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302" r:id="rId12"/>
    <p:sldId id="303" r:id="rId13"/>
    <p:sldId id="273" r:id="rId14"/>
    <p:sldId id="274" r:id="rId15"/>
    <p:sldId id="276" r:id="rId16"/>
    <p:sldId id="277" r:id="rId17"/>
    <p:sldId id="278" r:id="rId18"/>
    <p:sldId id="279" r:id="rId19"/>
    <p:sldId id="280" r:id="rId20"/>
    <p:sldId id="304" r:id="rId21"/>
    <p:sldId id="305" r:id="rId22"/>
    <p:sldId id="298" r:id="rId23"/>
    <p:sldId id="282" r:id="rId24"/>
    <p:sldId id="299" r:id="rId25"/>
    <p:sldId id="300" r:id="rId26"/>
    <p:sldId id="301" r:id="rId27"/>
    <p:sldId id="306" r:id="rId28"/>
    <p:sldId id="307" r:id="rId29"/>
    <p:sldId id="308" r:id="rId30"/>
    <p:sldId id="309" r:id="rId31"/>
    <p:sldId id="310" r:id="rId32"/>
    <p:sldId id="32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2" r:id="rId43"/>
    <p:sldId id="321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263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7B335-D736-4666-8223-4E8AA18DB78B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95823-E7F0-45CC-93E5-A8628CF0A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963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95823-E7F0-45CC-93E5-A8628CF0AFC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272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CD81-25A9-4F83-8578-B4CBB7EA8046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3091-0095-4C11-9FCE-4C1292725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27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CD81-25A9-4F83-8578-B4CBB7EA8046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3091-0095-4C11-9FCE-4C1292725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89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CD81-25A9-4F83-8578-B4CBB7EA8046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3091-0095-4C11-9FCE-4C1292725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42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CD81-25A9-4F83-8578-B4CBB7EA8046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3091-0095-4C11-9FCE-4C1292725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99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CD81-25A9-4F83-8578-B4CBB7EA8046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3091-0095-4C11-9FCE-4C1292725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39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CD81-25A9-4F83-8578-B4CBB7EA8046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3091-0095-4C11-9FCE-4C1292725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08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CD81-25A9-4F83-8578-B4CBB7EA8046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3091-0095-4C11-9FCE-4C1292725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22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CD81-25A9-4F83-8578-B4CBB7EA8046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3091-0095-4C11-9FCE-4C1292725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33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CD81-25A9-4F83-8578-B4CBB7EA8046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3091-0095-4C11-9FCE-4C1292725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35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CD81-25A9-4F83-8578-B4CBB7EA8046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3091-0095-4C11-9FCE-4C1292725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58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CD81-25A9-4F83-8578-B4CBB7EA8046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3091-0095-4C11-9FCE-4C1292725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18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1CD81-25A9-4F83-8578-B4CBB7EA8046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C3091-0095-4C11-9FCE-4C1292725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3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1577" y="1175657"/>
            <a:ext cx="649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/>
              <a:t>AWS Training  - Session 5</a:t>
            </a:r>
            <a:endParaRPr lang="en-IN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8185544" y="5356923"/>
            <a:ext cx="3831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 smtClean="0"/>
              <a:t>Dr.</a:t>
            </a:r>
            <a:r>
              <a:rPr lang="en-IN" sz="2400" dirty="0" smtClean="0"/>
              <a:t> </a:t>
            </a:r>
            <a:r>
              <a:rPr lang="en-IN" sz="2400" dirty="0" err="1" smtClean="0"/>
              <a:t>Prabhakar</a:t>
            </a:r>
            <a:r>
              <a:rPr lang="en-IN" sz="2400" dirty="0" smtClean="0"/>
              <a:t> PhD</a:t>
            </a:r>
          </a:p>
          <a:p>
            <a:r>
              <a:rPr lang="en-IN" sz="2400" dirty="0" smtClean="0"/>
              <a:t>Senior Integration Engineer</a:t>
            </a:r>
          </a:p>
          <a:p>
            <a:r>
              <a:rPr lang="en-IN" sz="2400" dirty="0" smtClean="0"/>
              <a:t>Decision Minds, Bengaluru</a:t>
            </a:r>
            <a:r>
              <a:rPr lang="en-IN" sz="2400" dirty="0"/>
              <a:t>.</a:t>
            </a:r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502" y="3347522"/>
            <a:ext cx="5954280" cy="320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739" y="2006654"/>
            <a:ext cx="40005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aws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789" y="5957087"/>
            <a:ext cx="1496291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75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91" y="1078453"/>
            <a:ext cx="10058400" cy="481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63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4280" y="598855"/>
            <a:ext cx="53393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Classless Inter-Domain Routing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581890" y="1564207"/>
            <a:ext cx="116101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10.0.0.15/24</a:t>
            </a:r>
            <a:r>
              <a:rPr lang="en-IN" sz="2400" dirty="0"/>
              <a:t>. This means that the first 24 bits of the IP address given are considered significant for the network routing.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3415" y="3494911"/>
          <a:ext cx="8820150" cy="2148840"/>
        </p:xfrm>
        <a:graphic>
          <a:graphicData uri="http://schemas.openxmlformats.org/drawingml/2006/table">
            <a:tbl>
              <a:tblPr/>
              <a:tblGrid>
                <a:gridCol w="1764030">
                  <a:extLst>
                    <a:ext uri="{9D8B030D-6E8A-4147-A177-3AD203B41FA5}">
                      <a16:colId xmlns:a16="http://schemas.microsoft.com/office/drawing/2014/main" val="2870684646"/>
                    </a:ext>
                  </a:extLst>
                </a:gridCol>
                <a:gridCol w="1764030">
                  <a:extLst>
                    <a:ext uri="{9D8B030D-6E8A-4147-A177-3AD203B41FA5}">
                      <a16:colId xmlns:a16="http://schemas.microsoft.com/office/drawing/2014/main" val="2253835002"/>
                    </a:ext>
                  </a:extLst>
                </a:gridCol>
                <a:gridCol w="1764030">
                  <a:extLst>
                    <a:ext uri="{9D8B030D-6E8A-4147-A177-3AD203B41FA5}">
                      <a16:colId xmlns:a16="http://schemas.microsoft.com/office/drawing/2014/main" val="1072673273"/>
                    </a:ext>
                  </a:extLst>
                </a:gridCol>
                <a:gridCol w="1764030">
                  <a:extLst>
                    <a:ext uri="{9D8B030D-6E8A-4147-A177-3AD203B41FA5}">
                      <a16:colId xmlns:a16="http://schemas.microsoft.com/office/drawing/2014/main" val="2957881516"/>
                    </a:ext>
                  </a:extLst>
                </a:gridCol>
                <a:gridCol w="1764030">
                  <a:extLst>
                    <a:ext uri="{9D8B030D-6E8A-4147-A177-3AD203B41FA5}">
                      <a16:colId xmlns:a16="http://schemas.microsoft.com/office/drawing/2014/main" val="42400873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0" i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i="0" dirty="0" err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Netmask</a:t>
                      </a:r>
                      <a:r>
                        <a:rPr lang="en-IN" b="0" i="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 length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i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# of networks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i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# of hosts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i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Netmask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5C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035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b="1" i="0">
                          <a:effectLst/>
                          <a:latin typeface="inherit"/>
                        </a:rPr>
                        <a:t>Class A</a:t>
                      </a:r>
                      <a:endParaRPr lang="en-IN" b="0" i="0">
                        <a:effectLst/>
                        <a:latin typeface="inherit"/>
                      </a:endParaRPr>
                    </a:p>
                  </a:txBody>
                  <a:tcPr marL="114300" marR="114300" marT="114300" marB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i="0">
                          <a:effectLst/>
                          <a:latin typeface="inherit"/>
                        </a:rPr>
                        <a:t>8</a:t>
                      </a:r>
                    </a:p>
                  </a:txBody>
                  <a:tcPr marL="114300" marR="114300" marT="114300" marB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i="0">
                          <a:effectLst/>
                          <a:latin typeface="inherit"/>
                        </a:rPr>
                        <a:t>126</a:t>
                      </a:r>
                    </a:p>
                  </a:txBody>
                  <a:tcPr marL="114300" marR="114300" marT="114300" marB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i="0">
                          <a:effectLst/>
                          <a:latin typeface="inherit"/>
                        </a:rPr>
                        <a:t>16,777,214</a:t>
                      </a:r>
                    </a:p>
                  </a:txBody>
                  <a:tcPr marL="114300" marR="114300" marT="114300" marB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i="0">
                          <a:effectLst/>
                          <a:latin typeface="inherit"/>
                        </a:rPr>
                        <a:t>255.0.0.0</a:t>
                      </a:r>
                    </a:p>
                  </a:txBody>
                  <a:tcPr marL="114300" marR="114300" marT="114300" marB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439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b="1" i="0">
                          <a:effectLst/>
                          <a:latin typeface="inherit"/>
                        </a:rPr>
                        <a:t>Class B</a:t>
                      </a:r>
                      <a:endParaRPr lang="en-IN" b="0" i="0">
                        <a:effectLst/>
                        <a:latin typeface="inherit"/>
                      </a:endParaRPr>
                    </a:p>
                  </a:txBody>
                  <a:tcPr marL="114300" marR="114300" marT="114300" marB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i="0">
                          <a:effectLst/>
                          <a:latin typeface="inherit"/>
                        </a:rPr>
                        <a:t>16</a:t>
                      </a:r>
                    </a:p>
                  </a:txBody>
                  <a:tcPr marL="114300" marR="114300" marT="114300" marB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i="0">
                          <a:effectLst/>
                          <a:latin typeface="inherit"/>
                        </a:rPr>
                        <a:t>16,382</a:t>
                      </a:r>
                    </a:p>
                  </a:txBody>
                  <a:tcPr marL="114300" marR="114300" marT="114300" marB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i="0">
                          <a:effectLst/>
                          <a:latin typeface="inherit"/>
                        </a:rPr>
                        <a:t>65,534</a:t>
                      </a:r>
                    </a:p>
                  </a:txBody>
                  <a:tcPr marL="114300" marR="114300" marT="114300" marB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i="0">
                          <a:effectLst/>
                          <a:latin typeface="inherit"/>
                        </a:rPr>
                        <a:t>255.255.0.0</a:t>
                      </a:r>
                    </a:p>
                  </a:txBody>
                  <a:tcPr marL="114300" marR="114300" marT="114300" marB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04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b="1" i="0">
                          <a:effectLst/>
                          <a:latin typeface="inherit"/>
                        </a:rPr>
                        <a:t>Class C</a:t>
                      </a:r>
                      <a:endParaRPr lang="en-IN" b="0" i="0">
                        <a:effectLst/>
                        <a:latin typeface="inherit"/>
                      </a:endParaRPr>
                    </a:p>
                  </a:txBody>
                  <a:tcPr marL="114300" marR="114300" marT="114300" marB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i="0">
                          <a:effectLst/>
                          <a:latin typeface="inherit"/>
                        </a:rPr>
                        <a:t>24</a:t>
                      </a:r>
                    </a:p>
                  </a:txBody>
                  <a:tcPr marL="114300" marR="114300" marT="114300" marB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i="0">
                          <a:effectLst/>
                          <a:latin typeface="inherit"/>
                        </a:rPr>
                        <a:t>2,097,150</a:t>
                      </a:r>
                    </a:p>
                  </a:txBody>
                  <a:tcPr marL="114300" marR="114300" marT="114300" marB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i="0">
                          <a:effectLst/>
                          <a:latin typeface="inherit"/>
                        </a:rPr>
                        <a:t>254</a:t>
                      </a:r>
                    </a:p>
                  </a:txBody>
                  <a:tcPr marL="114300" marR="114300" marT="114300" marB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i="0" dirty="0">
                          <a:effectLst/>
                          <a:latin typeface="inherit"/>
                        </a:rPr>
                        <a:t>255.255.255.0</a:t>
                      </a:r>
                    </a:p>
                  </a:txBody>
                  <a:tcPr marL="114300" marR="114300" marT="114300" marB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039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868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285125" y="1268784"/>
          <a:ext cx="5165716" cy="4439784"/>
        </p:xfrm>
        <a:graphic>
          <a:graphicData uri="http://schemas.openxmlformats.org/drawingml/2006/table">
            <a:tbl>
              <a:tblPr/>
              <a:tblGrid>
                <a:gridCol w="1291429">
                  <a:extLst>
                    <a:ext uri="{9D8B030D-6E8A-4147-A177-3AD203B41FA5}">
                      <a16:colId xmlns:a16="http://schemas.microsoft.com/office/drawing/2014/main" val="3673614638"/>
                    </a:ext>
                  </a:extLst>
                </a:gridCol>
                <a:gridCol w="1291429">
                  <a:extLst>
                    <a:ext uri="{9D8B030D-6E8A-4147-A177-3AD203B41FA5}">
                      <a16:colId xmlns:a16="http://schemas.microsoft.com/office/drawing/2014/main" val="2453338959"/>
                    </a:ext>
                  </a:extLst>
                </a:gridCol>
                <a:gridCol w="1291429">
                  <a:extLst>
                    <a:ext uri="{9D8B030D-6E8A-4147-A177-3AD203B41FA5}">
                      <a16:colId xmlns:a16="http://schemas.microsoft.com/office/drawing/2014/main" val="2265199736"/>
                    </a:ext>
                  </a:extLst>
                </a:gridCol>
                <a:gridCol w="1291429">
                  <a:extLst>
                    <a:ext uri="{9D8B030D-6E8A-4147-A177-3AD203B41FA5}">
                      <a16:colId xmlns:a16="http://schemas.microsoft.com/office/drawing/2014/main" val="4142547731"/>
                    </a:ext>
                  </a:extLst>
                </a:gridCol>
              </a:tblGrid>
              <a:tr h="452818">
                <a:tc>
                  <a:txBody>
                    <a:bodyPr/>
                    <a:lstStyle/>
                    <a:p>
                      <a:r>
                        <a:rPr lang="en-IN" sz="1300" dirty="0">
                          <a:effectLst/>
                        </a:rPr>
                        <a:t/>
                      </a:r>
                      <a:br>
                        <a:rPr lang="en-IN" sz="1300" dirty="0">
                          <a:effectLst/>
                        </a:rPr>
                      </a:br>
                      <a:endParaRPr lang="en-IN" sz="1300" dirty="0">
                        <a:effectLst/>
                      </a:endParaRP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 smtClean="0">
                          <a:effectLst/>
                        </a:rPr>
                        <a:t>Addresses</a:t>
                      </a:r>
                      <a:endParaRPr lang="en-IN" sz="1300" dirty="0">
                        <a:effectLst/>
                      </a:endParaRP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 smtClean="0">
                          <a:effectLst/>
                        </a:rPr>
                        <a:t>Hosts</a:t>
                      </a:r>
                    </a:p>
                    <a:p>
                      <a:endParaRPr lang="en-IN" sz="1300" dirty="0">
                        <a:effectLst/>
                      </a:endParaRP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 err="1" smtClean="0">
                          <a:effectLst/>
                        </a:rPr>
                        <a:t>Netmask</a:t>
                      </a:r>
                      <a:endParaRPr lang="en-IN" sz="1300" dirty="0" smtClean="0">
                        <a:effectLst/>
                      </a:endParaRPr>
                    </a:p>
                    <a:p>
                      <a:endParaRPr lang="en-IN" sz="1300" dirty="0">
                        <a:effectLst/>
                      </a:endParaRP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577660"/>
                  </a:ext>
                </a:extLst>
              </a:tr>
              <a:tr h="259901"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/30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4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2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255.255.255.252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832036"/>
                  </a:ext>
                </a:extLst>
              </a:tr>
              <a:tr h="259901"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/29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8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6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255.255.255.248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593326"/>
                  </a:ext>
                </a:extLst>
              </a:tr>
              <a:tr h="259901"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/28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16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14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255.255.255.240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123954"/>
                  </a:ext>
                </a:extLst>
              </a:tr>
              <a:tr h="259901"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/27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32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30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255.255.255.224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506866"/>
                  </a:ext>
                </a:extLst>
              </a:tr>
              <a:tr h="259901"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/26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64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62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255.255.255.192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326887"/>
                  </a:ext>
                </a:extLst>
              </a:tr>
              <a:tr h="259901"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/25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128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126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255.255.255.128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08255"/>
                  </a:ext>
                </a:extLst>
              </a:tr>
              <a:tr h="259901"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/24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256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254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255.255.255.0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678180"/>
                  </a:ext>
                </a:extLst>
              </a:tr>
              <a:tr h="259901"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/23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512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510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255.255.254.0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631148"/>
                  </a:ext>
                </a:extLst>
              </a:tr>
              <a:tr h="259901"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/22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1024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1022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255.255.252.0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541738"/>
                  </a:ext>
                </a:extLst>
              </a:tr>
              <a:tr h="259901"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/21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2048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2046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255.255.248.0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69290"/>
                  </a:ext>
                </a:extLst>
              </a:tr>
              <a:tr h="259901"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/20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4096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4094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255.255.240.0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790780"/>
                  </a:ext>
                </a:extLst>
              </a:tr>
              <a:tr h="259901"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/19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8192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8190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255.255.224.0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386923"/>
                  </a:ext>
                </a:extLst>
              </a:tr>
              <a:tr h="259901"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/18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16384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16382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255.255.192.0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958819"/>
                  </a:ext>
                </a:extLst>
              </a:tr>
              <a:tr h="259901"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/17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32768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32766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255.255.128.0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996929"/>
                  </a:ext>
                </a:extLst>
              </a:tr>
              <a:tr h="259901"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/16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65536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65534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255.255.0.0</a:t>
                      </a:r>
                    </a:p>
                  </a:txBody>
                  <a:tcPr marL="33492" marR="33492" marT="33492" marB="33492" anchor="ctr">
                    <a:lnL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621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479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363" y="989398"/>
            <a:ext cx="10058400" cy="48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01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86" y="993861"/>
            <a:ext cx="10058400" cy="48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91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649" y="938270"/>
            <a:ext cx="10058400" cy="485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88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2" y="1073804"/>
            <a:ext cx="10058400" cy="48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90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15" y="1148606"/>
            <a:ext cx="10058400" cy="48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95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8" y="1162673"/>
            <a:ext cx="10058400" cy="48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47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296" y="885781"/>
            <a:ext cx="10058400" cy="482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3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933" y="365119"/>
            <a:ext cx="86590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Contents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Private Network (VPC) – Part I</a:t>
            </a: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281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381" y="922458"/>
            <a:ext cx="10058400" cy="48303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4909" y="207818"/>
            <a:ext cx="3934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Subnet Creation (Public)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265069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381" y="922458"/>
            <a:ext cx="10058400" cy="48303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4909" y="207818"/>
            <a:ext cx="3934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Subnet Creation (Private)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245758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8" y="958692"/>
            <a:ext cx="10058400" cy="48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92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1" y="935445"/>
            <a:ext cx="10058400" cy="482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2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64" y="769657"/>
            <a:ext cx="10058400" cy="484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0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9" y="917128"/>
            <a:ext cx="10058400" cy="48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26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09" y="939908"/>
            <a:ext cx="10058400" cy="481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2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44837"/>
            <a:ext cx="10058400" cy="48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26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4" y="1041819"/>
            <a:ext cx="10058400" cy="48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4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72" y="935912"/>
            <a:ext cx="10058400" cy="484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8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018" y="623454"/>
            <a:ext cx="1003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VPC is a logical data centre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665018" y="1416132"/>
            <a:ext cx="1108363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solidFill>
                  <a:srgbClr val="000000"/>
                </a:solidFill>
              </a:rPr>
              <a:t>The list of AWS services that can be used with Amazon VPC are </a:t>
            </a:r>
            <a:r>
              <a:rPr lang="en-IN" sz="2400" dirty="0" smtClean="0">
                <a:solidFill>
                  <a:srgbClr val="000000"/>
                </a:solidFill>
              </a:rPr>
              <a:t>−</a:t>
            </a:r>
          </a:p>
          <a:p>
            <a:pPr algn="just"/>
            <a:endParaRPr lang="en-IN" sz="24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</a:rPr>
              <a:t>Amazon EC2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</a:rPr>
              <a:t>Amazon Route 53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</a:rPr>
              <a:t>Amazon </a:t>
            </a:r>
            <a:r>
              <a:rPr lang="en-IN" sz="2400" dirty="0" err="1">
                <a:solidFill>
                  <a:srgbClr val="000000"/>
                </a:solidFill>
              </a:rPr>
              <a:t>WorkSpaces</a:t>
            </a:r>
            <a:endParaRPr lang="en-IN" sz="24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</a:rPr>
              <a:t>Auto Scaling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</a:rPr>
              <a:t>Elastic Load Balancing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</a:rPr>
              <a:t>AWS Data Pipeline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</a:rPr>
              <a:t>Elastic Beanstalk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</a:rPr>
              <a:t>Amazon Elastic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</a:rPr>
              <a:t>Amazon EMR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</a:rPr>
              <a:t>Amazon </a:t>
            </a:r>
            <a:r>
              <a:rPr lang="en-IN" sz="2400" dirty="0" err="1">
                <a:solidFill>
                  <a:srgbClr val="000000"/>
                </a:solidFill>
              </a:rPr>
              <a:t>OpsWorks</a:t>
            </a:r>
            <a:endParaRPr lang="en-IN" sz="24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</a:rPr>
              <a:t>Amazon RDS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</a:rPr>
              <a:t>Amazon Redshift</a:t>
            </a:r>
            <a:endParaRPr lang="en-IN" sz="24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46431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5" y="792437"/>
            <a:ext cx="10058400" cy="48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46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36" y="880027"/>
            <a:ext cx="10058400" cy="482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63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5" y="1106629"/>
            <a:ext cx="10058400" cy="48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19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09" y="1027964"/>
            <a:ext cx="10058400" cy="48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83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863" y="0"/>
            <a:ext cx="68682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338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09" y="898811"/>
            <a:ext cx="10058400" cy="48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2" y="1134338"/>
            <a:ext cx="10058400" cy="48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07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46" y="1060135"/>
            <a:ext cx="10058400" cy="482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159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7" y="820147"/>
            <a:ext cx="10058400" cy="48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868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00256"/>
            <a:ext cx="10058400" cy="48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7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86724" y="720223"/>
            <a:ext cx="10608107" cy="58775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294227" y="720223"/>
            <a:ext cx="2124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AWS Region</a:t>
            </a:r>
            <a:endParaRPr lang="en-IN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2074985" y="1309680"/>
            <a:ext cx="8841544" cy="47267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491014" y="1272530"/>
            <a:ext cx="745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VPC</a:t>
            </a:r>
            <a:endParaRPr lang="en-IN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408229" y="1133932"/>
            <a:ext cx="2317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Subnet </a:t>
            </a:r>
            <a:r>
              <a:rPr lang="en-IN" sz="2400" dirty="0" smtClean="0"/>
              <a:t>1 (Public)</a:t>
            </a:r>
            <a:endParaRPr lang="en-IN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6413302" y="1464425"/>
            <a:ext cx="3984158" cy="1807873"/>
          </a:xfrm>
          <a:prstGeom prst="roundRect">
            <a:avLst/>
          </a:prstGeom>
          <a:noFill/>
          <a:ln w="2222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 rot="11259851">
            <a:off x="1502185" y="3220008"/>
            <a:ext cx="858130" cy="56270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068686" y="2621450"/>
            <a:ext cx="111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Internet Gateway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6413301" y="3747339"/>
            <a:ext cx="3984157" cy="1807873"/>
          </a:xfrm>
          <a:prstGeom prst="roundRect">
            <a:avLst/>
          </a:prstGeom>
          <a:noFill/>
          <a:ln w="2222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530" y="3400090"/>
            <a:ext cx="2449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Subnet </a:t>
            </a:r>
            <a:r>
              <a:rPr lang="en-IN" sz="2400" dirty="0" smtClean="0"/>
              <a:t>2 (Private)</a:t>
            </a:r>
            <a:endParaRPr lang="en-IN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6178854" y="2181320"/>
            <a:ext cx="164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Security Group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6240030" y="4447459"/>
            <a:ext cx="164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Security Group</a:t>
            </a:r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7412182" y="1926090"/>
            <a:ext cx="1219200" cy="784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EC2</a:t>
            </a:r>
          </a:p>
          <a:p>
            <a:pPr algn="ctr"/>
            <a:r>
              <a:rPr lang="en-IN" dirty="0" smtClean="0"/>
              <a:t>Instance</a:t>
            </a:r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8860015" y="1926089"/>
            <a:ext cx="1219200" cy="784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EC2</a:t>
            </a:r>
          </a:p>
          <a:p>
            <a:pPr algn="ctr"/>
            <a:r>
              <a:rPr lang="en-IN" dirty="0" smtClean="0"/>
              <a:t>Instance</a:t>
            </a:r>
            <a:endParaRPr lang="en-IN" dirty="0"/>
          </a:p>
        </p:txBody>
      </p:sp>
      <p:sp>
        <p:nvSpPr>
          <p:cNvPr id="18" name="Rounded Rectangle 17"/>
          <p:cNvSpPr/>
          <p:nvPr/>
        </p:nvSpPr>
        <p:spPr>
          <a:xfrm>
            <a:off x="7419552" y="4211657"/>
            <a:ext cx="1219200" cy="784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EC2</a:t>
            </a:r>
          </a:p>
          <a:p>
            <a:pPr algn="ctr"/>
            <a:r>
              <a:rPr lang="en-IN" dirty="0" smtClean="0"/>
              <a:t>Instance</a:t>
            </a:r>
            <a:endParaRPr lang="en-IN" dirty="0"/>
          </a:p>
        </p:txBody>
      </p:sp>
      <p:sp>
        <p:nvSpPr>
          <p:cNvPr id="19" name="Rounded Rectangle 18"/>
          <p:cNvSpPr/>
          <p:nvPr/>
        </p:nvSpPr>
        <p:spPr>
          <a:xfrm>
            <a:off x="8913472" y="4210242"/>
            <a:ext cx="1219200" cy="784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EC2</a:t>
            </a:r>
          </a:p>
          <a:p>
            <a:pPr algn="ctr"/>
            <a:r>
              <a:rPr lang="en-IN" dirty="0" smtClean="0"/>
              <a:t>Instance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4904509" y="1545956"/>
            <a:ext cx="1094509" cy="16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Network ACL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4936045" y="3858071"/>
            <a:ext cx="1094509" cy="16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Network ACL</a:t>
            </a:r>
            <a:endParaRPr lang="en-IN" dirty="0"/>
          </a:p>
        </p:txBody>
      </p:sp>
      <p:sp>
        <p:nvSpPr>
          <p:cNvPr id="23" name="Rounded Rectangle 22"/>
          <p:cNvSpPr/>
          <p:nvPr/>
        </p:nvSpPr>
        <p:spPr>
          <a:xfrm>
            <a:off x="3672306" y="1545956"/>
            <a:ext cx="871984" cy="16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Route Table</a:t>
            </a:r>
            <a:endParaRPr lang="en-IN" dirty="0"/>
          </a:p>
        </p:txBody>
      </p:sp>
      <p:sp>
        <p:nvSpPr>
          <p:cNvPr id="24" name="Rounded Rectangle 23"/>
          <p:cNvSpPr/>
          <p:nvPr/>
        </p:nvSpPr>
        <p:spPr>
          <a:xfrm>
            <a:off x="3673334" y="3856997"/>
            <a:ext cx="871984" cy="16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Route Table</a:t>
            </a:r>
            <a:endParaRPr lang="en-IN" dirty="0"/>
          </a:p>
        </p:txBody>
      </p:sp>
      <p:sp>
        <p:nvSpPr>
          <p:cNvPr id="25" name="Oval 24"/>
          <p:cNvSpPr/>
          <p:nvPr/>
        </p:nvSpPr>
        <p:spPr>
          <a:xfrm>
            <a:off x="2466375" y="3033611"/>
            <a:ext cx="1151855" cy="935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Router</a:t>
            </a:r>
            <a:endParaRPr lang="en-IN" dirty="0"/>
          </a:p>
        </p:txBody>
      </p:sp>
      <p:sp>
        <p:nvSpPr>
          <p:cNvPr id="26" name="Right Arrow 25"/>
          <p:cNvSpPr/>
          <p:nvPr/>
        </p:nvSpPr>
        <p:spPr>
          <a:xfrm>
            <a:off x="2281390" y="3307326"/>
            <a:ext cx="408603" cy="304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ight Arrow 26"/>
          <p:cNvSpPr/>
          <p:nvPr/>
        </p:nvSpPr>
        <p:spPr>
          <a:xfrm>
            <a:off x="4544763" y="2213816"/>
            <a:ext cx="408603" cy="304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>
            <a:off x="4536380" y="4524857"/>
            <a:ext cx="408603" cy="304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ight Arrow 28"/>
          <p:cNvSpPr/>
          <p:nvPr/>
        </p:nvSpPr>
        <p:spPr>
          <a:xfrm>
            <a:off x="3243044" y="2193920"/>
            <a:ext cx="408603" cy="304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ight Arrow 29"/>
          <p:cNvSpPr/>
          <p:nvPr/>
        </p:nvSpPr>
        <p:spPr>
          <a:xfrm>
            <a:off x="3248516" y="4491106"/>
            <a:ext cx="408603" cy="304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ight Arrow 30"/>
          <p:cNvSpPr/>
          <p:nvPr/>
        </p:nvSpPr>
        <p:spPr>
          <a:xfrm>
            <a:off x="6013082" y="2235485"/>
            <a:ext cx="408603" cy="304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ight Arrow 31"/>
          <p:cNvSpPr/>
          <p:nvPr/>
        </p:nvSpPr>
        <p:spPr>
          <a:xfrm>
            <a:off x="6004699" y="4546526"/>
            <a:ext cx="408603" cy="304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3042137" y="3969114"/>
            <a:ext cx="218432" cy="75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3014411" y="2271345"/>
            <a:ext cx="218432" cy="75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008480" y="1272530"/>
            <a:ext cx="184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10.0.0.0/16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7749109" y="1454310"/>
            <a:ext cx="184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10.0.1.0/24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7963403" y="5215252"/>
            <a:ext cx="184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10.0.2.0/24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37687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45" y="940374"/>
            <a:ext cx="10058400" cy="48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60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565" y="401781"/>
            <a:ext cx="649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Similarly launch an instance in the private subnet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36" y="1180831"/>
            <a:ext cx="10058400" cy="485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452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8" y="857449"/>
            <a:ext cx="10058400" cy="506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129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565" y="401781"/>
            <a:ext cx="649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Connecting to Instance in Public Subnet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091" y="1791320"/>
            <a:ext cx="5515745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167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565" y="401781"/>
            <a:ext cx="943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Connecting to Instance in Private Subnet Through Private Subnet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19" y="1551464"/>
            <a:ext cx="5544324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685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27965"/>
            <a:ext cx="10058400" cy="48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050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09" y="1000256"/>
            <a:ext cx="10058400" cy="48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983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91" y="939908"/>
            <a:ext cx="10058400" cy="481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40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63620"/>
            <a:ext cx="10058400" cy="484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49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3" y="1005184"/>
            <a:ext cx="10058400" cy="484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9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10" y="0"/>
            <a:ext cx="10058400" cy="680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090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2" y="1032893"/>
            <a:ext cx="10058400" cy="484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096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63620"/>
            <a:ext cx="10058400" cy="484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190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8" y="903740"/>
            <a:ext cx="10058400" cy="485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767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27" y="1671392"/>
            <a:ext cx="5515745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123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4983" y="3500845"/>
            <a:ext cx="3383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/>
              <a:t>Thank you</a:t>
            </a:r>
            <a:endParaRPr lang="en-IN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903498" y="691691"/>
            <a:ext cx="865909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Coming Up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Elastic Compute Cloud Part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Private Cloud AWS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VPC II</a:t>
            </a: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6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83" y="974060"/>
            <a:ext cx="10058400" cy="449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8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57" y="1111545"/>
            <a:ext cx="10058400" cy="484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0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89" y="1052321"/>
            <a:ext cx="10058400" cy="487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68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295" y="1041207"/>
            <a:ext cx="10058400" cy="484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61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294</Words>
  <Application>Microsoft Office PowerPoint</Application>
  <PresentationFormat>Widescreen</PresentationFormat>
  <Paragraphs>143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inherit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Local User</dc:creator>
  <cp:lastModifiedBy>Local User</cp:lastModifiedBy>
  <cp:revision>83</cp:revision>
  <dcterms:created xsi:type="dcterms:W3CDTF">2019-05-10T03:45:05Z</dcterms:created>
  <dcterms:modified xsi:type="dcterms:W3CDTF">2019-05-28T10:09:10Z</dcterms:modified>
</cp:coreProperties>
</file>