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4" r:id="rId17"/>
    <p:sldId id="265" r:id="rId18"/>
    <p:sldId id="266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9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6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4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3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0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9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5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FBC8-65B4-48AA-9066-D36EA602E2E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8CFC-BE35-45AC-8309-B6B274CE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5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ath.io/direct-connect-partner-aws-amazon-web-service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AWS Training  - Session </a:t>
            </a:r>
            <a:r>
              <a:rPr lang="en-IN" sz="4800" dirty="0" smtClean="0"/>
              <a:t>7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02" y="3347522"/>
            <a:ext cx="5954280" cy="32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39" y="2006654"/>
            <a:ext cx="4000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w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789" y="5957087"/>
            <a:ext cx="1496291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61" y="0"/>
            <a:ext cx="7064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4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9" y="1184827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8" y="1167373"/>
            <a:ext cx="10058400" cy="48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3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023501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3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1138801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8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95422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7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6" y="365760"/>
            <a:ext cx="508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Creating Database server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5" y="1441693"/>
            <a:ext cx="10058400" cy="48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6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10" y="0"/>
            <a:ext cx="9148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32" y="0"/>
            <a:ext cx="4858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6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99" y="0"/>
            <a:ext cx="2887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60" y="378974"/>
            <a:ext cx="108934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Contents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AWS Direct Connect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AWS RDS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99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1024331"/>
            <a:ext cx="10058400" cy="48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4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1224411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6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115771"/>
            <a:ext cx="10058400" cy="48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27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22" y="1707044"/>
            <a:ext cx="550621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5" y="697760"/>
            <a:ext cx="10058400" cy="48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5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5" y="1058732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2366" y="2782389"/>
            <a:ext cx="432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26447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93669"/>
            <a:ext cx="11821886" cy="42725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3162" y="488072"/>
            <a:ext cx="3465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AWS Direct Connect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91" y="6079250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Network and Content Delivery Service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583680" y="488072"/>
            <a:ext cx="479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gigabit to 10 gigabit Ethernet fibre optic cable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31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09" y="496835"/>
            <a:ext cx="8664239" cy="56287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2825" y="161499"/>
            <a:ext cx="3809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0" dirty="0" smtClean="0">
                <a:solidFill>
                  <a:srgbClr val="333333"/>
                </a:solidFill>
                <a:effectLst/>
                <a:latin typeface="AmazonEmber"/>
              </a:rPr>
              <a:t>AWS Direct Components</a:t>
            </a:r>
            <a:endParaRPr lang="en-IN" sz="2400" b="1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789" y="236025"/>
            <a:ext cx="372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C</a:t>
            </a:r>
            <a:r>
              <a:rPr lang="en-IN" dirty="0" smtClean="0"/>
              <a:t>onnection in an AWS Direct Connect location to establish a network connection from</a:t>
            </a:r>
            <a:r>
              <a:rPr lang="en-IN" dirty="0" smtClean="0"/>
              <a:t> y</a:t>
            </a:r>
            <a:r>
              <a:rPr lang="en-IN" dirty="0" smtClean="0"/>
              <a:t>our premises to an AWS Region.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572103" y="5156106"/>
            <a:ext cx="46198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0" i="0" dirty="0" smtClean="0">
                <a:solidFill>
                  <a:srgbClr val="444444"/>
                </a:solidFill>
                <a:effectLst/>
              </a:rPr>
              <a:t>A public virtual interface enables access to public services, such as Amazon S3. A private virtual interface enables access to your VPC.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9723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919162"/>
            <a:ext cx="10163175" cy="5019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2825" y="266003"/>
            <a:ext cx="4495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0" dirty="0" smtClean="0">
                <a:solidFill>
                  <a:srgbClr val="333333"/>
                </a:solidFill>
                <a:effectLst/>
                <a:latin typeface="AmazonEmber"/>
              </a:rPr>
              <a:t>AWS Direct Connect Partners</a:t>
            </a:r>
            <a:endParaRPr lang="en-IN" sz="2400" b="1" i="0" dirty="0">
              <a:solidFill>
                <a:srgbClr val="333333"/>
              </a:solidFill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64890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61" y="791031"/>
            <a:ext cx="11177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0" i="0" dirty="0" smtClean="0">
                <a:solidFill>
                  <a:srgbClr val="6F7C82"/>
                </a:solidFill>
                <a:effectLst/>
                <a:latin typeface="Graphik Web"/>
              </a:rPr>
              <a:t>AWS Direct Connect Gateway is a service built on top of the AWS </a:t>
            </a:r>
            <a:r>
              <a:rPr lang="en-IN" b="0" i="0" u="none" strike="noStrike" dirty="0" smtClean="0">
                <a:solidFill>
                  <a:srgbClr val="9257E3"/>
                </a:solidFill>
                <a:effectLst/>
                <a:latin typeface="Graphik Web"/>
                <a:hlinkClick r:id="rId2"/>
              </a:rPr>
              <a:t>Direct Connect</a:t>
            </a:r>
            <a:r>
              <a:rPr lang="en-IN" b="0" i="0" dirty="0" smtClean="0">
                <a:solidFill>
                  <a:srgbClr val="6F7C82"/>
                </a:solidFill>
                <a:effectLst/>
                <a:latin typeface="Graphik Web"/>
              </a:rPr>
              <a:t>. It allows AWS Direct Connect users to connect multiple VPCs in the same or different AWS regions to their Direct Connect connection.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70561" y="1924820"/>
            <a:ext cx="113603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0" i="0" dirty="0" smtClean="0">
                <a:solidFill>
                  <a:srgbClr val="6F7C82"/>
                </a:solidFill>
                <a:effectLst/>
                <a:latin typeface="Graphik Web"/>
              </a:rPr>
              <a:t>The Direct Connect Gateway sits between the Direct Connect locations and customer VPCs.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b="0" i="0" dirty="0" smtClean="0">
              <a:solidFill>
                <a:srgbClr val="6F7C82"/>
              </a:solidFill>
              <a:effectLst/>
              <a:latin typeface="Graphik Web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0" i="0" dirty="0" smtClean="0">
                <a:solidFill>
                  <a:srgbClr val="6F7C82"/>
                </a:solidFill>
                <a:effectLst/>
                <a:latin typeface="Graphik Web"/>
              </a:rPr>
              <a:t>VPCs distributed across regions are connected to the Direct Connect Gateway via a Virtual private Gateway.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b="0" i="0" dirty="0" smtClean="0">
              <a:solidFill>
                <a:srgbClr val="6F7C82"/>
              </a:solidFill>
              <a:effectLst/>
              <a:latin typeface="Graphik Web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0" i="0" dirty="0" smtClean="0">
                <a:solidFill>
                  <a:srgbClr val="6F7C82"/>
                </a:solidFill>
                <a:effectLst/>
                <a:latin typeface="Graphik Web"/>
              </a:rPr>
              <a:t>Direct Connect Gateways are in turn connected to AWS Direct Connect connection over a virtual private interface.</a:t>
            </a:r>
            <a:endParaRPr lang="en-IN" b="0" i="0" dirty="0">
              <a:solidFill>
                <a:srgbClr val="6F7C82"/>
              </a:solidFill>
              <a:effectLst/>
              <a:latin typeface="Graphik We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337" y="4846319"/>
            <a:ext cx="5643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Working with Large Data 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Real time data feeds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Hybrid environments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10195" y="4216566"/>
            <a:ext cx="330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Use Cases: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4096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34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58" y="-1345474"/>
            <a:ext cx="10032275" cy="85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0709" y="326571"/>
            <a:ext cx="3879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AWS RDS</a:t>
            </a:r>
            <a:endParaRPr lang="en-IN" sz="3200" b="1" dirty="0"/>
          </a:p>
        </p:txBody>
      </p:sp>
      <p:cxnSp>
        <p:nvCxnSpPr>
          <p:cNvPr id="4" name="Straight Arrow Connector 15"/>
          <p:cNvCxnSpPr>
            <a:cxnSpLocks noChangeShapeType="1"/>
          </p:cNvCxnSpPr>
          <p:nvPr/>
        </p:nvCxnSpPr>
        <p:spPr bwMode="auto">
          <a:xfrm>
            <a:off x="7494232" y="1874332"/>
            <a:ext cx="669925" cy="655638"/>
          </a:xfrm>
          <a:prstGeom prst="straightConnector1">
            <a:avLst/>
          </a:prstGeom>
          <a:noFill/>
          <a:ln w="28575">
            <a:solidFill>
              <a:srgbClr val="4B4B4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6419494" y="1874332"/>
            <a:ext cx="1074738" cy="649288"/>
          </a:xfrm>
          <a:prstGeom prst="straightConnector1">
            <a:avLst/>
          </a:prstGeom>
          <a:noFill/>
          <a:ln w="28575">
            <a:solidFill>
              <a:srgbClr val="4B4B4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21"/>
          <p:cNvCxnSpPr>
            <a:cxnSpLocks noChangeShapeType="1"/>
          </p:cNvCxnSpPr>
          <p:nvPr/>
        </p:nvCxnSpPr>
        <p:spPr bwMode="auto">
          <a:xfrm flipH="1">
            <a:off x="7352944" y="3561845"/>
            <a:ext cx="482600" cy="396875"/>
          </a:xfrm>
          <a:prstGeom prst="straightConnector1">
            <a:avLst/>
          </a:prstGeom>
          <a:noFill/>
          <a:ln w="28575">
            <a:solidFill>
              <a:srgbClr val="4B4B4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23"/>
          <p:cNvCxnSpPr>
            <a:cxnSpLocks noChangeShapeType="1"/>
          </p:cNvCxnSpPr>
          <p:nvPr/>
        </p:nvCxnSpPr>
        <p:spPr bwMode="auto">
          <a:xfrm>
            <a:off x="6335357" y="3536445"/>
            <a:ext cx="738187" cy="411162"/>
          </a:xfrm>
          <a:prstGeom prst="straightConnector1">
            <a:avLst/>
          </a:prstGeom>
          <a:noFill/>
          <a:ln w="28575">
            <a:solidFill>
              <a:srgbClr val="4B4B4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20"/>
          <p:cNvCxnSpPr>
            <a:cxnSpLocks noChangeShapeType="1"/>
          </p:cNvCxnSpPr>
          <p:nvPr/>
        </p:nvCxnSpPr>
        <p:spPr bwMode="auto">
          <a:xfrm rot="10800000" flipV="1">
            <a:off x="5209819" y="1874332"/>
            <a:ext cx="2295525" cy="655638"/>
          </a:xfrm>
          <a:prstGeom prst="straightConnector1">
            <a:avLst/>
          </a:prstGeom>
          <a:noFill/>
          <a:ln w="28575">
            <a:solidFill>
              <a:srgbClr val="4B4B4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22"/>
          <p:cNvCxnSpPr>
            <a:cxnSpLocks noChangeShapeType="1"/>
          </p:cNvCxnSpPr>
          <p:nvPr/>
        </p:nvCxnSpPr>
        <p:spPr bwMode="auto">
          <a:xfrm>
            <a:off x="5244744" y="3485645"/>
            <a:ext cx="1447800" cy="569912"/>
          </a:xfrm>
          <a:prstGeom prst="straightConnector1">
            <a:avLst/>
          </a:prstGeom>
          <a:noFill/>
          <a:ln w="28575">
            <a:solidFill>
              <a:srgbClr val="4B4B4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31"/>
          <p:cNvSpPr txBox="1">
            <a:spLocks noChangeArrowheads="1"/>
          </p:cNvSpPr>
          <p:nvPr/>
        </p:nvSpPr>
        <p:spPr bwMode="auto">
          <a:xfrm>
            <a:off x="7505344" y="4325432"/>
            <a:ext cx="1109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Gisha" charset="0"/>
                <a:cs typeface="Gish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Gisha" charset="0"/>
                <a:cs typeface="Gish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Gisha" charset="0"/>
                <a:cs typeface="Gish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Gisha" charset="0"/>
                <a:cs typeface="Gish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Gisha" charset="0"/>
                <a:cs typeface="Gish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Gisha" charset="0"/>
                <a:cs typeface="Gish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Gisha" charset="0"/>
                <a:cs typeface="Gish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Gisha" charset="0"/>
                <a:cs typeface="Gish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Gisha" charset="0"/>
                <a:cs typeface="Gisha" charset="0"/>
              </a:defRPr>
            </a:lvl9pPr>
          </a:lstStyle>
          <a:p>
            <a:pPr eaLnBrk="1" hangingPunct="1"/>
            <a:r>
              <a:rPr lang="en-US" altLang="en-US" sz="1800"/>
              <a:t>Master</a:t>
            </a:r>
          </a:p>
        </p:txBody>
      </p:sp>
      <p:cxnSp>
        <p:nvCxnSpPr>
          <p:cNvPr id="11" name="Straight Arrow Connector 44"/>
          <p:cNvCxnSpPr>
            <a:cxnSpLocks noChangeShapeType="1"/>
          </p:cNvCxnSpPr>
          <p:nvPr/>
        </p:nvCxnSpPr>
        <p:spPr bwMode="auto">
          <a:xfrm>
            <a:off x="4787544" y="3714245"/>
            <a:ext cx="1676400" cy="1636712"/>
          </a:xfrm>
          <a:prstGeom prst="straightConnector1">
            <a:avLst/>
          </a:prstGeom>
          <a:noFill/>
          <a:ln w="28575">
            <a:solidFill>
              <a:srgbClr val="7B9AB3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תמונה 56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232" y="2356932"/>
            <a:ext cx="1052512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תמונה 63" descr="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94" y="3944432"/>
            <a:ext cx="112395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קבוצה 64"/>
          <p:cNvGrpSpPr>
            <a:grpSpLocks/>
          </p:cNvGrpSpPr>
          <p:nvPr/>
        </p:nvGrpSpPr>
        <p:grpSpPr bwMode="auto">
          <a:xfrm>
            <a:off x="7624407" y="5139820"/>
            <a:ext cx="704850" cy="796925"/>
            <a:chOff x="5163170" y="5362575"/>
            <a:chExt cx="703685" cy="796624"/>
          </a:xfrm>
        </p:grpSpPr>
        <p:pic>
          <p:nvPicPr>
            <p:cNvPr id="15" name="תמונה 65" descr="databas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170" y="5362575"/>
              <a:ext cx="703685" cy="79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66"/>
            <p:cNvSpPr txBox="1">
              <a:spLocks noChangeArrowheads="1"/>
            </p:cNvSpPr>
            <p:nvPr/>
          </p:nvSpPr>
          <p:spPr bwMode="auto">
            <a:xfrm>
              <a:off x="5404071" y="5438746"/>
              <a:ext cx="359766" cy="24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FFFFFF"/>
                  </a:solidFill>
                </a:rPr>
                <a:t>R</a:t>
              </a:r>
            </a:p>
          </p:txBody>
        </p:sp>
      </p:grpSp>
      <p:grpSp>
        <p:nvGrpSpPr>
          <p:cNvPr id="17" name="קבוצה 67"/>
          <p:cNvGrpSpPr>
            <a:grpSpLocks/>
          </p:cNvGrpSpPr>
          <p:nvPr/>
        </p:nvGrpSpPr>
        <p:grpSpPr bwMode="auto">
          <a:xfrm>
            <a:off x="6990994" y="5366832"/>
            <a:ext cx="703263" cy="796925"/>
            <a:chOff x="4594807" y="5592763"/>
            <a:chExt cx="703685" cy="796624"/>
          </a:xfrm>
        </p:grpSpPr>
        <p:pic>
          <p:nvPicPr>
            <p:cNvPr id="18" name="תמונה 68" descr="databas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807" y="5592763"/>
              <a:ext cx="703685" cy="79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69"/>
            <p:cNvSpPr txBox="1">
              <a:spLocks noChangeArrowheads="1"/>
            </p:cNvSpPr>
            <p:nvPr/>
          </p:nvSpPr>
          <p:spPr bwMode="auto">
            <a:xfrm>
              <a:off x="4855313" y="5638784"/>
              <a:ext cx="358990" cy="24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FFFFFF"/>
                  </a:solidFill>
                </a:rPr>
                <a:t>R</a:t>
              </a:r>
            </a:p>
          </p:txBody>
        </p:sp>
      </p:grpSp>
      <p:grpSp>
        <p:nvGrpSpPr>
          <p:cNvPr id="20" name="קבוצה 70"/>
          <p:cNvGrpSpPr>
            <a:grpSpLocks/>
          </p:cNvGrpSpPr>
          <p:nvPr/>
        </p:nvGrpSpPr>
        <p:grpSpPr bwMode="auto">
          <a:xfrm>
            <a:off x="6335357" y="5320795"/>
            <a:ext cx="703262" cy="796925"/>
            <a:chOff x="3985790" y="5434013"/>
            <a:chExt cx="703685" cy="796624"/>
          </a:xfrm>
        </p:grpSpPr>
        <p:pic>
          <p:nvPicPr>
            <p:cNvPr id="21" name="תמונה 71" descr="databas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790" y="5434013"/>
              <a:ext cx="703685" cy="79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72"/>
            <p:cNvSpPr txBox="1">
              <a:spLocks noChangeArrowheads="1"/>
            </p:cNvSpPr>
            <p:nvPr/>
          </p:nvSpPr>
          <p:spPr bwMode="auto">
            <a:xfrm>
              <a:off x="4182758" y="5495902"/>
              <a:ext cx="358991" cy="244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FFFFFF"/>
                  </a:solidFill>
                </a:rPr>
                <a:t>R</a:t>
              </a:r>
            </a:p>
          </p:txBody>
        </p:sp>
      </p:grpSp>
      <p:grpSp>
        <p:nvGrpSpPr>
          <p:cNvPr id="23" name="קבוצה 46"/>
          <p:cNvGrpSpPr>
            <a:grpSpLocks/>
          </p:cNvGrpSpPr>
          <p:nvPr/>
        </p:nvGrpSpPr>
        <p:grpSpPr bwMode="auto">
          <a:xfrm>
            <a:off x="4044594" y="2088645"/>
            <a:ext cx="1336675" cy="1581150"/>
            <a:chOff x="1591656" y="2717759"/>
            <a:chExt cx="1335984" cy="1581769"/>
          </a:xfrm>
        </p:grpSpPr>
        <p:grpSp>
          <p:nvGrpSpPr>
            <p:cNvPr id="24" name="קבוצה 29"/>
            <p:cNvGrpSpPr>
              <a:grpSpLocks/>
            </p:cNvGrpSpPr>
            <p:nvPr/>
          </p:nvGrpSpPr>
          <p:grpSpPr bwMode="auto">
            <a:xfrm>
              <a:off x="1591656" y="2717759"/>
              <a:ext cx="1205086" cy="1392423"/>
              <a:chOff x="1591656" y="2717759"/>
              <a:chExt cx="1205086" cy="1392423"/>
            </a:xfrm>
          </p:grpSpPr>
          <p:pic>
            <p:nvPicPr>
              <p:cNvPr id="26" name="תמונה 43" descr="server.png"/>
              <p:cNvPicPr>
                <a:picLocks noChangeAspect="1"/>
              </p:cNvPicPr>
              <p:nvPr/>
            </p:nvPicPr>
            <p:blipFill>
              <a:blip r:embed="rId3">
                <a:lum brigh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656" y="2717759"/>
                <a:ext cx="1052686" cy="1240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תמונה 43" descr="server.png"/>
              <p:cNvPicPr>
                <a:picLocks noChangeAspect="1"/>
              </p:cNvPicPr>
              <p:nvPr/>
            </p:nvPicPr>
            <p:blipFill>
              <a:blip r:embed="rId3">
                <a:lum brigh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4056" y="2870159"/>
                <a:ext cx="1052686" cy="1240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5" name="תמונה 44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975" y="3059505"/>
              <a:ext cx="1051665" cy="124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98"/>
          <p:cNvGrpSpPr>
            <a:grpSpLocks/>
          </p:cNvGrpSpPr>
          <p:nvPr/>
        </p:nvGrpSpPr>
        <p:grpSpPr bwMode="auto">
          <a:xfrm>
            <a:off x="6432194" y="1380620"/>
            <a:ext cx="1943100" cy="385762"/>
            <a:chOff x="2428" y="1335"/>
            <a:chExt cx="1224" cy="243"/>
          </a:xfrm>
        </p:grpSpPr>
        <p:sp>
          <p:nvSpPr>
            <p:cNvPr id="29" name="מלבן מעוגל 18"/>
            <p:cNvSpPr>
              <a:spLocks noChangeArrowheads="1"/>
            </p:cNvSpPr>
            <p:nvPr/>
          </p:nvSpPr>
          <p:spPr bwMode="auto">
            <a:xfrm>
              <a:off x="2428" y="1335"/>
              <a:ext cx="1224" cy="243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9pPr>
            </a:lstStyle>
            <a:p>
              <a:pPr algn="ctr" defTabSz="914400"/>
              <a:endParaRPr lang="he-IL" altLang="en-US" sz="120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7"/>
            <p:cNvSpPr txBox="1">
              <a:spLocks noChangeArrowheads="1"/>
            </p:cNvSpPr>
            <p:nvPr/>
          </p:nvSpPr>
          <p:spPr bwMode="auto">
            <a:xfrm>
              <a:off x="2428" y="1341"/>
              <a:ext cx="1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isha" charset="0"/>
                  <a:cs typeface="Gisha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bg1"/>
                  </a:solidFill>
                  <a:latin typeface="DIN Medium" charset="0"/>
                </a:rPr>
                <a:t>Load Balancer</a:t>
              </a:r>
            </a:p>
          </p:txBody>
        </p:sp>
      </p:grpSp>
      <p:cxnSp>
        <p:nvCxnSpPr>
          <p:cNvPr id="31" name="Straight Arrow Connector 29"/>
          <p:cNvCxnSpPr>
            <a:cxnSpLocks noChangeShapeType="1"/>
          </p:cNvCxnSpPr>
          <p:nvPr/>
        </p:nvCxnSpPr>
        <p:spPr bwMode="auto">
          <a:xfrm>
            <a:off x="7097357" y="5163988"/>
            <a:ext cx="609600" cy="176213"/>
          </a:xfrm>
          <a:prstGeom prst="straightConnector1">
            <a:avLst/>
          </a:prstGeom>
          <a:noFill/>
          <a:ln w="28575">
            <a:solidFill>
              <a:srgbClr val="4B4B4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5"/>
          <p:cNvCxnSpPr>
            <a:cxnSpLocks noChangeShapeType="1"/>
          </p:cNvCxnSpPr>
          <p:nvPr/>
        </p:nvCxnSpPr>
        <p:spPr bwMode="auto">
          <a:xfrm>
            <a:off x="7125932" y="5163988"/>
            <a:ext cx="241300" cy="244475"/>
          </a:xfrm>
          <a:prstGeom prst="straightConnector1">
            <a:avLst/>
          </a:prstGeom>
          <a:noFill/>
          <a:ln w="28575">
            <a:solidFill>
              <a:srgbClr val="4B4B4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6"/>
          <p:cNvCxnSpPr>
            <a:cxnSpLocks noChangeShapeType="1"/>
          </p:cNvCxnSpPr>
          <p:nvPr/>
        </p:nvCxnSpPr>
        <p:spPr bwMode="auto">
          <a:xfrm flipH="1">
            <a:off x="6792557" y="5163988"/>
            <a:ext cx="304800" cy="176213"/>
          </a:xfrm>
          <a:prstGeom prst="straightConnector1">
            <a:avLst/>
          </a:prstGeom>
          <a:noFill/>
          <a:ln w="28575">
            <a:solidFill>
              <a:srgbClr val="4B4B4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8"/>
          <p:cNvCxnSpPr>
            <a:cxnSpLocks noChangeShapeType="1"/>
          </p:cNvCxnSpPr>
          <p:nvPr/>
        </p:nvCxnSpPr>
        <p:spPr bwMode="auto">
          <a:xfrm flipH="1">
            <a:off x="8087957" y="3555851"/>
            <a:ext cx="100013" cy="1608137"/>
          </a:xfrm>
          <a:prstGeom prst="straightConnector1">
            <a:avLst/>
          </a:prstGeom>
          <a:noFill/>
          <a:ln w="28575">
            <a:solidFill>
              <a:srgbClr val="7B9AB3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42"/>
          <p:cNvCxnSpPr>
            <a:cxnSpLocks noChangeShapeType="1"/>
          </p:cNvCxnSpPr>
          <p:nvPr/>
        </p:nvCxnSpPr>
        <p:spPr bwMode="auto">
          <a:xfrm>
            <a:off x="6182957" y="3608238"/>
            <a:ext cx="990600" cy="1860550"/>
          </a:xfrm>
          <a:prstGeom prst="straightConnector1">
            <a:avLst/>
          </a:prstGeom>
          <a:noFill/>
          <a:ln w="28575">
            <a:solidFill>
              <a:srgbClr val="7B9AB3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" name="תמונה 55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01" y="2317615"/>
            <a:ext cx="1052512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40619" y="44456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Easy set up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Easy scalability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Easy high availability (automatic failover)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Easily securable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Automatic backups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Automatic patches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33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364936"/>
            <a:ext cx="10058400" cy="4823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206" y="365760"/>
            <a:ext cx="508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Creating Application server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208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76368"/>
            <a:ext cx="10058400" cy="48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202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AmazonEmber</vt:lpstr>
      <vt:lpstr>Arial</vt:lpstr>
      <vt:lpstr>Calibri</vt:lpstr>
      <vt:lpstr>Calibri Light</vt:lpstr>
      <vt:lpstr>Century Gothic</vt:lpstr>
      <vt:lpstr>DIN Medium</vt:lpstr>
      <vt:lpstr>Gisha</vt:lpstr>
      <vt:lpstr>Graphik Web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30</cp:revision>
  <dcterms:created xsi:type="dcterms:W3CDTF">2019-07-01T09:44:49Z</dcterms:created>
  <dcterms:modified xsi:type="dcterms:W3CDTF">2019-07-02T09:50:11Z</dcterms:modified>
</cp:coreProperties>
</file>