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77" r:id="rId7"/>
    <p:sldId id="276" r:id="rId8"/>
    <p:sldId id="260" r:id="rId9"/>
    <p:sldId id="264" r:id="rId10"/>
    <p:sldId id="268" r:id="rId11"/>
    <p:sldId id="263" r:id="rId12"/>
    <p:sldId id="267" r:id="rId13"/>
    <p:sldId id="265" r:id="rId14"/>
    <p:sldId id="261" r:id="rId15"/>
    <p:sldId id="272" r:id="rId16"/>
    <p:sldId id="262" r:id="rId17"/>
    <p:sldId id="274" r:id="rId18"/>
    <p:sldId id="275" r:id="rId19"/>
    <p:sldId id="273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93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77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98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12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13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85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45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34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98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8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0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8E9E-9540-4A13-8475-2EC27FA9FC99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84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xtpad.com/download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perl-begin.org/uses/qa/" TargetMode="External"/><Relationship Id="rId13" Type="http://schemas.openxmlformats.org/officeDocument/2006/relationships/hyperlink" Target="http://perl-begin.org/uses/web/" TargetMode="External"/><Relationship Id="rId3" Type="http://schemas.openxmlformats.org/officeDocument/2006/relationships/hyperlink" Target="http://perl-begin.org/uses/databases/" TargetMode="External"/><Relationship Id="rId7" Type="http://schemas.openxmlformats.org/officeDocument/2006/relationships/hyperlink" Target="http://perl-begin.org/uses/multitasking/" TargetMode="External"/><Relationship Id="rId12" Type="http://schemas.openxmlformats.org/officeDocument/2006/relationships/hyperlink" Target="http://perl-begin.org/uses/web-automation/" TargetMode="External"/><Relationship Id="rId2" Type="http://schemas.openxmlformats.org/officeDocument/2006/relationships/hyperlink" Target="http://perl-begin.org/uses/bio-info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perl-begin.org/uses/GUI/" TargetMode="External"/><Relationship Id="rId11" Type="http://schemas.openxmlformats.org/officeDocument/2006/relationships/hyperlink" Target="http://perl-begin.org/uses/text-parsing/" TargetMode="External"/><Relationship Id="rId5" Type="http://schemas.openxmlformats.org/officeDocument/2006/relationships/hyperlink" Target="http://perl-begin.org/uses/games/" TargetMode="External"/><Relationship Id="rId10" Type="http://schemas.openxmlformats.org/officeDocument/2006/relationships/hyperlink" Target="http://perl-begin.org/uses/text-generation/" TargetMode="External"/><Relationship Id="rId4" Type="http://schemas.openxmlformats.org/officeDocument/2006/relationships/hyperlink" Target="http://perl-begin.org/uses/email/" TargetMode="External"/><Relationship Id="rId9" Type="http://schemas.openxmlformats.org/officeDocument/2006/relationships/hyperlink" Target="http://perl-begin.org/uses/remote-login-and-commands/" TargetMode="External"/><Relationship Id="rId14" Type="http://schemas.openxmlformats.org/officeDocument/2006/relationships/hyperlink" Target="http://perl-begin.org/uses/xml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trawberryperl.com/" TargetMode="External"/><Relationship Id="rId2" Type="http://schemas.openxmlformats.org/officeDocument/2006/relationships/hyperlink" Target="https://www.activestate.com/activeperl/download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1577" y="1175657"/>
            <a:ext cx="649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Perl Training  - Session 1</a:t>
            </a:r>
            <a:endParaRPr lang="en-IN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8185544" y="5356923"/>
            <a:ext cx="3831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/>
              <a:t>Dr.</a:t>
            </a:r>
            <a:r>
              <a:rPr lang="en-IN" sz="2400" dirty="0" smtClean="0"/>
              <a:t> </a:t>
            </a:r>
            <a:r>
              <a:rPr lang="en-IN" sz="2400" dirty="0" err="1" smtClean="0"/>
              <a:t>Prabhakar</a:t>
            </a:r>
            <a:r>
              <a:rPr lang="en-IN" sz="2400" dirty="0" smtClean="0"/>
              <a:t> PhD</a:t>
            </a:r>
          </a:p>
          <a:p>
            <a:r>
              <a:rPr lang="en-IN" sz="2400" dirty="0" smtClean="0"/>
              <a:t>Senior Integration Engineer</a:t>
            </a:r>
          </a:p>
          <a:p>
            <a:r>
              <a:rPr lang="en-IN" sz="2400" dirty="0" smtClean="0"/>
              <a:t>Decision Minds, Bengaluru</a:t>
            </a:r>
            <a:r>
              <a:rPr lang="en-IN" sz="24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48" y="2688924"/>
            <a:ext cx="57150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8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0822" y="400685"/>
            <a:ext cx="6026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Installing IDE for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Perl on Windows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2890" y="1546736"/>
            <a:ext cx="1044602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Open your web browser search “Download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TextPad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the link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https://www.textpad.com/download</a:t>
            </a:r>
            <a:r>
              <a:rPr lang="en-US" sz="2600" i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6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Go to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TextPad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8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Downloads and download 32bit or 64bit.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Right click on the downloaded .zip file and choose open with Windows Explorer.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Double click setup.exe to run the Installer and follow the instructions to complete the installation.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1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9382" y="327651"/>
            <a:ext cx="5802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Textpad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IDE for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Perl on Windows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484" y="1272843"/>
            <a:ext cx="5036077" cy="406410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318628" y="2933285"/>
            <a:ext cx="1079706" cy="5413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292669" y="4892074"/>
            <a:ext cx="1079706" cy="5413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574275" y="2933285"/>
            <a:ext cx="1147205" cy="1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4753" y="2528047"/>
            <a:ext cx="2522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Selector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36609" y="2528047"/>
            <a:ext cx="1887607" cy="402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Area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99131" y="4468905"/>
            <a:ext cx="170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 Area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876" y="5657671"/>
            <a:ext cx="11841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TextPad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 powerful, general purpose editor for plain text files. Easy to use, with all the features a power user requires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It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also has a customizable tools menu, where we can integrate the command line tools to run with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TextPad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430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7759" y="413748"/>
            <a:ext cx="9019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Configuring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Textpad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for executing Perl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on Windows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2890" y="1546736"/>
            <a:ext cx="105803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Now that we have installed the Perl Interpreter and the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Textpad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, we got to configure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Textpad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to run Perl.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Double Click and Open the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Textpad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6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Go to the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menu and click on the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Preferences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Preferences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Window click on the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option at the bottom.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the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pull down menu on the right side of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option and Select the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Program… ,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then navigate to the “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C:\Perl\bin\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” and select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perl.exe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and click on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and then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065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9747" y="292833"/>
            <a:ext cx="4716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of Perl Script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0542" y="1475019"/>
            <a:ext cx="68992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#!/</a:t>
            </a:r>
            <a:r>
              <a:rPr lang="en-US" sz="2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US" sz="2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/bin/</a:t>
            </a:r>
            <a:r>
              <a:rPr lang="en-US" sz="2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perl</a:t>
            </a:r>
            <a:endParaRPr lang="en-US" sz="2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2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#!C:\Perl\bin\perl.exe</a:t>
            </a:r>
          </a:p>
          <a:p>
            <a:endParaRPr lang="en-US" sz="2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strict;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warnings;</a:t>
            </a:r>
            <a:endParaRPr lang="en-US" sz="2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2200" b="1" dirty="0" smtClean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module-name;</a:t>
            </a:r>
          </a:p>
          <a:p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#This is a program to understand the components</a:t>
            </a:r>
          </a:p>
          <a:p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#of a Perl Script.</a:t>
            </a:r>
          </a:p>
          <a:p>
            <a:endParaRPr lang="en-US" sz="2200" b="1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“Practical Perl Made Easy\n”;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046769" y="1687625"/>
            <a:ext cx="1147205" cy="1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93694" y="1475019"/>
            <a:ext cx="295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 to Perl Interpreter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046768" y="3394071"/>
            <a:ext cx="1147205" cy="1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23104" y="3926986"/>
            <a:ext cx="295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4047" y="4845803"/>
            <a:ext cx="313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Statements/Instructions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1316868" y="4090838"/>
            <a:ext cx="8629" cy="407704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0187" y="4453257"/>
            <a:ext cx="295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Ignored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Interpreter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620370" y="2721209"/>
            <a:ext cx="573602" cy="7142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8189" y="3219541"/>
            <a:ext cx="3078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Name (optional)</a:t>
            </a:r>
            <a:endParaRPr lang="en-US" sz="2000" b="1" dirty="0">
              <a:solidFill>
                <a:srgbClr val="CC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9875859" y="5228894"/>
            <a:ext cx="74965" cy="743341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00659" y="6001099"/>
            <a:ext cx="4191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 end with semi colon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135906" y="943073"/>
            <a:ext cx="699247" cy="744553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147049" y="1302797"/>
            <a:ext cx="699247" cy="744553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06484" y="594302"/>
            <a:ext cx="3217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Shebang line: Linux</a:t>
            </a:r>
            <a:endParaRPr lang="en-US" sz="2000" b="1" dirty="0">
              <a:solidFill>
                <a:srgbClr val="CC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09172" y="1049974"/>
            <a:ext cx="3382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Shebang line - Windows </a:t>
            </a:r>
            <a:r>
              <a:rPr lang="en-US" sz="20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not necessary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028974" y="5050406"/>
            <a:ext cx="1147205" cy="1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2486571"/>
            <a:ext cx="4720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to find typos in variable names</a:t>
            </a:r>
            <a:endParaRPr lang="en-US" sz="2000" b="1" dirty="0">
              <a:solidFill>
                <a:srgbClr val="CC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87148" y="2856740"/>
            <a:ext cx="4127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to find errors in the code</a:t>
            </a:r>
            <a:endParaRPr lang="en-US" sz="2000" b="1" dirty="0">
              <a:solidFill>
                <a:srgbClr val="CC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216370" y="3040513"/>
            <a:ext cx="867725" cy="32563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095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0193" y="303614"/>
            <a:ext cx="5811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to execute Perl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on Windows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1450" y="1211288"/>
            <a:ext cx="10580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Now your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Textpad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is configured for running Perl.</a:t>
            </a:r>
          </a:p>
        </p:txBody>
      </p:sp>
      <p:sp>
        <p:nvSpPr>
          <p:cNvPr id="8" name="Rectangle 7"/>
          <p:cNvSpPr/>
          <p:nvPr/>
        </p:nvSpPr>
        <p:spPr>
          <a:xfrm>
            <a:off x="2234468" y="187699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#!/</a:t>
            </a:r>
            <a:r>
              <a:rPr lang="en-IN" b="1" dirty="0" err="1" smtClean="0">
                <a:solidFill>
                  <a:srgbClr val="00B050"/>
                </a:solidFill>
              </a:rPr>
              <a:t>usr</a:t>
            </a:r>
            <a:r>
              <a:rPr lang="en-IN" b="1" dirty="0" smtClean="0">
                <a:solidFill>
                  <a:srgbClr val="00B050"/>
                </a:solidFill>
              </a:rPr>
              <a:t>/bin/</a:t>
            </a:r>
            <a:r>
              <a:rPr lang="en-IN" b="1" dirty="0" err="1" smtClean="0">
                <a:solidFill>
                  <a:srgbClr val="00B050"/>
                </a:solidFill>
              </a:rPr>
              <a:t>perl</a:t>
            </a:r>
            <a:r>
              <a:rPr lang="en-IN" b="1" dirty="0" smtClean="0">
                <a:solidFill>
                  <a:srgbClr val="00B050"/>
                </a:solidFill>
              </a:rPr>
              <a:t> </a:t>
            </a:r>
          </a:p>
          <a:p>
            <a:endParaRPr lang="en-IN" b="1" dirty="0" smtClean="0">
              <a:solidFill>
                <a:srgbClr val="00B050"/>
              </a:solidFill>
            </a:endParaRPr>
          </a:p>
          <a:p>
            <a:r>
              <a:rPr lang="en-IN" b="1" dirty="0" smtClean="0">
                <a:solidFill>
                  <a:srgbClr val="00B050"/>
                </a:solidFill>
              </a:rPr>
              <a:t>$</a:t>
            </a:r>
            <a:r>
              <a:rPr lang="en-IN" b="1" dirty="0">
                <a:solidFill>
                  <a:srgbClr val="00B050"/>
                </a:solidFill>
              </a:rPr>
              <a:t>n=100;</a:t>
            </a:r>
          </a:p>
          <a:p>
            <a:r>
              <a:rPr lang="en-IN" b="1" dirty="0">
                <a:solidFill>
                  <a:srgbClr val="00B050"/>
                </a:solidFill>
              </a:rPr>
              <a:t>print "The prime numbers between 2 and $n are:\n";</a:t>
            </a:r>
          </a:p>
          <a:p>
            <a:r>
              <a:rPr lang="en-IN" b="1" dirty="0">
                <a:solidFill>
                  <a:srgbClr val="00B050"/>
                </a:solidFill>
              </a:rPr>
              <a:t>for($</a:t>
            </a:r>
            <a:r>
              <a:rPr lang="en-IN" b="1" dirty="0" err="1">
                <a:solidFill>
                  <a:srgbClr val="00B050"/>
                </a:solidFill>
              </a:rPr>
              <a:t>i</a:t>
            </a:r>
            <a:r>
              <a:rPr lang="en-IN" b="1" dirty="0">
                <a:solidFill>
                  <a:srgbClr val="00B050"/>
                </a:solidFill>
              </a:rPr>
              <a:t>=3;$</a:t>
            </a:r>
            <a:r>
              <a:rPr lang="en-IN" b="1" dirty="0" err="1">
                <a:solidFill>
                  <a:srgbClr val="00B050"/>
                </a:solidFill>
              </a:rPr>
              <a:t>i</a:t>
            </a:r>
            <a:r>
              <a:rPr lang="en-IN" b="1" dirty="0">
                <a:solidFill>
                  <a:srgbClr val="00B050"/>
                </a:solidFill>
              </a:rPr>
              <a:t>&lt;=$n;$</a:t>
            </a:r>
            <a:r>
              <a:rPr lang="en-IN" b="1" dirty="0" err="1">
                <a:solidFill>
                  <a:srgbClr val="00B050"/>
                </a:solidFill>
              </a:rPr>
              <a:t>i</a:t>
            </a:r>
            <a:r>
              <a:rPr lang="en-IN" b="1" dirty="0">
                <a:solidFill>
                  <a:srgbClr val="00B050"/>
                </a:solidFill>
              </a:rPr>
              <a:t>++) </a:t>
            </a:r>
          </a:p>
          <a:p>
            <a:r>
              <a:rPr lang="en-IN" b="1" dirty="0">
                <a:solidFill>
                  <a:srgbClr val="00B050"/>
                </a:solidFill>
              </a:rPr>
              <a:t>{ </a:t>
            </a:r>
          </a:p>
          <a:p>
            <a:r>
              <a:rPr lang="en-IN" b="1" dirty="0">
                <a:solidFill>
                  <a:srgbClr val="00B050"/>
                </a:solidFill>
              </a:rPr>
              <a:t>    $</a:t>
            </a:r>
            <a:r>
              <a:rPr lang="en-IN" b="1" dirty="0" err="1">
                <a:solidFill>
                  <a:srgbClr val="00B050"/>
                </a:solidFill>
              </a:rPr>
              <a:t>is_prime</a:t>
            </a:r>
            <a:r>
              <a:rPr lang="en-IN" b="1" dirty="0">
                <a:solidFill>
                  <a:srgbClr val="00B050"/>
                </a:solidFill>
              </a:rPr>
              <a:t> = 1;</a:t>
            </a:r>
          </a:p>
          <a:p>
            <a:r>
              <a:rPr lang="en-IN" b="1" dirty="0">
                <a:solidFill>
                  <a:srgbClr val="00B050"/>
                </a:solidFill>
              </a:rPr>
              <a:t>    for($j=2;$j&lt;=</a:t>
            </a:r>
            <a:r>
              <a:rPr lang="en-IN" b="1" dirty="0" err="1">
                <a:solidFill>
                  <a:srgbClr val="00B050"/>
                </a:solidFill>
              </a:rPr>
              <a:t>sqrt</a:t>
            </a:r>
            <a:r>
              <a:rPr lang="en-IN" b="1" dirty="0">
                <a:solidFill>
                  <a:srgbClr val="00B050"/>
                </a:solidFill>
              </a:rPr>
              <a:t>($</a:t>
            </a:r>
            <a:r>
              <a:rPr lang="en-IN" b="1" dirty="0" err="1">
                <a:solidFill>
                  <a:srgbClr val="00B050"/>
                </a:solidFill>
              </a:rPr>
              <a:t>i</a:t>
            </a:r>
            <a:r>
              <a:rPr lang="en-IN" b="1" dirty="0">
                <a:solidFill>
                  <a:srgbClr val="00B050"/>
                </a:solidFill>
              </a:rPr>
              <a:t>);$</a:t>
            </a:r>
            <a:r>
              <a:rPr lang="en-IN" b="1" dirty="0" err="1">
                <a:solidFill>
                  <a:srgbClr val="00B050"/>
                </a:solidFill>
              </a:rPr>
              <a:t>j++</a:t>
            </a:r>
            <a:r>
              <a:rPr lang="en-IN" b="1" dirty="0">
                <a:solidFill>
                  <a:srgbClr val="00B050"/>
                </a:solidFill>
              </a:rPr>
              <a:t>){</a:t>
            </a:r>
          </a:p>
          <a:p>
            <a:r>
              <a:rPr lang="en-IN" b="1" dirty="0">
                <a:solidFill>
                  <a:srgbClr val="00B050"/>
                </a:solidFill>
              </a:rPr>
              <a:t>        if($</a:t>
            </a:r>
            <a:r>
              <a:rPr lang="en-IN" b="1" dirty="0" err="1">
                <a:solidFill>
                  <a:srgbClr val="00B050"/>
                </a:solidFill>
              </a:rPr>
              <a:t>i</a:t>
            </a:r>
            <a:r>
              <a:rPr lang="en-IN" b="1" dirty="0">
                <a:solidFill>
                  <a:srgbClr val="00B050"/>
                </a:solidFill>
              </a:rPr>
              <a:t> % $j == 0){</a:t>
            </a:r>
          </a:p>
          <a:p>
            <a:r>
              <a:rPr lang="en-IN" b="1" dirty="0">
                <a:solidFill>
                  <a:srgbClr val="00B050"/>
                </a:solidFill>
              </a:rPr>
              <a:t>            $</a:t>
            </a:r>
            <a:r>
              <a:rPr lang="en-IN" b="1" dirty="0" err="1">
                <a:solidFill>
                  <a:srgbClr val="00B050"/>
                </a:solidFill>
              </a:rPr>
              <a:t>is_prime</a:t>
            </a:r>
            <a:r>
              <a:rPr lang="en-IN" b="1" dirty="0">
                <a:solidFill>
                  <a:srgbClr val="00B050"/>
                </a:solidFill>
              </a:rPr>
              <a:t> = 0;</a:t>
            </a:r>
          </a:p>
          <a:p>
            <a:r>
              <a:rPr lang="en-IN" b="1" dirty="0">
                <a:solidFill>
                  <a:srgbClr val="00B050"/>
                </a:solidFill>
              </a:rPr>
              <a:t>            next;</a:t>
            </a:r>
          </a:p>
          <a:p>
            <a:r>
              <a:rPr lang="en-IN" b="1" dirty="0">
                <a:solidFill>
                  <a:srgbClr val="00B050"/>
                </a:solidFill>
              </a:rPr>
              <a:t>        }</a:t>
            </a:r>
          </a:p>
          <a:p>
            <a:r>
              <a:rPr lang="en-IN" b="1" dirty="0">
                <a:solidFill>
                  <a:srgbClr val="00B050"/>
                </a:solidFill>
              </a:rPr>
              <a:t>    }</a:t>
            </a:r>
          </a:p>
          <a:p>
            <a:r>
              <a:rPr lang="en-IN" b="1" dirty="0">
                <a:solidFill>
                  <a:srgbClr val="00B050"/>
                </a:solidFill>
              </a:rPr>
              <a:t>    if($</a:t>
            </a:r>
            <a:r>
              <a:rPr lang="en-IN" b="1" dirty="0" err="1">
                <a:solidFill>
                  <a:srgbClr val="00B050"/>
                </a:solidFill>
              </a:rPr>
              <a:t>is_prime</a:t>
            </a:r>
            <a:r>
              <a:rPr lang="en-IN" b="1" dirty="0">
                <a:solidFill>
                  <a:srgbClr val="00B050"/>
                </a:solidFill>
              </a:rPr>
              <a:t> == 1) {</a:t>
            </a:r>
          </a:p>
          <a:p>
            <a:r>
              <a:rPr lang="en-IN" b="1" dirty="0">
                <a:solidFill>
                  <a:srgbClr val="00B050"/>
                </a:solidFill>
              </a:rPr>
              <a:t>        print $</a:t>
            </a:r>
            <a:r>
              <a:rPr lang="en-IN" b="1" dirty="0" err="1">
                <a:solidFill>
                  <a:srgbClr val="00B050"/>
                </a:solidFill>
              </a:rPr>
              <a:t>i</a:t>
            </a:r>
            <a:r>
              <a:rPr lang="en-IN" b="1" dirty="0">
                <a:solidFill>
                  <a:srgbClr val="00B050"/>
                </a:solidFill>
              </a:rPr>
              <a:t>."\n";</a:t>
            </a:r>
          </a:p>
          <a:p>
            <a:r>
              <a:rPr lang="en-IN" b="1" dirty="0">
                <a:solidFill>
                  <a:srgbClr val="00B050"/>
                </a:solidFill>
              </a:rPr>
              <a:t>    }</a:t>
            </a:r>
          </a:p>
          <a:p>
            <a:r>
              <a:rPr lang="en-IN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3162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4786" y="879957"/>
            <a:ext cx="4425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https://rextester.com/l/perl_online_compiler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4786" y="287383"/>
            <a:ext cx="6061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Practicing Perl online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88" y="1472531"/>
            <a:ext cx="10058400" cy="513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80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9966" y="1019667"/>
            <a:ext cx="108921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Perl motto is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'There's More Than One Way To Do It',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emphasizing both the flexibility of Perl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the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fact that Perl is about getting the job done.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can say that one Perl program is faster,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more efficient than another, but if both do the same thing, Perl isn't going to judge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one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is 'better'. It also means that you don't need to know every last little detail about the language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order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to do what you want with it. You'll probably be able to achieve a lot of the tasks you might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want to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use Perl for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after completing this short training.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5205" y="200554"/>
            <a:ext cx="582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Motto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0675" y="4435987"/>
            <a:ext cx="33484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#!/</a:t>
            </a:r>
            <a:r>
              <a:rPr lang="en-IN" sz="1600" b="1" dirty="0" err="1">
                <a:solidFill>
                  <a:srgbClr val="FF0000"/>
                </a:solidFill>
              </a:rPr>
              <a:t>usr</a:t>
            </a:r>
            <a:r>
              <a:rPr lang="en-IN" sz="1600" b="1" dirty="0">
                <a:solidFill>
                  <a:srgbClr val="FF0000"/>
                </a:solidFill>
              </a:rPr>
              <a:t>/bin/</a:t>
            </a:r>
            <a:r>
              <a:rPr lang="en-IN" sz="1600" b="1" dirty="0" err="1">
                <a:solidFill>
                  <a:srgbClr val="FF0000"/>
                </a:solidFill>
              </a:rPr>
              <a:t>perl</a:t>
            </a:r>
            <a:r>
              <a:rPr lang="en-IN" sz="1600" b="1" dirty="0">
                <a:solidFill>
                  <a:srgbClr val="FF0000"/>
                </a:solidFill>
              </a:rPr>
              <a:t> -w </a:t>
            </a:r>
          </a:p>
          <a:p>
            <a:endParaRPr lang="en-IN" sz="1600" b="1" dirty="0">
              <a:solidFill>
                <a:srgbClr val="FF0000"/>
              </a:solidFill>
            </a:endParaRPr>
          </a:p>
          <a:p>
            <a:r>
              <a:rPr lang="en-IN" sz="1600" b="1" dirty="0">
                <a:solidFill>
                  <a:srgbClr val="FF0000"/>
                </a:solidFill>
              </a:rPr>
              <a:t>use strict;</a:t>
            </a:r>
          </a:p>
          <a:p>
            <a:r>
              <a:rPr lang="en-IN" sz="1600" b="1" dirty="0">
                <a:solidFill>
                  <a:srgbClr val="FF0000"/>
                </a:solidFill>
              </a:rPr>
              <a:t>my @array = (10, 20, 30, 40, 50);</a:t>
            </a:r>
          </a:p>
          <a:p>
            <a:r>
              <a:rPr lang="en-IN" sz="1600" b="1" dirty="0">
                <a:solidFill>
                  <a:srgbClr val="FF0000"/>
                </a:solidFill>
              </a:rPr>
              <a:t>my $n=@array;</a:t>
            </a:r>
          </a:p>
          <a:p>
            <a:r>
              <a:rPr lang="en-IN" sz="1600" b="1" dirty="0">
                <a:solidFill>
                  <a:srgbClr val="FF0000"/>
                </a:solidFill>
              </a:rPr>
              <a:t>for(my $</a:t>
            </a:r>
            <a:r>
              <a:rPr lang="en-IN" sz="1600" b="1" dirty="0" err="1">
                <a:solidFill>
                  <a:srgbClr val="FF0000"/>
                </a:solidFill>
              </a:rPr>
              <a:t>i</a:t>
            </a:r>
            <a:r>
              <a:rPr lang="en-IN" sz="1600" b="1" dirty="0">
                <a:solidFill>
                  <a:srgbClr val="FF0000"/>
                </a:solidFill>
              </a:rPr>
              <a:t>=0;$</a:t>
            </a:r>
            <a:r>
              <a:rPr lang="en-IN" sz="1600" b="1" dirty="0" err="1">
                <a:solidFill>
                  <a:srgbClr val="FF0000"/>
                </a:solidFill>
              </a:rPr>
              <a:t>i</a:t>
            </a:r>
            <a:r>
              <a:rPr lang="en-IN" sz="1600" b="1" dirty="0">
                <a:solidFill>
                  <a:srgbClr val="FF0000"/>
                </a:solidFill>
              </a:rPr>
              <a:t>&lt;$n;$</a:t>
            </a:r>
            <a:r>
              <a:rPr lang="en-IN" sz="1600" b="1" dirty="0" err="1">
                <a:solidFill>
                  <a:srgbClr val="FF0000"/>
                </a:solidFill>
              </a:rPr>
              <a:t>i</a:t>
            </a:r>
            <a:r>
              <a:rPr lang="en-IN" sz="1600" b="1" dirty="0">
                <a:solidFill>
                  <a:srgbClr val="FF0000"/>
                </a:solidFill>
              </a:rPr>
              <a:t>++)</a:t>
            </a:r>
          </a:p>
          <a:p>
            <a:r>
              <a:rPr lang="en-IN" sz="1600" b="1" dirty="0">
                <a:solidFill>
                  <a:srgbClr val="FF0000"/>
                </a:solidFill>
              </a:rPr>
              <a:t>     {</a:t>
            </a:r>
          </a:p>
          <a:p>
            <a:r>
              <a:rPr lang="en-IN" sz="1600" b="1" dirty="0">
                <a:solidFill>
                  <a:srgbClr val="FF0000"/>
                </a:solidFill>
              </a:rPr>
              <a:t>     print "$array[$</a:t>
            </a:r>
            <a:r>
              <a:rPr lang="en-IN" sz="1600" b="1" dirty="0" err="1">
                <a:solidFill>
                  <a:srgbClr val="FF0000"/>
                </a:solidFill>
              </a:rPr>
              <a:t>i</a:t>
            </a:r>
            <a:r>
              <a:rPr lang="en-IN" sz="1600" b="1" dirty="0">
                <a:solidFill>
                  <a:srgbClr val="FF0000"/>
                </a:solidFill>
              </a:rPr>
              <a:t>]\n";</a:t>
            </a:r>
          </a:p>
          <a:p>
            <a:r>
              <a:rPr lang="en-IN" sz="1600" b="1" dirty="0">
                <a:solidFill>
                  <a:srgbClr val="FF0000"/>
                </a:solidFill>
              </a:rPr>
              <a:t>     </a:t>
            </a:r>
            <a:r>
              <a:rPr lang="en-IN" sz="1600" b="1" dirty="0" smtClean="0">
                <a:solidFill>
                  <a:srgbClr val="FF0000"/>
                </a:solidFill>
              </a:rPr>
              <a:t>}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9166" y="4435987"/>
            <a:ext cx="42584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</a:rPr>
              <a:t>#!/</a:t>
            </a:r>
            <a:r>
              <a:rPr lang="en-IN" sz="1600" b="1" dirty="0" err="1">
                <a:solidFill>
                  <a:srgbClr val="00B050"/>
                </a:solidFill>
              </a:rPr>
              <a:t>usr</a:t>
            </a:r>
            <a:r>
              <a:rPr lang="en-IN" sz="1600" b="1" dirty="0">
                <a:solidFill>
                  <a:srgbClr val="00B050"/>
                </a:solidFill>
              </a:rPr>
              <a:t>/bin/</a:t>
            </a:r>
            <a:r>
              <a:rPr lang="en-IN" sz="1600" b="1" dirty="0" err="1">
                <a:solidFill>
                  <a:srgbClr val="00B050"/>
                </a:solidFill>
              </a:rPr>
              <a:t>perl</a:t>
            </a:r>
            <a:r>
              <a:rPr lang="en-IN" sz="1600" b="1" dirty="0">
                <a:solidFill>
                  <a:srgbClr val="00B050"/>
                </a:solidFill>
              </a:rPr>
              <a:t> -w </a:t>
            </a:r>
          </a:p>
          <a:p>
            <a:endParaRPr lang="en-IN" sz="1600" b="1" dirty="0">
              <a:solidFill>
                <a:srgbClr val="00B050"/>
              </a:solidFill>
            </a:endParaRPr>
          </a:p>
          <a:p>
            <a:r>
              <a:rPr lang="en-IN" sz="1600" b="1" dirty="0">
                <a:solidFill>
                  <a:srgbClr val="00B050"/>
                </a:solidFill>
              </a:rPr>
              <a:t>use strict;</a:t>
            </a:r>
          </a:p>
          <a:p>
            <a:r>
              <a:rPr lang="en-IN" sz="1600" b="1" dirty="0">
                <a:solidFill>
                  <a:srgbClr val="00B050"/>
                </a:solidFill>
              </a:rPr>
              <a:t>my @array = (10, 20, 30, 40, 50);</a:t>
            </a:r>
          </a:p>
          <a:p>
            <a:r>
              <a:rPr lang="en-IN" sz="1600" b="1" dirty="0" err="1">
                <a:solidFill>
                  <a:srgbClr val="00B050"/>
                </a:solidFill>
              </a:rPr>
              <a:t>foreach</a:t>
            </a:r>
            <a:r>
              <a:rPr lang="en-IN" sz="1600" b="1" dirty="0">
                <a:solidFill>
                  <a:srgbClr val="00B050"/>
                </a:solidFill>
              </a:rPr>
              <a:t> my $line(@array)</a:t>
            </a:r>
          </a:p>
          <a:p>
            <a:r>
              <a:rPr lang="en-IN" sz="1600" b="1" dirty="0">
                <a:solidFill>
                  <a:srgbClr val="00B050"/>
                </a:solidFill>
              </a:rPr>
              <a:t>              {</a:t>
            </a:r>
          </a:p>
          <a:p>
            <a:r>
              <a:rPr lang="en-IN" sz="1600" b="1" dirty="0">
                <a:solidFill>
                  <a:srgbClr val="00B050"/>
                </a:solidFill>
              </a:rPr>
              <a:t>              print "$line\n";</a:t>
            </a:r>
          </a:p>
          <a:p>
            <a:r>
              <a:rPr lang="en-IN" sz="1600" b="1" dirty="0">
                <a:solidFill>
                  <a:srgbClr val="00B050"/>
                </a:solidFill>
              </a:rPr>
              <a:t>              }</a:t>
            </a:r>
            <a:endParaRPr lang="en-IN" sz="16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4434" y="26332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Git and its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24" y="848099"/>
            <a:ext cx="5930538" cy="2853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7258" y="4976948"/>
            <a:ext cx="3509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Download git for windows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985" y="3784850"/>
            <a:ext cx="5320764" cy="2753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37418" y="1576251"/>
            <a:ext cx="3509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Git user registration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001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6915" y="292128"/>
            <a:ext cx="8951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Creating Repositories in Git &amp;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pushing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your scripts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6205" y="1246422"/>
            <a:ext cx="105809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I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</a:t>
            </a:r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$ cd </a:t>
            </a:r>
            <a:r>
              <a:rPr lang="en-I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</a:t>
            </a:r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$ git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--global user.name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prabhakarg-dm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$ git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--global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user.email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prabhakarg@decisionminds.com</a:t>
            </a:r>
          </a:p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$ git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</a:p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$ git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remote 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–v</a:t>
            </a:r>
          </a:p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(add files to directory)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$ git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$ git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$ git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commit -m Perl-Python-API</a:t>
            </a:r>
          </a:p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$ git push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70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4846" y="292128"/>
            <a:ext cx="5774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Running Perl in git bash console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846" y="987615"/>
            <a:ext cx="5394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I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perl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–v</a:t>
            </a:r>
          </a:p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I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perl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–e ‘print “Perl Training\n”;’</a:t>
            </a:r>
          </a:p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I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perl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prime.pl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81534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#!/</a:t>
            </a:r>
            <a:r>
              <a:rPr lang="en-IN" b="1" dirty="0" err="1" smtClean="0">
                <a:solidFill>
                  <a:srgbClr val="00B050"/>
                </a:solidFill>
              </a:rPr>
              <a:t>usr</a:t>
            </a:r>
            <a:r>
              <a:rPr lang="en-IN" b="1" dirty="0" smtClean="0">
                <a:solidFill>
                  <a:srgbClr val="00B050"/>
                </a:solidFill>
              </a:rPr>
              <a:t>/bin/</a:t>
            </a:r>
            <a:r>
              <a:rPr lang="en-IN" b="1" dirty="0" err="1" smtClean="0">
                <a:solidFill>
                  <a:srgbClr val="00B050"/>
                </a:solidFill>
              </a:rPr>
              <a:t>perl</a:t>
            </a:r>
            <a:r>
              <a:rPr lang="en-IN" b="1" dirty="0" smtClean="0">
                <a:solidFill>
                  <a:srgbClr val="00B050"/>
                </a:solidFill>
              </a:rPr>
              <a:t> </a:t>
            </a:r>
          </a:p>
          <a:p>
            <a:endParaRPr lang="en-IN" b="1" dirty="0" smtClean="0">
              <a:solidFill>
                <a:srgbClr val="00B050"/>
              </a:solidFill>
            </a:endParaRPr>
          </a:p>
          <a:p>
            <a:r>
              <a:rPr lang="en-IN" b="1" dirty="0">
                <a:solidFill>
                  <a:srgbClr val="00B050"/>
                </a:solidFill>
              </a:rPr>
              <a:t>print "Enter the number till which you want to generate prime numbers"; </a:t>
            </a:r>
          </a:p>
          <a:p>
            <a:r>
              <a:rPr lang="en-IN" b="1" dirty="0">
                <a:solidFill>
                  <a:srgbClr val="00B050"/>
                </a:solidFill>
              </a:rPr>
              <a:t>$n=&lt;STDIN&gt;; </a:t>
            </a:r>
          </a:p>
          <a:p>
            <a:r>
              <a:rPr lang="en-IN" b="1" dirty="0">
                <a:solidFill>
                  <a:srgbClr val="00B050"/>
                </a:solidFill>
              </a:rPr>
              <a:t>chomp($n); </a:t>
            </a:r>
            <a:endParaRPr lang="en-IN" b="1" dirty="0" smtClean="0">
              <a:solidFill>
                <a:srgbClr val="00B050"/>
              </a:solidFill>
            </a:endParaRPr>
          </a:p>
          <a:p>
            <a:endParaRPr lang="en-IN" b="1" dirty="0" smtClean="0">
              <a:solidFill>
                <a:srgbClr val="00B050"/>
              </a:solidFill>
            </a:endParaRPr>
          </a:p>
          <a:p>
            <a:r>
              <a:rPr lang="en-IN" b="1" dirty="0" smtClean="0">
                <a:solidFill>
                  <a:srgbClr val="00B050"/>
                </a:solidFill>
              </a:rPr>
              <a:t>print </a:t>
            </a:r>
            <a:r>
              <a:rPr lang="en-IN" b="1" dirty="0">
                <a:solidFill>
                  <a:srgbClr val="00B050"/>
                </a:solidFill>
              </a:rPr>
              <a:t>"The prime numbers between 2 and $n are:\n";</a:t>
            </a:r>
          </a:p>
          <a:p>
            <a:r>
              <a:rPr lang="en-IN" b="1" dirty="0">
                <a:solidFill>
                  <a:srgbClr val="00B050"/>
                </a:solidFill>
              </a:rPr>
              <a:t>for($</a:t>
            </a:r>
            <a:r>
              <a:rPr lang="en-IN" b="1" dirty="0" err="1">
                <a:solidFill>
                  <a:srgbClr val="00B050"/>
                </a:solidFill>
              </a:rPr>
              <a:t>i</a:t>
            </a:r>
            <a:r>
              <a:rPr lang="en-IN" b="1" dirty="0">
                <a:solidFill>
                  <a:srgbClr val="00B050"/>
                </a:solidFill>
              </a:rPr>
              <a:t>=3;$</a:t>
            </a:r>
            <a:r>
              <a:rPr lang="en-IN" b="1" dirty="0" err="1">
                <a:solidFill>
                  <a:srgbClr val="00B050"/>
                </a:solidFill>
              </a:rPr>
              <a:t>i</a:t>
            </a:r>
            <a:r>
              <a:rPr lang="en-IN" b="1" dirty="0">
                <a:solidFill>
                  <a:srgbClr val="00B050"/>
                </a:solidFill>
              </a:rPr>
              <a:t>&lt;=$n;$</a:t>
            </a:r>
            <a:r>
              <a:rPr lang="en-IN" b="1" dirty="0" err="1">
                <a:solidFill>
                  <a:srgbClr val="00B050"/>
                </a:solidFill>
              </a:rPr>
              <a:t>i</a:t>
            </a:r>
            <a:r>
              <a:rPr lang="en-IN" b="1" dirty="0">
                <a:solidFill>
                  <a:srgbClr val="00B050"/>
                </a:solidFill>
              </a:rPr>
              <a:t>++) </a:t>
            </a:r>
          </a:p>
          <a:p>
            <a:r>
              <a:rPr lang="en-IN" b="1" dirty="0">
                <a:solidFill>
                  <a:srgbClr val="00B050"/>
                </a:solidFill>
              </a:rPr>
              <a:t>{ </a:t>
            </a:r>
          </a:p>
          <a:p>
            <a:r>
              <a:rPr lang="en-IN" b="1" dirty="0">
                <a:solidFill>
                  <a:srgbClr val="00B050"/>
                </a:solidFill>
              </a:rPr>
              <a:t>    $</a:t>
            </a:r>
            <a:r>
              <a:rPr lang="en-IN" b="1" dirty="0" err="1">
                <a:solidFill>
                  <a:srgbClr val="00B050"/>
                </a:solidFill>
              </a:rPr>
              <a:t>is_prime</a:t>
            </a:r>
            <a:r>
              <a:rPr lang="en-IN" b="1" dirty="0">
                <a:solidFill>
                  <a:srgbClr val="00B050"/>
                </a:solidFill>
              </a:rPr>
              <a:t> = 1;</a:t>
            </a:r>
          </a:p>
          <a:p>
            <a:r>
              <a:rPr lang="en-IN" b="1" dirty="0">
                <a:solidFill>
                  <a:srgbClr val="00B050"/>
                </a:solidFill>
              </a:rPr>
              <a:t>    for($j=2;$j&lt;=</a:t>
            </a:r>
            <a:r>
              <a:rPr lang="en-IN" b="1" dirty="0" err="1">
                <a:solidFill>
                  <a:srgbClr val="00B050"/>
                </a:solidFill>
              </a:rPr>
              <a:t>sqrt</a:t>
            </a:r>
            <a:r>
              <a:rPr lang="en-IN" b="1" dirty="0">
                <a:solidFill>
                  <a:srgbClr val="00B050"/>
                </a:solidFill>
              </a:rPr>
              <a:t>($</a:t>
            </a:r>
            <a:r>
              <a:rPr lang="en-IN" b="1" dirty="0" err="1">
                <a:solidFill>
                  <a:srgbClr val="00B050"/>
                </a:solidFill>
              </a:rPr>
              <a:t>i</a:t>
            </a:r>
            <a:r>
              <a:rPr lang="en-IN" b="1" dirty="0">
                <a:solidFill>
                  <a:srgbClr val="00B050"/>
                </a:solidFill>
              </a:rPr>
              <a:t>);$</a:t>
            </a:r>
            <a:r>
              <a:rPr lang="en-IN" b="1" dirty="0" err="1">
                <a:solidFill>
                  <a:srgbClr val="00B050"/>
                </a:solidFill>
              </a:rPr>
              <a:t>j++</a:t>
            </a:r>
            <a:r>
              <a:rPr lang="en-IN" b="1" dirty="0">
                <a:solidFill>
                  <a:srgbClr val="00B050"/>
                </a:solidFill>
              </a:rPr>
              <a:t>){</a:t>
            </a:r>
          </a:p>
          <a:p>
            <a:r>
              <a:rPr lang="en-IN" b="1" dirty="0">
                <a:solidFill>
                  <a:srgbClr val="00B050"/>
                </a:solidFill>
              </a:rPr>
              <a:t>        if($</a:t>
            </a:r>
            <a:r>
              <a:rPr lang="en-IN" b="1" dirty="0" err="1">
                <a:solidFill>
                  <a:srgbClr val="00B050"/>
                </a:solidFill>
              </a:rPr>
              <a:t>i</a:t>
            </a:r>
            <a:r>
              <a:rPr lang="en-IN" b="1" dirty="0">
                <a:solidFill>
                  <a:srgbClr val="00B050"/>
                </a:solidFill>
              </a:rPr>
              <a:t> % $j == 0){</a:t>
            </a:r>
          </a:p>
          <a:p>
            <a:r>
              <a:rPr lang="en-IN" b="1" dirty="0">
                <a:solidFill>
                  <a:srgbClr val="00B050"/>
                </a:solidFill>
              </a:rPr>
              <a:t>            $</a:t>
            </a:r>
            <a:r>
              <a:rPr lang="en-IN" b="1" dirty="0" err="1">
                <a:solidFill>
                  <a:srgbClr val="00B050"/>
                </a:solidFill>
              </a:rPr>
              <a:t>is_prime</a:t>
            </a:r>
            <a:r>
              <a:rPr lang="en-IN" b="1" dirty="0">
                <a:solidFill>
                  <a:srgbClr val="00B050"/>
                </a:solidFill>
              </a:rPr>
              <a:t> = 0;</a:t>
            </a:r>
          </a:p>
          <a:p>
            <a:r>
              <a:rPr lang="en-IN" b="1" dirty="0">
                <a:solidFill>
                  <a:srgbClr val="00B050"/>
                </a:solidFill>
              </a:rPr>
              <a:t>            next;</a:t>
            </a:r>
          </a:p>
          <a:p>
            <a:r>
              <a:rPr lang="en-IN" b="1" dirty="0">
                <a:solidFill>
                  <a:srgbClr val="00B050"/>
                </a:solidFill>
              </a:rPr>
              <a:t>        }</a:t>
            </a:r>
          </a:p>
          <a:p>
            <a:r>
              <a:rPr lang="en-IN" b="1" dirty="0">
                <a:solidFill>
                  <a:srgbClr val="00B050"/>
                </a:solidFill>
              </a:rPr>
              <a:t>    }</a:t>
            </a:r>
          </a:p>
          <a:p>
            <a:r>
              <a:rPr lang="en-IN" b="1" dirty="0">
                <a:solidFill>
                  <a:srgbClr val="00B050"/>
                </a:solidFill>
              </a:rPr>
              <a:t>    if($</a:t>
            </a:r>
            <a:r>
              <a:rPr lang="en-IN" b="1" dirty="0" err="1">
                <a:solidFill>
                  <a:srgbClr val="00B050"/>
                </a:solidFill>
              </a:rPr>
              <a:t>is_prime</a:t>
            </a:r>
            <a:r>
              <a:rPr lang="en-IN" b="1" dirty="0">
                <a:solidFill>
                  <a:srgbClr val="00B050"/>
                </a:solidFill>
              </a:rPr>
              <a:t> == 1) {</a:t>
            </a:r>
          </a:p>
          <a:p>
            <a:r>
              <a:rPr lang="en-IN" b="1" dirty="0">
                <a:solidFill>
                  <a:srgbClr val="00B050"/>
                </a:solidFill>
              </a:rPr>
              <a:t>        print $</a:t>
            </a:r>
            <a:r>
              <a:rPr lang="en-IN" b="1" dirty="0" err="1">
                <a:solidFill>
                  <a:srgbClr val="00B050"/>
                </a:solidFill>
              </a:rPr>
              <a:t>i</a:t>
            </a:r>
            <a:r>
              <a:rPr lang="en-IN" b="1" dirty="0">
                <a:solidFill>
                  <a:srgbClr val="00B050"/>
                </a:solidFill>
              </a:rPr>
              <a:t>."\n";</a:t>
            </a:r>
          </a:p>
          <a:p>
            <a:r>
              <a:rPr lang="en-IN" b="1" dirty="0">
                <a:solidFill>
                  <a:srgbClr val="00B050"/>
                </a:solidFill>
              </a:rPr>
              <a:t>    }</a:t>
            </a:r>
          </a:p>
          <a:p>
            <a:r>
              <a:rPr lang="en-IN" b="1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348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276" y="496388"/>
            <a:ext cx="2259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154" y="1267097"/>
            <a:ext cx="7315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IN" sz="2400" dirty="0" smtClean="0"/>
              <a:t>Background &amp; History of Perl</a:t>
            </a:r>
          </a:p>
          <a:p>
            <a:pPr marL="514350" indent="-514350">
              <a:buFont typeface="+mj-lt"/>
              <a:buAutoNum type="romanLcPeriod"/>
            </a:pPr>
            <a:endParaRPr lang="en-IN" sz="2400" dirty="0" smtClean="0"/>
          </a:p>
          <a:p>
            <a:pPr marL="514350" indent="-514350">
              <a:buFont typeface="+mj-lt"/>
              <a:buAutoNum type="romanLcPeriod"/>
            </a:pPr>
            <a:r>
              <a:rPr lang="en-IN" sz="2400" dirty="0" smtClean="0"/>
              <a:t>Perl System Requirements</a:t>
            </a:r>
          </a:p>
          <a:p>
            <a:pPr marL="514350" indent="-514350">
              <a:buFont typeface="+mj-lt"/>
              <a:buAutoNum type="romanLcPeriod"/>
            </a:pPr>
            <a:endParaRPr lang="en-IN" sz="2400" dirty="0"/>
          </a:p>
          <a:p>
            <a:pPr marL="514350" indent="-514350">
              <a:buFont typeface="+mj-lt"/>
              <a:buAutoNum type="romanLcPeriod"/>
            </a:pPr>
            <a:r>
              <a:rPr lang="en-IN" sz="2400" dirty="0" smtClean="0"/>
              <a:t>Downloading &amp; Installing Perl on Windows</a:t>
            </a:r>
          </a:p>
          <a:p>
            <a:pPr marL="514350" indent="-514350">
              <a:buFont typeface="+mj-lt"/>
              <a:buAutoNum type="romanLcPeriod"/>
            </a:pPr>
            <a:endParaRPr lang="en-IN" sz="2400" dirty="0"/>
          </a:p>
          <a:p>
            <a:pPr marL="514350" indent="-514350">
              <a:buFont typeface="+mj-lt"/>
              <a:buAutoNum type="romanLcPeriod"/>
            </a:pPr>
            <a:r>
              <a:rPr lang="en-IN" sz="2400" dirty="0" smtClean="0"/>
              <a:t>Installing </a:t>
            </a:r>
            <a:r>
              <a:rPr lang="en-IN" sz="2400" dirty="0"/>
              <a:t>&amp; Configuring  IDE  “</a:t>
            </a:r>
            <a:r>
              <a:rPr lang="en-IN" sz="2400" dirty="0" err="1"/>
              <a:t>Textpad</a:t>
            </a:r>
            <a:r>
              <a:rPr lang="en-IN" sz="2400" dirty="0"/>
              <a:t>”</a:t>
            </a:r>
          </a:p>
          <a:p>
            <a:pPr marL="514350" indent="-514350">
              <a:buFont typeface="+mj-lt"/>
              <a:buAutoNum type="romanLcPeriod"/>
            </a:pPr>
            <a:endParaRPr lang="en-IN" sz="2400" dirty="0" smtClean="0"/>
          </a:p>
          <a:p>
            <a:pPr marL="514350" indent="-514350">
              <a:buFont typeface="+mj-lt"/>
              <a:buAutoNum type="romanLcPeriod"/>
            </a:pPr>
            <a:r>
              <a:rPr lang="en-IN" sz="2400" dirty="0" smtClean="0"/>
              <a:t>Running the first Perl script</a:t>
            </a:r>
          </a:p>
          <a:p>
            <a:pPr marL="514350" indent="-514350">
              <a:buFont typeface="+mj-lt"/>
              <a:buAutoNum type="romanLcPeriod"/>
            </a:pPr>
            <a:endParaRPr lang="en-IN" sz="2400" dirty="0"/>
          </a:p>
          <a:p>
            <a:pPr marL="514350" indent="-514350">
              <a:buFont typeface="+mj-lt"/>
              <a:buAutoNum type="romanLcPeriod"/>
            </a:pPr>
            <a:r>
              <a:rPr lang="en-IN" sz="2400" dirty="0" smtClean="0"/>
              <a:t>Git and its Installation</a:t>
            </a:r>
          </a:p>
          <a:p>
            <a:pPr marL="514350" indent="-514350">
              <a:buFont typeface="+mj-lt"/>
              <a:buAutoNum type="romanLcPeriod"/>
            </a:pPr>
            <a:endParaRPr lang="en-IN" sz="2400" dirty="0" smtClean="0"/>
          </a:p>
          <a:p>
            <a:pPr marL="514350" indent="-514350">
              <a:buFont typeface="+mj-lt"/>
              <a:buAutoNum type="romanLcPeriod"/>
            </a:pPr>
            <a:r>
              <a:rPr lang="en-IN" sz="2400" dirty="0" smtClean="0"/>
              <a:t>Creating Repositories in Git &amp; saving your scripts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8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315" y="171883"/>
            <a:ext cx="44762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IN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Coming up in session 2</a:t>
            </a:r>
            <a:endParaRPr lang="en-IN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315" y="1261292"/>
            <a:ext cx="74458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Data Types (scalars, arrays and hashes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Operators (mathematical, relational,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and local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Conditional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50229" y="5264332"/>
            <a:ext cx="3409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85718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742" y="1210566"/>
            <a:ext cx="111578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Perl was originally written by Larry Wall while he was working at NASA's Jet Propulsion Labs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Version 1 of Perl hit the world on December 18, 1987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of today,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current stable release of Perl is 5.28.1, which is what we will use in this course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(Perl 6 is released – but is totally different)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Perl is freely available, freely modifiable, and freely distributable.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Perl is developed and maintained by volunteers from the Perl user community, all of whom strive to make Perl as good as possible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206" y="200554"/>
            <a:ext cx="4961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&amp; History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862" y="189074"/>
            <a:ext cx="1889760" cy="102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742" y="1236308"/>
            <a:ext cx="111578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Perl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is included in distributions of GNU software. Perl can be distributed under the terms of the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NU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ublic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icense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 smtClean="0">
              <a:latin typeface="BaskervilleBE-Regular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BaskervilleBE-Regular"/>
              </a:rPr>
              <a:t>Perl </a:t>
            </a:r>
            <a:r>
              <a:rPr lang="en-IN" sz="2400" dirty="0">
                <a:latin typeface="BaskervilleBE-Regular"/>
              </a:rPr>
              <a:t>is one of the most </a:t>
            </a:r>
            <a:r>
              <a:rPr lang="en-IN" sz="2400" dirty="0" smtClean="0">
                <a:latin typeface="BaskervilleBE-Regular"/>
              </a:rPr>
              <a:t>portable and can be compiled </a:t>
            </a:r>
            <a:r>
              <a:rPr lang="en-IN" sz="2400" dirty="0">
                <a:latin typeface="BaskervilleBE-Regular"/>
              </a:rPr>
              <a:t>on over 70 operating systems, and you can get binary distributions for most </a:t>
            </a:r>
            <a:r>
              <a:rPr lang="en-IN" sz="2400" dirty="0" smtClean="0">
                <a:latin typeface="BaskervilleBE-Regular"/>
              </a:rPr>
              <a:t>common platforms.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Stable across various platforms: Windows, Linux, Unix, Solaris, etc.,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Combines features of other languages: C,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awk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and BASIC.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Integration: Oracle, Sybase,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Postgres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and others.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205" y="200554"/>
            <a:ext cx="5821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OS Support and Integration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539" y="64292"/>
            <a:ext cx="2016163" cy="11328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084497" y="477553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>
                <a:solidFill>
                  <a:srgbClr val="333333"/>
                </a:solidFill>
                <a:latin typeface="q_serif"/>
              </a:rPr>
              <a:t>open-source form of Unix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7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429" y="1029836"/>
            <a:ext cx="1109907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Extracting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data from one source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translating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it to another format.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and summarizing system logs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anipulating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databases,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eformatting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files,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imple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search-and-replace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  <a:p>
            <a:pPr marL="457200" indent="-457200" algn="just">
              <a:buFont typeface="+mj-lt"/>
              <a:buAutoNum type="arabicPeriod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BaskervilleBE-Regular"/>
              </a:rPr>
              <a:t>For system administrators, Perl is certainly the 'Swiss Army </a:t>
            </a:r>
            <a:r>
              <a:rPr lang="en-IN" sz="2400" dirty="0" smtClean="0">
                <a:latin typeface="BaskervilleBE-Regular"/>
              </a:rPr>
              <a:t>knife'.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BaskervilleBE-Regular"/>
              </a:rPr>
              <a:t>It's </a:t>
            </a:r>
            <a:r>
              <a:rPr lang="en-IN" sz="2400" dirty="0">
                <a:latin typeface="BaskervilleBE-Regular"/>
              </a:rPr>
              <a:t>great </a:t>
            </a:r>
            <a:r>
              <a:rPr lang="en-IN" sz="2400" dirty="0" smtClean="0">
                <a:latin typeface="BaskervilleBE-Regular"/>
              </a:rPr>
              <a:t>for automating </a:t>
            </a:r>
            <a:r>
              <a:rPr lang="en-IN" sz="2400" dirty="0">
                <a:latin typeface="BaskervilleBE-Regular"/>
              </a:rPr>
              <a:t>administration tasks</a:t>
            </a:r>
            <a:r>
              <a:rPr lang="en-IN" sz="2400" dirty="0" smtClean="0">
                <a:latin typeface="BaskervilleBE-Regular"/>
              </a:rPr>
              <a:t>,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BaskervilleBE-Regular"/>
              </a:rPr>
              <a:t>S</a:t>
            </a:r>
            <a:r>
              <a:rPr lang="en-IN" sz="2400" dirty="0" smtClean="0">
                <a:latin typeface="BaskervilleBE-Regular"/>
              </a:rPr>
              <a:t>ending </a:t>
            </a:r>
            <a:r>
              <a:rPr lang="en-IN" sz="2400" dirty="0">
                <a:latin typeface="BaskervilleBE-Regular"/>
              </a:rPr>
              <a:t>automatically generated mails </a:t>
            </a:r>
            <a:r>
              <a:rPr lang="en-IN" sz="2400" dirty="0" smtClean="0">
                <a:latin typeface="BaskervilleBE-Regular"/>
              </a:rPr>
              <a:t>&amp; tidying </a:t>
            </a:r>
            <a:r>
              <a:rPr lang="en-IN" sz="2400" dirty="0">
                <a:latin typeface="BaskervilleBE-Regular"/>
              </a:rPr>
              <a:t>up </a:t>
            </a:r>
            <a:r>
              <a:rPr lang="en-IN" sz="2400" dirty="0" smtClean="0">
                <a:latin typeface="BaskervilleBE-Regular"/>
              </a:rPr>
              <a:t>the system</a:t>
            </a:r>
            <a:r>
              <a:rPr lang="en-IN" sz="2400" dirty="0">
                <a:latin typeface="BaskervilleBE-Regular"/>
              </a:rPr>
              <a:t>. </a:t>
            </a:r>
            <a:endParaRPr lang="en-IN" sz="2400" dirty="0" smtClean="0">
              <a:latin typeface="BaskervilleBE-Regular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BaskervilleBE-Regular"/>
              </a:rPr>
              <a:t>It </a:t>
            </a:r>
            <a:r>
              <a:rPr lang="en-IN" sz="2400" dirty="0">
                <a:latin typeface="BaskervilleBE-Regular"/>
              </a:rPr>
              <a:t>can process logs, report information on disk usage, </a:t>
            </a:r>
            <a:endParaRPr lang="en-IN" sz="2400" dirty="0" smtClean="0">
              <a:latin typeface="BaskervilleBE-Regular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BaskervilleBE-Regular"/>
              </a:rPr>
              <a:t>P</a:t>
            </a:r>
            <a:r>
              <a:rPr lang="en-IN" sz="2400" dirty="0" smtClean="0">
                <a:latin typeface="BaskervilleBE-Regular"/>
              </a:rPr>
              <a:t>roduce </a:t>
            </a:r>
            <a:r>
              <a:rPr lang="en-IN" sz="2400" dirty="0">
                <a:latin typeface="BaskervilleBE-Regular"/>
              </a:rPr>
              <a:t>reports on resource use </a:t>
            </a:r>
            <a:r>
              <a:rPr lang="en-IN" sz="2400" dirty="0" smtClean="0">
                <a:latin typeface="BaskervilleBE-Regular"/>
              </a:rPr>
              <a:t>and watch </a:t>
            </a:r>
            <a:r>
              <a:rPr lang="en-IN" sz="2400" dirty="0">
                <a:latin typeface="BaskervilleBE-Regular"/>
              </a:rPr>
              <a:t>for security problems. </a:t>
            </a:r>
            <a:endParaRPr lang="en-IN" sz="2400" dirty="0" smtClean="0">
              <a:latin typeface="BaskervilleBE-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5205" y="200554"/>
            <a:ext cx="5821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Typical Usage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715" y="2542087"/>
            <a:ext cx="2040799" cy="204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1062" y="838735"/>
            <a:ext cx="6096000" cy="52322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en-IN" b="1" dirty="0" smtClean="0">
                <a:solidFill>
                  <a:srgbClr val="006400"/>
                </a:solidFill>
                <a:latin typeface="arial" panose="020B0604020202020204" pitchFamily="34" charset="0"/>
                <a:hlinkClick r:id="rId2"/>
              </a:rPr>
              <a:t>Bio-Informatics</a:t>
            </a:r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en-IN" b="1" dirty="0">
                <a:solidFill>
                  <a:srgbClr val="006400"/>
                </a:solidFill>
                <a:latin typeface="arial" panose="020B0604020202020204" pitchFamily="34" charset="0"/>
                <a:hlinkClick r:id="rId3"/>
              </a:rPr>
              <a:t>Databases</a:t>
            </a:r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en-IN" b="1" dirty="0">
                <a:solidFill>
                  <a:srgbClr val="006400"/>
                </a:solidFill>
                <a:latin typeface="arial" panose="020B0604020202020204" pitchFamily="34" charset="0"/>
                <a:hlinkClick r:id="rId4"/>
              </a:rPr>
              <a:t>E-mail Handling with Perl</a:t>
            </a:r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en-IN" b="1" dirty="0">
                <a:solidFill>
                  <a:srgbClr val="006400"/>
                </a:solidFill>
                <a:latin typeface="arial" panose="020B0604020202020204" pitchFamily="34" charset="0"/>
                <a:hlinkClick r:id="rId5"/>
              </a:rPr>
              <a:t>Games and Multimedia</a:t>
            </a:r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en-IN" b="1" dirty="0">
                <a:solidFill>
                  <a:srgbClr val="006400"/>
                </a:solidFill>
                <a:latin typeface="arial" panose="020B0604020202020204" pitchFamily="34" charset="0"/>
                <a:hlinkClick r:id="rId6"/>
              </a:rPr>
              <a:t>GUI (Graphical User Interface) Development</a:t>
            </a:r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en-IN" b="1" dirty="0">
                <a:solidFill>
                  <a:srgbClr val="006400"/>
                </a:solidFill>
                <a:latin typeface="arial" panose="020B0604020202020204" pitchFamily="34" charset="0"/>
                <a:hlinkClick r:id="rId7"/>
              </a:rPr>
              <a:t>Multi-tasking and Networking</a:t>
            </a:r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en-IN" b="1" dirty="0">
                <a:solidFill>
                  <a:srgbClr val="006400"/>
                </a:solidFill>
                <a:latin typeface="arial" panose="020B0604020202020204" pitchFamily="34" charset="0"/>
                <a:hlinkClick r:id="rId8"/>
              </a:rPr>
              <a:t>Quality Assurance (QA) and Testing</a:t>
            </a:r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en-IN" b="1" dirty="0">
                <a:solidFill>
                  <a:srgbClr val="006400"/>
                </a:solidFill>
                <a:latin typeface="arial" panose="020B0604020202020204" pitchFamily="34" charset="0"/>
                <a:hlinkClick r:id="rId9"/>
              </a:rPr>
              <a:t>Telnet/SSH (Remote login and command execution)</a:t>
            </a:r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en-IN" b="1" dirty="0" smtClean="0">
                <a:solidFill>
                  <a:srgbClr val="006400"/>
                </a:solidFill>
                <a:latin typeface="arial" panose="020B0604020202020204" pitchFamily="34" charset="0"/>
                <a:hlinkClick r:id="rId10"/>
              </a:rPr>
              <a:t>Text </a:t>
            </a:r>
            <a:r>
              <a:rPr lang="en-IN" b="1" dirty="0">
                <a:solidFill>
                  <a:srgbClr val="006400"/>
                </a:solidFill>
                <a:latin typeface="arial" panose="020B0604020202020204" pitchFamily="34" charset="0"/>
                <a:hlinkClick r:id="rId10"/>
              </a:rPr>
              <a:t>Generation</a:t>
            </a:r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en-IN" b="1" dirty="0">
                <a:solidFill>
                  <a:srgbClr val="006400"/>
                </a:solidFill>
                <a:latin typeface="arial" panose="020B0604020202020204" pitchFamily="34" charset="0"/>
                <a:hlinkClick r:id="rId11"/>
              </a:rPr>
              <a:t>Text Parsing</a:t>
            </a:r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en-IN" b="1" dirty="0">
                <a:solidFill>
                  <a:srgbClr val="006400"/>
                </a:solidFill>
                <a:latin typeface="arial" panose="020B0604020202020204" pitchFamily="34" charset="0"/>
                <a:hlinkClick r:id="rId12"/>
              </a:rPr>
              <a:t>Web Automation</a:t>
            </a:r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en-IN" b="1" dirty="0">
                <a:solidFill>
                  <a:srgbClr val="FF0000"/>
                </a:solidFill>
                <a:latin typeface="arial" panose="020B0604020202020204" pitchFamily="34" charset="0"/>
                <a:hlinkClick r:id="rId13"/>
              </a:rPr>
              <a:t>Web and CGI </a:t>
            </a:r>
            <a:r>
              <a:rPr lang="en-IN" b="1" dirty="0" smtClean="0">
                <a:solidFill>
                  <a:srgbClr val="FF0000"/>
                </a:solidFill>
                <a:latin typeface="arial" panose="020B0604020202020204" pitchFamily="34" charset="0"/>
                <a:hlinkClick r:id="rId13"/>
              </a:rPr>
              <a:t>Programming</a:t>
            </a:r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en-IN" b="1" dirty="0">
                <a:solidFill>
                  <a:srgbClr val="006400"/>
                </a:solidFill>
                <a:latin typeface="arial" panose="020B0604020202020204" pitchFamily="34" charset="0"/>
                <a:hlinkClick r:id="rId14"/>
              </a:rPr>
              <a:t>XML Manipulation</a:t>
            </a:r>
            <a:endParaRPr lang="en-IN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315" y="171883"/>
            <a:ext cx="44762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I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Common Uses for </a:t>
            </a:r>
            <a:r>
              <a:rPr lang="en-IN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Perl</a:t>
            </a:r>
            <a:endParaRPr lang="en-IN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48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3326" y="111465"/>
            <a:ext cx="4637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point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of 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483326" y="847812"/>
            <a:ext cx="1161287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IN" sz="24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a lot of </a:t>
            </a:r>
            <a:r>
              <a:rPr lang="en-IN" sz="2400" dirty="0">
                <a:solidFill>
                  <a:srgbClr val="C32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Perl</a:t>
            </a:r>
            <a:r>
              <a:rPr lang="en-IN" sz="24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to run </a:t>
            </a:r>
            <a:r>
              <a:rPr lang="en-IN" sz="2400" dirty="0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Amazon.com.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Slashdot was built in </a:t>
            </a:r>
            <a:r>
              <a:rPr lang="en-IN" sz="2400" dirty="0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Perl.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Movable </a:t>
            </a:r>
            <a:r>
              <a:rPr lang="en-IN" sz="24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blogging software is written in </a:t>
            </a:r>
            <a:r>
              <a:rPr lang="en-IN" sz="2400" dirty="0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Perl.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Perl is </a:t>
            </a:r>
            <a:r>
              <a:rPr lang="en-IN" sz="24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enable developers using a mobile SDK to create mobile </a:t>
            </a:r>
            <a:r>
              <a:rPr lang="en-IN" sz="2400" dirty="0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Perl was used to build </a:t>
            </a:r>
            <a:r>
              <a:rPr lang="en-IN" sz="2400" dirty="0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IN" sz="24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 management </a:t>
            </a:r>
            <a:r>
              <a:rPr lang="en-IN" sz="2400" dirty="0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and </a:t>
            </a:r>
            <a:r>
              <a:rPr lang="en-IN" sz="24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support management system</a:t>
            </a:r>
            <a:r>
              <a:rPr lang="en-IN" sz="2400" dirty="0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Perl is used in flight simulator systems to train commercial and military pilots</a:t>
            </a:r>
          </a:p>
          <a:p>
            <a:endParaRPr lang="en-IN" dirty="0" smtClean="0">
              <a:solidFill>
                <a:srgbClr val="555555"/>
              </a:solidFill>
              <a:latin typeface="Open Sans"/>
            </a:endParaRPr>
          </a:p>
          <a:p>
            <a:r>
              <a:rPr lang="en-IN" sz="2400" dirty="0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Perl can </a:t>
            </a:r>
            <a:r>
              <a:rPr lang="en-IN" sz="24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solutions that are as </a:t>
            </a:r>
            <a:r>
              <a:rPr lang="en-IN" sz="2400" dirty="0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reliable, </a:t>
            </a:r>
            <a:r>
              <a:rPr lang="en-IN" sz="24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</a:t>
            </a:r>
            <a:r>
              <a:rPr lang="en-IN" sz="2400" dirty="0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compromising the </a:t>
            </a:r>
            <a:r>
              <a:rPr lang="en-IN" sz="24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ease of </a:t>
            </a:r>
            <a:r>
              <a:rPr lang="en-IN" sz="2400" dirty="0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use.</a:t>
            </a:r>
            <a:endParaRPr lang="en-IN" sz="2400" b="0" i="0" dirty="0">
              <a:solidFill>
                <a:srgbClr val="55555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840" y="403853"/>
            <a:ext cx="3038332" cy="1113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89" y="1325862"/>
            <a:ext cx="618320" cy="618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6" y="1299977"/>
            <a:ext cx="2148312" cy="16029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840" y="1517635"/>
            <a:ext cx="1475265" cy="11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4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071" y="295835"/>
            <a:ext cx="368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Perl on Windows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1" y="1265581"/>
            <a:ext cx="4316505" cy="4202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342" y="1416423"/>
            <a:ext cx="3451412" cy="34514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38048" y="51453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..a lot of organizations prefer using </a:t>
            </a:r>
            <a:r>
              <a:rPr lang="en-I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ActivePerl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because it has commercial support</a:t>
            </a:r>
            <a:r>
              <a:rPr lang="en-IN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242048" y="57916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111111"/>
                </a:solidFill>
                <a:latin typeface="Georgia" panose="02040502050405020303" pitchFamily="18" charset="0"/>
              </a:rPr>
              <a:t>Strawberry Perl is a community-driven Open Source </a:t>
            </a:r>
            <a:r>
              <a:rPr lang="en-IN" dirty="0" smtClean="0">
                <a:solidFill>
                  <a:srgbClr val="111111"/>
                </a:solidFill>
                <a:latin typeface="Georgia" panose="02040502050405020303" pitchFamily="18" charset="0"/>
              </a:rPr>
              <a:t>project.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096000" y="6313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ActivePerl</a:t>
            </a:r>
            <a:r>
              <a:rPr lang="en-IN" dirty="0"/>
              <a:t> is a </a:t>
            </a:r>
            <a:r>
              <a:rPr lang="en-IN" b="1" dirty="0"/>
              <a:t>distribution</a:t>
            </a:r>
            <a:r>
              <a:rPr lang="en-IN" dirty="0"/>
              <a:t> - or pre-configured, ready-to-install package - of Perl. </a:t>
            </a:r>
            <a:endParaRPr lang="en-IN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5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2890" y="688068"/>
            <a:ext cx="4750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Installing Perl on Windows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2890" y="1546736"/>
            <a:ext cx="104460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Open your web browser search “Download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ActiveState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Perl”.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Download links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2600" i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www.activestate.com/activeperl/downloads</a:t>
            </a:r>
            <a:endParaRPr lang="en-US" sz="26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http://strawberryperl.com</a:t>
            </a:r>
            <a:r>
              <a:rPr lang="en-US" sz="2600" i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sz="2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After downloading, click on windows Installer to download it.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Double click to run the Installer and select the destination folder as C: drive [C:\Perl] for installation.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Click Next, choose agree to terms in License Agreement and choose Typical to complete the installation.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2890" y="0"/>
            <a:ext cx="7164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Installing and configuring Perl</a:t>
            </a:r>
          </a:p>
        </p:txBody>
      </p:sp>
    </p:spTree>
    <p:extLst>
      <p:ext uri="{BB962C8B-B14F-4D97-AF65-F5344CB8AC3E}">
        <p14:creationId xmlns:p14="http://schemas.microsoft.com/office/powerpoint/2010/main" val="29104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1369</Words>
  <Application>Microsoft Office PowerPoint</Application>
  <PresentationFormat>Widescreen</PresentationFormat>
  <Paragraphs>232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Arial</vt:lpstr>
      <vt:lpstr>BaskervilleBE-Regular</vt:lpstr>
      <vt:lpstr>Calibri</vt:lpstr>
      <vt:lpstr>Calibri Light</vt:lpstr>
      <vt:lpstr>Georgia</vt:lpstr>
      <vt:lpstr>Open Sans</vt:lpstr>
      <vt:lpstr>q_serif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 User</dc:creator>
  <cp:lastModifiedBy>Local User</cp:lastModifiedBy>
  <cp:revision>98</cp:revision>
  <dcterms:created xsi:type="dcterms:W3CDTF">2019-02-26T05:14:23Z</dcterms:created>
  <dcterms:modified xsi:type="dcterms:W3CDTF">2019-03-04T09:33:18Z</dcterms:modified>
</cp:coreProperties>
</file>