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1" r:id="rId2"/>
    <p:sldId id="257" r:id="rId3"/>
    <p:sldId id="272" r:id="rId4"/>
    <p:sldId id="273" r:id="rId5"/>
    <p:sldId id="259" r:id="rId6"/>
    <p:sldId id="262" r:id="rId7"/>
    <p:sldId id="263" r:id="rId8"/>
    <p:sldId id="284" r:id="rId9"/>
    <p:sldId id="258" r:id="rId10"/>
    <p:sldId id="260" r:id="rId11"/>
    <p:sldId id="269" r:id="rId12"/>
    <p:sldId id="261" r:id="rId13"/>
    <p:sldId id="287" r:id="rId14"/>
    <p:sldId id="277" r:id="rId15"/>
    <p:sldId id="278" r:id="rId16"/>
    <p:sldId id="265" r:id="rId17"/>
    <p:sldId id="279" r:id="rId18"/>
    <p:sldId id="286" r:id="rId19"/>
    <p:sldId id="266" r:id="rId20"/>
    <p:sldId id="285" r:id="rId21"/>
    <p:sldId id="288" r:id="rId22"/>
    <p:sldId id="267" r:id="rId23"/>
    <p:sldId id="268" r:id="rId24"/>
    <p:sldId id="270" r:id="rId25"/>
    <p:sldId id="289" r:id="rId26"/>
    <p:sldId id="290" r:id="rId27"/>
    <p:sldId id="291" r:id="rId28"/>
    <p:sldId id="292" r:id="rId29"/>
    <p:sldId id="293" r:id="rId30"/>
    <p:sldId id="296" r:id="rId31"/>
    <p:sldId id="27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98CB-3538-4B82-9C33-8DB649508004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857E-A4C0-4630-AF36-FC00C065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3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8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9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statements are the bread and butter of the programmers, they are useful for checking the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19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20738" y="1006475"/>
            <a:ext cx="6129337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88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are very useful when handling files in </a:t>
            </a:r>
            <a:r>
              <a:rPr lang="en-US" dirty="0" err="1" smtClean="0"/>
              <a:t>perl</a:t>
            </a:r>
            <a:r>
              <a:rPr lang="en-US" dirty="0" smtClean="0"/>
              <a:t>, we can directly read the contents of the file and store it in an array and do what ever operations with the elements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E9E-9540-4A13-8475-2EC27FA9FC99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Perl Training  - Session 2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8" y="2688924"/>
            <a:ext cx="5715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701449" y="0"/>
            <a:ext cx="3674607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Scalar Operations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449" y="1254033"/>
            <a:ext cx="36746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warnings;  </a:t>
            </a:r>
          </a:p>
          <a:p>
            <a:endParaRPr lang="en-IN" b="1" dirty="0" smtClean="0"/>
          </a:p>
          <a:p>
            <a:r>
              <a:rPr lang="en-IN" b="1" dirty="0"/>
              <a:t>my $x=5;</a:t>
            </a:r>
          </a:p>
          <a:p>
            <a:r>
              <a:rPr lang="en-IN" b="1" dirty="0"/>
              <a:t>print "Value of x is: $x\n";</a:t>
            </a:r>
          </a:p>
          <a:p>
            <a:r>
              <a:rPr lang="en-IN" b="1" dirty="0"/>
              <a:t>my $y=4;</a:t>
            </a:r>
          </a:p>
          <a:p>
            <a:r>
              <a:rPr lang="en-IN" b="1" dirty="0"/>
              <a:t>print "Value of y is: $y\n";</a:t>
            </a:r>
          </a:p>
          <a:p>
            <a:endParaRPr lang="en-IN" b="1" dirty="0"/>
          </a:p>
          <a:p>
            <a:r>
              <a:rPr lang="en-IN" b="1" dirty="0"/>
              <a:t>print </a:t>
            </a:r>
            <a:r>
              <a:rPr lang="en-IN" b="1" dirty="0" smtClean="0"/>
              <a:t>$x+$y;</a:t>
            </a:r>
          </a:p>
          <a:p>
            <a:r>
              <a:rPr lang="en-IN" b="1" dirty="0" smtClean="0"/>
              <a:t>print "\n";</a:t>
            </a:r>
          </a:p>
          <a:p>
            <a:r>
              <a:rPr lang="en-IN" b="1" dirty="0" smtClean="0"/>
              <a:t>print </a:t>
            </a:r>
            <a:r>
              <a:rPr lang="en-IN" b="1" dirty="0"/>
              <a:t>$</a:t>
            </a:r>
            <a:r>
              <a:rPr lang="en-IN" b="1" dirty="0" err="1"/>
              <a:t>x.$y</a:t>
            </a:r>
            <a:r>
              <a:rPr lang="en-IN" b="1" dirty="0"/>
              <a:t>;</a:t>
            </a:r>
          </a:p>
          <a:p>
            <a:r>
              <a:rPr lang="en-IN" b="1" dirty="0"/>
              <a:t>print "\n";</a:t>
            </a:r>
          </a:p>
          <a:p>
            <a:r>
              <a:rPr lang="en-IN" b="1" dirty="0"/>
              <a:t>print $x-$y;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915014" y="13062"/>
            <a:ext cx="3674607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 Context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5014" y="1254033"/>
            <a:ext cx="3557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 smtClean="0"/>
              <a:t>my </a:t>
            </a:r>
            <a:r>
              <a:rPr lang="en-IN" b="1" dirty="0"/>
              <a:t>$x = "5";  </a:t>
            </a:r>
          </a:p>
          <a:p>
            <a:r>
              <a:rPr lang="en-IN" b="1" dirty="0"/>
              <a:t>my $y = "2cm";  </a:t>
            </a:r>
          </a:p>
          <a:p>
            <a:r>
              <a:rPr lang="en-IN" b="1" dirty="0"/>
              <a:t>print $x + $y;   </a:t>
            </a:r>
          </a:p>
          <a:p>
            <a:r>
              <a:rPr lang="en-IN" b="1" dirty="0"/>
              <a:t>print "\n";</a:t>
            </a:r>
          </a:p>
          <a:p>
            <a:r>
              <a:rPr lang="en-IN" b="1" dirty="0"/>
              <a:t>print $x . $y;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014" y="3918857"/>
            <a:ext cx="462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Perl automatically converts strings to numbers and numbers to strings as per the requirement.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059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049" y="191680"/>
            <a:ext cx="4188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756" y="1546736"/>
            <a:ext cx="2969464" cy="2708434"/>
          </a:xfrm>
          <a:prstGeom prst="rect">
            <a:avLst/>
          </a:prstGeom>
          <a:noFill/>
          <a:ln w="254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+	Addition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	Multiplication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/	Division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**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Exponents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%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Modulus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7220" y="1546736"/>
            <a:ext cx="4482354" cy="2708434"/>
          </a:xfrm>
          <a:prstGeom prst="rect">
            <a:avLst/>
          </a:prstGeom>
          <a:noFill/>
          <a:ln w="254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+=	Addition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+= 10)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-=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-= 10)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*=	Multiplication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*= 10)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/=	Division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/= 10)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%=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Modulus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%= 10)</a:t>
            </a: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**=	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($a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**= 10)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9751" y="1546736"/>
            <a:ext cx="3973511" cy="2708434"/>
          </a:xfrm>
          <a:prstGeom prst="rect">
            <a:avLst/>
          </a:prstGeom>
          <a:noFill/>
          <a:ln w="254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==,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Equal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!=,ne	Not Equal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Less Than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Greater Than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&lt;=,le	Less Than or Equal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&gt;=,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Greater Than Equal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7265" y="4756366"/>
            <a:ext cx="7019241" cy="1231106"/>
          </a:xfrm>
          <a:prstGeom prst="rect">
            <a:avLst/>
          </a:prstGeom>
          <a:noFill/>
          <a:ln w="25400"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</a:p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&amp;&amp;,and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Associates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||,or	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Associates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781310" y="0"/>
            <a:ext cx="2150608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1310" y="1064946"/>
            <a:ext cx="32870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$x = 5;  </a:t>
            </a:r>
          </a:p>
          <a:p>
            <a:r>
              <a:rPr lang="en-IN" b="1" dirty="0"/>
              <a:t>my $y = 2;  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nAddition</a:t>
            </a:r>
            <a:r>
              <a:rPr lang="en-IN" b="1" dirty="0"/>
              <a:t>\n";</a:t>
            </a:r>
          </a:p>
          <a:p>
            <a:r>
              <a:rPr lang="en-IN" b="1" dirty="0"/>
              <a:t>print $x + $y;   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nSubtraction</a:t>
            </a:r>
            <a:r>
              <a:rPr lang="en-IN" b="1" dirty="0"/>
              <a:t>\n";</a:t>
            </a:r>
          </a:p>
          <a:p>
            <a:r>
              <a:rPr lang="en-IN" b="1" dirty="0"/>
              <a:t>print $x - $y;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nMultiplication</a:t>
            </a:r>
            <a:r>
              <a:rPr lang="en-IN" b="1" dirty="0"/>
              <a:t>\n";</a:t>
            </a:r>
          </a:p>
          <a:p>
            <a:r>
              <a:rPr lang="en-IN" b="1" dirty="0"/>
              <a:t>print $x * $y;   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nDivision</a:t>
            </a:r>
            <a:r>
              <a:rPr lang="en-IN" b="1" dirty="0"/>
              <a:t>\n";</a:t>
            </a:r>
          </a:p>
          <a:p>
            <a:r>
              <a:rPr lang="en-IN" b="1" dirty="0"/>
              <a:t>print $x/$y;   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nModulus</a:t>
            </a:r>
            <a:r>
              <a:rPr lang="en-IN" b="1" dirty="0"/>
              <a:t>\n";</a:t>
            </a:r>
          </a:p>
          <a:p>
            <a:r>
              <a:rPr lang="en-IN" b="1" dirty="0"/>
              <a:t>print $x%$y;   </a:t>
            </a:r>
          </a:p>
          <a:p>
            <a:r>
              <a:rPr lang="en-IN" b="1" dirty="0"/>
              <a:t>print "\</a:t>
            </a:r>
            <a:r>
              <a:rPr lang="en-IN" b="1" dirty="0" err="1"/>
              <a:t>nExponent</a:t>
            </a:r>
            <a:r>
              <a:rPr lang="en-IN" b="1" dirty="0"/>
              <a:t>\n";</a:t>
            </a:r>
          </a:p>
          <a:p>
            <a:r>
              <a:rPr lang="en-IN" b="1" dirty="0"/>
              <a:t>print $x**$y; ;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0860" y="1064946"/>
            <a:ext cx="2704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print"\</a:t>
            </a:r>
            <a:r>
              <a:rPr lang="en-IN" b="1" dirty="0" err="1"/>
              <a:t>nAssignment</a:t>
            </a:r>
            <a:r>
              <a:rPr lang="en-IN" b="1" dirty="0"/>
              <a:t>\n";</a:t>
            </a:r>
          </a:p>
          <a:p>
            <a:r>
              <a:rPr lang="en-IN" b="1" dirty="0"/>
              <a:t>$x = 5;</a:t>
            </a:r>
          </a:p>
          <a:p>
            <a:r>
              <a:rPr lang="en-IN" b="1" dirty="0"/>
              <a:t>$x+=10;</a:t>
            </a:r>
          </a:p>
          <a:p>
            <a:r>
              <a:rPr lang="en-IN" b="1" dirty="0"/>
              <a:t>print "Added: $x\n";</a:t>
            </a:r>
          </a:p>
          <a:p>
            <a:r>
              <a:rPr lang="en-IN" b="1" dirty="0"/>
              <a:t>$x-=2;</a:t>
            </a:r>
          </a:p>
          <a:p>
            <a:r>
              <a:rPr lang="en-IN" b="1" dirty="0"/>
              <a:t>print "Subtracted: $x\n";</a:t>
            </a:r>
          </a:p>
          <a:p>
            <a:r>
              <a:rPr lang="en-IN" b="1" dirty="0"/>
              <a:t>$x*=10;</a:t>
            </a:r>
          </a:p>
          <a:p>
            <a:r>
              <a:rPr lang="en-IN" b="1" dirty="0"/>
              <a:t>print "Multiplied: $x\n";</a:t>
            </a:r>
          </a:p>
          <a:p>
            <a:r>
              <a:rPr lang="en-IN" b="1" dirty="0"/>
              <a:t>$x/=10;</a:t>
            </a:r>
          </a:p>
          <a:p>
            <a:r>
              <a:rPr lang="en-IN" b="1" dirty="0"/>
              <a:t>print "Quotient: $x\n";</a:t>
            </a:r>
          </a:p>
          <a:p>
            <a:r>
              <a:rPr lang="en-IN" b="1" dirty="0"/>
              <a:t>$x%=3;</a:t>
            </a:r>
          </a:p>
          <a:p>
            <a:r>
              <a:rPr lang="en-IN" b="1" dirty="0"/>
              <a:t>print "Remainder: $x\n";</a:t>
            </a:r>
            <a:endParaRPr lang="en-IN" b="1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6386647" y="-3"/>
            <a:ext cx="2401388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6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090749" y="111357"/>
            <a:ext cx="2401388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5357" y="1176306"/>
            <a:ext cx="35182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$x=5;</a:t>
            </a:r>
          </a:p>
          <a:p>
            <a:r>
              <a:rPr lang="en-IN" b="1" dirty="0"/>
              <a:t>if ($x == 5)</a:t>
            </a:r>
          </a:p>
          <a:p>
            <a:r>
              <a:rPr lang="en-IN" b="1" dirty="0"/>
              <a:t>   {print "Value is equal\n";} </a:t>
            </a:r>
          </a:p>
          <a:p>
            <a:r>
              <a:rPr lang="en-IN" b="1" dirty="0"/>
              <a:t>if ($x &lt; 10)</a:t>
            </a:r>
          </a:p>
          <a:p>
            <a:r>
              <a:rPr lang="en-IN" b="1" dirty="0"/>
              <a:t>   {print "Value is less than\n";}</a:t>
            </a:r>
          </a:p>
          <a:p>
            <a:r>
              <a:rPr lang="en-IN" b="1" dirty="0"/>
              <a:t>if ($x &gt; 3)</a:t>
            </a:r>
          </a:p>
          <a:p>
            <a:r>
              <a:rPr lang="en-IN" b="1" dirty="0"/>
              <a:t>   {print "Value is greater than\n";}</a:t>
            </a:r>
            <a:endParaRPr lang="en-IN" b="1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6694712" y="111357"/>
            <a:ext cx="2401388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88032" y="1176306"/>
            <a:ext cx="5325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$x=5;</a:t>
            </a:r>
          </a:p>
          <a:p>
            <a:r>
              <a:rPr lang="en-IN" b="1" dirty="0"/>
              <a:t>if ($x == 5  &amp;&amp; $x &lt; 10)</a:t>
            </a:r>
          </a:p>
          <a:p>
            <a:r>
              <a:rPr lang="en-IN" b="1" dirty="0"/>
              <a:t>   {print "Value is equal to $x and is less than 10\n";}   </a:t>
            </a:r>
          </a:p>
          <a:p>
            <a:r>
              <a:rPr lang="en-IN" b="1" dirty="0"/>
              <a:t>if ($x == 5  || $x &gt; 3 )</a:t>
            </a:r>
          </a:p>
          <a:p>
            <a:r>
              <a:rPr lang="en-IN" b="1" dirty="0"/>
              <a:t>   {print "Value is equal to $x and greater than 3\n";}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175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62707" y="215211"/>
            <a:ext cx="1754368" cy="106494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1265" y="3443699"/>
            <a:ext cx="10323603" cy="241931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variable is denoted by the @ symbol</a:t>
            </a:r>
          </a:p>
          <a:p>
            <a:pPr lvl="1"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@array = ( “Larry”, “Curly”, “Moe” );</a:t>
            </a:r>
          </a:p>
          <a:p>
            <a:pPr lvl="1"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To access the whole array, use the whole array</a:t>
            </a:r>
          </a:p>
          <a:p>
            <a:pPr lvl="1"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print @array;  # prints : Larry Curly Moe</a:t>
            </a:r>
          </a:p>
          <a:p>
            <a:pPr marL="914400" lvl="2" indent="0">
              <a:buNone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endParaRPr lang="en-GB" altLang="en-US" sz="26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67439" y="5863016"/>
            <a:ext cx="1206770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Ø"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Notice that you do not need to loop through the whole array 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pPr lvl="2"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Perl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this for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879" y="1089536"/>
            <a:ext cx="1098756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Arrays are indexed collection of variables, prefixed with symbol @.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array elements can be done with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 dollar sign ($)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followed by element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index within the square brackets after the name of the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3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336" y="5200007"/>
            <a:ext cx="10116774" cy="1306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Question: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What happens if we access $array[3] </a:t>
            </a:r>
            <a:r>
              <a:rPr lang="en-GB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Answer1 : </a:t>
            </a:r>
            <a:r>
              <a:rPr lang="en-GB" alt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printed</a:t>
            </a:r>
            <a:endParaRPr lang="en-GB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1237026" y="228274"/>
            <a:ext cx="1819683" cy="103834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2777" y="1266623"/>
            <a:ext cx="10659291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Array Indexes start at 0 !!!!!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access one element of the array : use $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Why? Because every element in the array is scalar</a:t>
            </a:r>
          </a:p>
          <a:p>
            <a:endParaRPr lang="en-IN" dirty="0" smtClean="0"/>
          </a:p>
          <a:p>
            <a:pPr lvl="0"/>
            <a:r>
              <a:rPr lang="en-US" altLang="en-US" sz="2400" dirty="0">
                <a:latin typeface="Arial Unicode MS" panose="020B0604020202020204" pitchFamily="34" charset="-128"/>
              </a:rPr>
              <a:t>	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my @names = ("Foo", "Bar", "Baz");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“@names[0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]\n”;   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“@names[1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]\n”;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“@names[2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]\n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print “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@names[3]\n”;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177" y="1109227"/>
            <a:ext cx="10580372" cy="56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Arrays size can be determined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scalar context on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array.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@array = (1,2,3);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"Size: ",scalar @array,"\n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903" dirty="0">
                <a:latin typeface="Arial" panose="020B0604020202020204" pitchFamily="34" charset="0"/>
                <a:cs typeface="Arial" panose="020B0604020202020204" pitchFamily="34" charset="0"/>
              </a:rPr>
              <a:t>Note another way to find the number of elements in the array:</a:t>
            </a:r>
          </a:p>
          <a:p>
            <a:pPr lvl="1">
              <a:buNone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GB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array_size</a:t>
            </a:r>
            <a:r>
              <a:rPr lang="en-GB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= @array; </a:t>
            </a:r>
            <a:r>
              <a:rPr lang="en-GB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print $</a:t>
            </a:r>
            <a:r>
              <a:rPr lang="en-GB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array_size</a:t>
            </a:r>
            <a:r>
              <a:rPr lang="en-GB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GB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array_size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now has 3 in the above example because there are 3 elements in the array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sz="2903" dirty="0">
                <a:latin typeface="Arial" panose="020B0604020202020204" pitchFamily="34" charset="0"/>
                <a:cs typeface="Arial" panose="020B0604020202020204" pitchFamily="34" charset="0"/>
              </a:rPr>
              <a:t>To find the index of the last element in the array</a:t>
            </a:r>
          </a:p>
          <a:p>
            <a:pPr lvl="1">
              <a:buNone/>
              <a:tabLst>
                <a:tab pos="410452" algn="l"/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</a:tabLst>
            </a:pPr>
            <a:r>
              <a:rPr lang="en-GB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 $#array;  #  prints 2 in the previous  #  </a:t>
            </a: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>
          <a:xfrm>
            <a:off x="910454" y="0"/>
            <a:ext cx="1819683" cy="10383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CB09-A30B-4591-860A-796E8D3081CA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1106397" y="97645"/>
            <a:ext cx="4131809" cy="103834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 Array Sorting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397" y="900863"/>
            <a:ext cx="108166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Perl has a built in sort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ways to sort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ort ARRAY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Sort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USERSUB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&lt;=&gt;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operators make creating sorting subroutines very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en-IN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25020" y="3005211"/>
            <a:ext cx="8639467" cy="335113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@</a:t>
            </a:r>
            <a:r>
              <a:rPr lang="en-GB" altLang="en-US" sz="1814" b="1" dirty="0" err="1" smtClean="0"/>
              <a:t>unsortedArray</a:t>
            </a:r>
            <a:r>
              <a:rPr lang="en-GB" altLang="en-US" sz="1814" b="1" dirty="0" smtClean="0"/>
              <a:t> = (3, 10, 76, 23, 1, 54);	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@</a:t>
            </a:r>
            <a:r>
              <a:rPr lang="en-GB" altLang="en-US" sz="1814" b="1" dirty="0" err="1" smtClean="0"/>
              <a:t>sortedArray</a:t>
            </a:r>
            <a:r>
              <a:rPr lang="en-GB" altLang="en-US" sz="1814" b="1" dirty="0" smtClean="0"/>
              <a:t> = sort numeric @</a:t>
            </a:r>
            <a:r>
              <a:rPr lang="en-GB" altLang="en-US" sz="1814" b="1" dirty="0" err="1" smtClean="0"/>
              <a:t>unsortedArray</a:t>
            </a:r>
            <a:r>
              <a:rPr lang="en-GB" altLang="en-US" sz="1814" b="1" dirty="0" smtClean="0"/>
              <a:t>;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endParaRPr lang="en-GB" altLang="en-US" sz="1814" b="1" dirty="0" smtClean="0"/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print “@</a:t>
            </a:r>
            <a:r>
              <a:rPr lang="en-GB" altLang="en-US" sz="1814" b="1" dirty="0" err="1" smtClean="0"/>
              <a:t>unsortedArray</a:t>
            </a:r>
            <a:r>
              <a:rPr lang="en-GB" altLang="en-US" sz="1814" b="1" dirty="0" smtClean="0"/>
              <a:t>\n”; # prints 3 10 76 23 1 54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print “@</a:t>
            </a:r>
            <a:r>
              <a:rPr lang="en-GB" altLang="en-US" sz="1814" b="1" dirty="0" err="1" smtClean="0"/>
              <a:t>sortedArray</a:t>
            </a:r>
            <a:r>
              <a:rPr lang="en-GB" altLang="en-US" sz="1814" b="1" dirty="0" smtClean="0"/>
              <a:t>\n”;	 # prints 1 3 10 23 54 76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sub numeric 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	{</a:t>
            </a:r>
          </a:p>
          <a:p>
            <a:pPr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    		return $a &lt;=&gt; $b;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/>
              <a:t>	}</a:t>
            </a:r>
          </a:p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 smtClean="0">
                <a:solidFill>
                  <a:schemeClr val="accent2"/>
                </a:solidFill>
              </a:rPr>
              <a:t># Numbers: $a &lt;=&gt; $b : 	-1 if $a&lt;$b , 0  if $a== $b, 1 if $a&gt;$b </a:t>
            </a:r>
          </a:p>
        </p:txBody>
      </p:sp>
    </p:spTree>
    <p:extLst>
      <p:ext uri="{BB962C8B-B14F-4D97-AF65-F5344CB8AC3E}">
        <p14:creationId xmlns:p14="http://schemas.microsoft.com/office/powerpoint/2010/main" val="4291735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106397" y="97645"/>
            <a:ext cx="3635420" cy="10383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String Array Sorting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7576" y="1336684"/>
            <a:ext cx="8473850" cy="234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2013" indent="-285750" defTabSz="912813" eaLnBrk="0" hangingPunct="0"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 eaLnBrk="0" hangingPunct="0"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12813" eaLnBrk="0" hangingPunct="0"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12813" eaLnBrk="0" hangingPunct="0"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08450" algn="l"/>
                <a:tab pos="4568825" algn="l"/>
                <a:tab pos="5026025" algn="l"/>
                <a:tab pos="5483225" algn="l"/>
                <a:tab pos="5937250" algn="l"/>
                <a:tab pos="6397625" algn="l"/>
                <a:tab pos="6854825" algn="l"/>
                <a:tab pos="7308850" algn="l"/>
                <a:tab pos="7766050" algn="l"/>
                <a:tab pos="8226425" algn="l"/>
                <a:tab pos="8683625" algn="l"/>
                <a:tab pos="9137650" algn="l"/>
                <a:tab pos="959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r>
              <a:rPr lang="en-GB" altLang="en-US" sz="1814" b="1" dirty="0">
                <a:latin typeface="Tahoma" panose="020B0604030504040204" pitchFamily="34" charset="0"/>
              </a:rPr>
              <a:t>#!/</a:t>
            </a:r>
            <a:r>
              <a:rPr lang="en-GB" altLang="en-US" sz="1814" b="1" dirty="0" err="1">
                <a:latin typeface="Tahoma" panose="020B0604030504040204" pitchFamily="34" charset="0"/>
              </a:rPr>
              <a:t>usr</a:t>
            </a:r>
            <a:r>
              <a:rPr lang="en-GB" altLang="en-US" sz="1814" b="1" dirty="0">
                <a:latin typeface="Tahoma" panose="020B0604030504040204" pitchFamily="34" charset="0"/>
              </a:rPr>
              <a:t>/local/bin/</a:t>
            </a:r>
            <a:r>
              <a:rPr lang="en-GB" altLang="en-US" sz="1814" b="1" dirty="0" err="1">
                <a:latin typeface="Tahoma" panose="020B0604030504040204" pitchFamily="34" charset="0"/>
              </a:rPr>
              <a:t>perl</a:t>
            </a:r>
            <a:r>
              <a:rPr lang="en-GB" altLang="en-US" sz="1814" b="1" dirty="0">
                <a:latin typeface="Tahoma" panose="020B0604030504040204" pitchFamily="34" charset="0"/>
              </a:rPr>
              <a:t> -w</a:t>
            </a:r>
          </a:p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r>
              <a:rPr lang="en-GB" altLang="en-US" sz="1814" b="1" dirty="0">
                <a:latin typeface="Tahoma" panose="020B0604030504040204" pitchFamily="34" charset="0"/>
              </a:rPr>
              <a:t>@</a:t>
            </a:r>
            <a:r>
              <a:rPr lang="en-GB" altLang="en-US" sz="1814" b="1" dirty="0" err="1">
                <a:latin typeface="Tahoma" panose="020B0604030504040204" pitchFamily="34" charset="0"/>
              </a:rPr>
              <a:t>unsortedArray</a:t>
            </a:r>
            <a:r>
              <a:rPr lang="en-GB" altLang="en-US" sz="1814" b="1" dirty="0">
                <a:latin typeface="Tahoma" panose="020B0604030504040204" pitchFamily="34" charset="0"/>
              </a:rPr>
              <a:t> = (“Larry”, “Curly”, “</a:t>
            </a:r>
            <a:r>
              <a:rPr lang="en-GB" altLang="en-US" sz="1814" b="1" dirty="0" err="1">
                <a:latin typeface="Tahoma" panose="020B0604030504040204" pitchFamily="34" charset="0"/>
              </a:rPr>
              <a:t>moe</a:t>
            </a:r>
            <a:r>
              <a:rPr lang="en-GB" altLang="en-US" sz="1814" b="1" dirty="0">
                <a:latin typeface="Tahoma" panose="020B0604030504040204" pitchFamily="34" charset="0"/>
              </a:rPr>
              <a:t>”);	</a:t>
            </a:r>
          </a:p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r>
              <a:rPr lang="en-GB" altLang="en-US" sz="1814" b="1" dirty="0">
                <a:latin typeface="Tahoma" panose="020B0604030504040204" pitchFamily="34" charset="0"/>
              </a:rPr>
              <a:t>@</a:t>
            </a:r>
            <a:r>
              <a:rPr lang="en-GB" altLang="en-US" sz="1814" b="1" dirty="0" err="1">
                <a:latin typeface="Tahoma" panose="020B0604030504040204" pitchFamily="34" charset="0"/>
              </a:rPr>
              <a:t>sortedArray</a:t>
            </a:r>
            <a:r>
              <a:rPr lang="en-GB" altLang="en-US" sz="1814" b="1" dirty="0">
                <a:latin typeface="Tahoma" panose="020B0604030504040204" pitchFamily="34" charset="0"/>
              </a:rPr>
              <a:t> = sort { </a:t>
            </a:r>
            <a:r>
              <a:rPr lang="en-GB" altLang="en-US" sz="1814" b="1" dirty="0" err="1">
                <a:latin typeface="Tahoma" panose="020B0604030504040204" pitchFamily="34" charset="0"/>
              </a:rPr>
              <a:t>lc</a:t>
            </a:r>
            <a:r>
              <a:rPr lang="en-GB" altLang="en-US" sz="1814" b="1" dirty="0">
                <a:latin typeface="Tahoma" panose="020B0604030504040204" pitchFamily="34" charset="0"/>
              </a:rPr>
              <a:t>($a) </a:t>
            </a:r>
            <a:r>
              <a:rPr lang="en-GB" altLang="en-US" sz="1814" b="1" dirty="0" err="1">
                <a:latin typeface="Tahoma" panose="020B0604030504040204" pitchFamily="34" charset="0"/>
              </a:rPr>
              <a:t>cmp</a:t>
            </a:r>
            <a:r>
              <a:rPr lang="en-GB" altLang="en-US" sz="1814" b="1" dirty="0">
                <a:latin typeface="Tahoma" panose="020B0604030504040204" pitchFamily="34" charset="0"/>
              </a:rPr>
              <a:t>  </a:t>
            </a:r>
            <a:r>
              <a:rPr lang="en-GB" altLang="en-US" sz="1814" b="1" dirty="0" err="1">
                <a:latin typeface="Tahoma" panose="020B0604030504040204" pitchFamily="34" charset="0"/>
              </a:rPr>
              <a:t>lc</a:t>
            </a:r>
            <a:r>
              <a:rPr lang="en-GB" altLang="en-US" sz="1814" b="1" dirty="0">
                <a:latin typeface="Tahoma" panose="020B0604030504040204" pitchFamily="34" charset="0"/>
              </a:rPr>
              <a:t>($b)} @</a:t>
            </a:r>
            <a:r>
              <a:rPr lang="en-GB" altLang="en-US" sz="1814" b="1" dirty="0" err="1">
                <a:latin typeface="Tahoma" panose="020B0604030504040204" pitchFamily="34" charset="0"/>
              </a:rPr>
              <a:t>unsortedArray</a:t>
            </a:r>
            <a:r>
              <a:rPr lang="en-GB" altLang="en-US" sz="1814" b="1" dirty="0">
                <a:latin typeface="Tahoma" panose="020B0604030504040204" pitchFamily="34" charset="0"/>
              </a:rPr>
              <a:t>;</a:t>
            </a:r>
          </a:p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endParaRPr lang="en-GB" altLang="en-US" sz="1814" b="1" dirty="0">
              <a:latin typeface="Tahoma" panose="020B0604030504040204" pitchFamily="34" charset="0"/>
            </a:endParaRPr>
          </a:p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r>
              <a:rPr lang="en-GB" altLang="en-US" sz="1814" b="1" dirty="0">
                <a:latin typeface="Tahoma" panose="020B0604030504040204" pitchFamily="34" charset="0"/>
              </a:rPr>
              <a:t>print “@</a:t>
            </a:r>
            <a:r>
              <a:rPr lang="en-GB" altLang="en-US" sz="1814" b="1" dirty="0" err="1">
                <a:latin typeface="Tahoma" panose="020B0604030504040204" pitchFamily="34" charset="0"/>
              </a:rPr>
              <a:t>unsortedArray</a:t>
            </a:r>
            <a:r>
              <a:rPr lang="en-GB" altLang="en-US" sz="1814" b="1" dirty="0">
                <a:latin typeface="Tahoma" panose="020B0604030504040204" pitchFamily="34" charset="0"/>
              </a:rPr>
              <a:t>\n”; # prints Larry Curly </a:t>
            </a:r>
            <a:r>
              <a:rPr lang="en-GB" altLang="en-US" sz="1814" b="1" dirty="0" err="1">
                <a:latin typeface="Tahoma" panose="020B0604030504040204" pitchFamily="34" charset="0"/>
              </a:rPr>
              <a:t>moe</a:t>
            </a:r>
            <a:endParaRPr lang="en-GB" altLang="en-US" sz="1814" b="1" dirty="0">
              <a:latin typeface="Tahoma" panose="020B0604030504040204" pitchFamily="34" charset="0"/>
            </a:endParaRPr>
          </a:p>
          <a:p>
            <a:pPr lvl="1" eaLnBrk="1">
              <a:lnSpc>
                <a:spcPct val="102000"/>
              </a:lnSpc>
              <a:spcAft>
                <a:spcPts val="1032"/>
              </a:spcAft>
              <a:buClr>
                <a:srgbClr val="000000"/>
              </a:buClr>
              <a:buSzPct val="75000"/>
            </a:pPr>
            <a:r>
              <a:rPr lang="en-GB" altLang="en-US" sz="1814" b="1" dirty="0">
                <a:latin typeface="Tahoma" panose="020B0604030504040204" pitchFamily="34" charset="0"/>
              </a:rPr>
              <a:t>print “@</a:t>
            </a:r>
            <a:r>
              <a:rPr lang="en-GB" altLang="en-US" sz="1814" b="1" dirty="0" err="1">
                <a:latin typeface="Tahoma" panose="020B0604030504040204" pitchFamily="34" charset="0"/>
              </a:rPr>
              <a:t>sortedArray</a:t>
            </a:r>
            <a:r>
              <a:rPr lang="en-GB" altLang="en-US" sz="1814" b="1" dirty="0">
                <a:latin typeface="Tahoma" panose="020B0604030504040204" pitchFamily="34" charset="0"/>
              </a:rPr>
              <a:t>\n”;	    # prints Curly Larry </a:t>
            </a:r>
            <a:r>
              <a:rPr lang="en-GB" altLang="en-US" sz="1814" b="1" dirty="0" err="1">
                <a:latin typeface="Tahoma" panose="020B0604030504040204" pitchFamily="34" charset="0"/>
              </a:rPr>
              <a:t>moe</a:t>
            </a:r>
            <a:endParaRPr lang="en-GB" altLang="en-US" sz="1814" b="1" dirty="0">
              <a:latin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101" y="4854078"/>
            <a:ext cx="8717281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None/>
              <a:tabLst>
                <a:tab pos="826663" algn="l"/>
                <a:tab pos="1241435" algn="l"/>
                <a:tab pos="1656207" algn="l"/>
                <a:tab pos="2069539" algn="l"/>
                <a:tab pos="2485751" algn="l"/>
                <a:tab pos="2900523" algn="l"/>
                <a:tab pos="3315294" algn="l"/>
                <a:tab pos="3727186" algn="l"/>
                <a:tab pos="4144838" algn="l"/>
                <a:tab pos="4559610" algn="l"/>
                <a:tab pos="4974382" algn="l"/>
                <a:tab pos="5386273" algn="l"/>
                <a:tab pos="5803925" algn="l"/>
                <a:tab pos="6218697" algn="l"/>
                <a:tab pos="6630589" algn="l"/>
                <a:tab pos="7045361" algn="l"/>
                <a:tab pos="7463013" algn="l"/>
                <a:tab pos="7877785" algn="l"/>
                <a:tab pos="8289676" algn="l"/>
                <a:tab pos="8704448" algn="l"/>
              </a:tabLst>
            </a:pPr>
            <a:r>
              <a:rPr lang="en-GB" altLang="en-US" sz="1814" b="1" dirty="0">
                <a:solidFill>
                  <a:schemeClr val="accent2"/>
                </a:solidFill>
              </a:rPr>
              <a:t># Strings:	  $a </a:t>
            </a:r>
            <a:r>
              <a:rPr lang="en-GB" altLang="en-US" sz="1814" b="1" dirty="0" err="1">
                <a:solidFill>
                  <a:schemeClr val="accent2"/>
                </a:solidFill>
              </a:rPr>
              <a:t>cpm</a:t>
            </a:r>
            <a:r>
              <a:rPr lang="en-GB" altLang="en-US" sz="1814" b="1" dirty="0">
                <a:solidFill>
                  <a:schemeClr val="accent2"/>
                </a:solidFill>
              </a:rPr>
              <a:t> $b : 	-1 if $a&lt;$b , 0  if $a== $b, 1 if $a&gt;$b</a:t>
            </a:r>
          </a:p>
        </p:txBody>
      </p:sp>
    </p:spTree>
    <p:extLst>
      <p:ext uri="{BB962C8B-B14F-4D97-AF65-F5344CB8AC3E}">
        <p14:creationId xmlns:p14="http://schemas.microsoft.com/office/powerpoint/2010/main" val="26063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250" y="1285479"/>
            <a:ext cx="106791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Transformation of strings to arrays can be done using the split() function.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$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var_string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All,That,Glitters,Is,Not,Gold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transform above strings into arrays.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@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string = split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(‘,',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var_string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print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"$string[3]\n";  # This will print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Glitters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Similarly we can transform an array into strings using join() function.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$string1 = join( ',', @string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# This will print 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All,That,Glitters,Is,Not,Gold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106397" y="97645"/>
            <a:ext cx="4432254" cy="10383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Transformation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6" y="496388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Contents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888276" y="1280160"/>
            <a:ext cx="9052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Types (scalars, arrays and hashes)</a:t>
            </a:r>
          </a:p>
          <a:p>
            <a:pPr marL="400050" indent="-4000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Operators (mathematical, relational,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Boolean)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Global and local variables</a:t>
            </a:r>
          </a:p>
          <a:p>
            <a:pPr marL="400050" indent="-400050">
              <a:buFont typeface="+mj-lt"/>
              <a:buAutoNum type="romanL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3988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6397" y="1122610"/>
            <a:ext cx="10192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Adding and removing elements in array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adds the string or array to the end of array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  -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removes the last element in the array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106397" y="97645"/>
            <a:ext cx="4432254" cy="10383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Manipulation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8739" y="3211905"/>
            <a:ext cx="34834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@names = ('Foo', 'Bar', 'Baz');</a:t>
            </a:r>
          </a:p>
          <a:p>
            <a:r>
              <a:rPr lang="en-IN" b="1" dirty="0"/>
              <a:t>print "@names\n"; </a:t>
            </a:r>
            <a:endParaRPr lang="en-IN" b="1" dirty="0" smtClean="0"/>
          </a:p>
          <a:p>
            <a:r>
              <a:rPr lang="en-IN" b="1" dirty="0" smtClean="0"/>
              <a:t>my </a:t>
            </a:r>
            <a:r>
              <a:rPr lang="en-IN" b="1" dirty="0"/>
              <a:t>$</a:t>
            </a:r>
            <a:r>
              <a:rPr lang="en-IN" b="1" dirty="0" err="1"/>
              <a:t>last_one</a:t>
            </a:r>
            <a:r>
              <a:rPr lang="en-IN" b="1" dirty="0"/>
              <a:t> = pop @names;</a:t>
            </a:r>
          </a:p>
          <a:p>
            <a:r>
              <a:rPr lang="en-IN" b="1" dirty="0"/>
              <a:t>   </a:t>
            </a:r>
          </a:p>
          <a:p>
            <a:r>
              <a:rPr lang="en-IN" b="1" dirty="0"/>
              <a:t>print "$</a:t>
            </a:r>
            <a:r>
              <a:rPr lang="en-IN" b="1" dirty="0" err="1"/>
              <a:t>last_one</a:t>
            </a:r>
            <a:r>
              <a:rPr lang="en-IN" b="1" dirty="0"/>
              <a:t>\n";</a:t>
            </a:r>
          </a:p>
          <a:p>
            <a:r>
              <a:rPr lang="en-IN" b="1" dirty="0"/>
              <a:t>print "@names\n"; 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000410" y="3211905"/>
            <a:ext cx="34834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@names = ('Foo', 'Bar');</a:t>
            </a:r>
          </a:p>
          <a:p>
            <a:r>
              <a:rPr lang="en-IN" b="1" dirty="0"/>
              <a:t>print "@names\n";</a:t>
            </a:r>
          </a:p>
          <a:p>
            <a:r>
              <a:rPr lang="en-IN" b="1" dirty="0"/>
              <a:t>push @names, 'Moo';</a:t>
            </a:r>
          </a:p>
          <a:p>
            <a:r>
              <a:rPr lang="en-IN" b="1" dirty="0"/>
              <a:t>print "@names\n";    </a:t>
            </a:r>
          </a:p>
          <a:p>
            <a:endParaRPr lang="en-IN" b="1" dirty="0"/>
          </a:p>
          <a:p>
            <a:r>
              <a:rPr lang="en-IN" b="1" dirty="0"/>
              <a:t>my @others = ('Darth', 'Vader');</a:t>
            </a:r>
          </a:p>
          <a:p>
            <a:r>
              <a:rPr lang="en-IN" b="1" dirty="0"/>
              <a:t>push @names, @others;</a:t>
            </a:r>
          </a:p>
          <a:p>
            <a:r>
              <a:rPr lang="en-IN" b="1" dirty="0"/>
              <a:t>print "@names\n";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88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6397" y="1122610"/>
            <a:ext cx="10192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Adding and removing elements in array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Shift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removes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element in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adds the string or array to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beginning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array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106397" y="97645"/>
            <a:ext cx="4432254" cy="10383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Manipulation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2541" y="3308902"/>
            <a:ext cx="34834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@names = ('Foo', 'Bar', 'Moo');</a:t>
            </a:r>
          </a:p>
          <a:p>
            <a:r>
              <a:rPr lang="en-IN" b="1" dirty="0"/>
              <a:t>my $first = shift @names;</a:t>
            </a:r>
          </a:p>
          <a:p>
            <a:r>
              <a:rPr lang="en-IN" b="1" dirty="0"/>
              <a:t>print "$first\n";    </a:t>
            </a:r>
          </a:p>
          <a:p>
            <a:r>
              <a:rPr lang="en-IN" b="1" dirty="0"/>
              <a:t>print "@names\n"; 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5935096" y="3312901"/>
            <a:ext cx="34834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@names = ('Foo', 'Bar');</a:t>
            </a:r>
          </a:p>
          <a:p>
            <a:r>
              <a:rPr lang="en-IN" b="1" dirty="0" err="1"/>
              <a:t>unshift</a:t>
            </a:r>
            <a:r>
              <a:rPr lang="en-IN" b="1" dirty="0"/>
              <a:t> @names, 'Moo';</a:t>
            </a:r>
          </a:p>
          <a:p>
            <a:r>
              <a:rPr lang="en-IN" b="1" dirty="0"/>
              <a:t>print "@names\n";     </a:t>
            </a:r>
          </a:p>
          <a:p>
            <a:endParaRPr lang="en-IN" b="1" dirty="0"/>
          </a:p>
          <a:p>
            <a:r>
              <a:rPr lang="en-IN" b="1" dirty="0"/>
              <a:t>my @others = ('Darth', 'Vader');</a:t>
            </a:r>
          </a:p>
          <a:p>
            <a:r>
              <a:rPr lang="en-IN" b="1" dirty="0" err="1"/>
              <a:t>unshift</a:t>
            </a:r>
            <a:r>
              <a:rPr lang="en-IN" b="1" dirty="0"/>
              <a:t> @names, @others;</a:t>
            </a:r>
          </a:p>
          <a:p>
            <a:r>
              <a:rPr lang="en-IN" b="1" dirty="0"/>
              <a:t>print "@names\n";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36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4433" y="204743"/>
            <a:ext cx="3561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433" y="1272416"/>
            <a:ext cx="1067911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Hashes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are nothing but associative array, but the only difference is that there are key for each elements in the hashes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the hash key we can manipulate the contents of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hashes.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Keys are nothing by references to the elements stored in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hashes.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Arrays are ordered, and you access an element of an array using its numerical index. Hashes are un-ordered and you access a value using a key which is a string. </a:t>
            </a:r>
          </a:p>
        </p:txBody>
      </p:sp>
    </p:spTree>
    <p:extLst>
      <p:ext uri="{BB962C8B-B14F-4D97-AF65-F5344CB8AC3E}">
        <p14:creationId xmlns:p14="http://schemas.microsoft.com/office/powerpoint/2010/main" val="28689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627" y="283119"/>
            <a:ext cx="3561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Hashes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7" y="1141787"/>
            <a:ext cx="10219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#!/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/bin/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# defines country =&gt; language hash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my %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langs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( England =&gt; 'English',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France =&gt; 'French',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Spain =&gt; 'Spanish',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China =&gt; 'Chinese',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Germany =&gt; 'German');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# get language of England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langs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{'England'}; # English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print($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,"\n");</a:t>
            </a:r>
          </a:p>
        </p:txBody>
      </p:sp>
    </p:spTree>
    <p:extLst>
      <p:ext uri="{BB962C8B-B14F-4D97-AF65-F5344CB8AC3E}">
        <p14:creationId xmlns:p14="http://schemas.microsoft.com/office/powerpoint/2010/main" val="1582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6" y="1141787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(condition)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49793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 </a:t>
            </a:r>
            <a:r>
              <a:rPr lang="en-IN" b="1" dirty="0" smtClean="0"/>
              <a:t>“If condition example\n\n"; </a:t>
            </a:r>
            <a:endParaRPr lang="en-IN" b="1" dirty="0"/>
          </a:p>
          <a:p>
            <a:r>
              <a:rPr lang="en-IN" b="1" dirty="0" smtClean="0"/>
              <a:t>my $age = 24;</a:t>
            </a:r>
            <a:endParaRPr lang="en-IN" b="1" dirty="0"/>
          </a:p>
          <a:p>
            <a:r>
              <a:rPr lang="en-IN" b="1" dirty="0"/>
              <a:t>if ($age &gt;= 18) </a:t>
            </a:r>
          </a:p>
          <a:p>
            <a:r>
              <a:rPr lang="en-IN" b="1" dirty="0"/>
              <a:t>   { </a:t>
            </a:r>
          </a:p>
          <a:p>
            <a:r>
              <a:rPr lang="en-IN" b="1" dirty="0"/>
              <a:t>   print "In most countries you can vote.\n";</a:t>
            </a:r>
          </a:p>
          <a:p>
            <a:r>
              <a:rPr lang="en-IN" b="1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03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6" y="1141787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else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if (condition) statement else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49793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 "If </a:t>
            </a:r>
            <a:r>
              <a:rPr lang="en-IN" b="1" dirty="0" smtClean="0"/>
              <a:t>else condition </a:t>
            </a:r>
            <a:r>
              <a:rPr lang="en-IN" b="1" dirty="0"/>
              <a:t>example\n\n"; </a:t>
            </a:r>
          </a:p>
          <a:p>
            <a:r>
              <a:rPr lang="en-IN" b="1" dirty="0"/>
              <a:t>my $age = 16;</a:t>
            </a:r>
          </a:p>
          <a:p>
            <a:r>
              <a:rPr lang="en-IN" b="1" dirty="0"/>
              <a:t>if ($age &gt;= 18) </a:t>
            </a:r>
          </a:p>
          <a:p>
            <a:r>
              <a:rPr lang="en-IN" b="1" dirty="0"/>
              <a:t>   { </a:t>
            </a:r>
          </a:p>
          <a:p>
            <a:r>
              <a:rPr lang="en-IN" b="1" dirty="0"/>
              <a:t>   print "Yes you can vote\n";</a:t>
            </a:r>
          </a:p>
          <a:p>
            <a:r>
              <a:rPr lang="en-IN" b="1" dirty="0"/>
              <a:t>   }</a:t>
            </a:r>
          </a:p>
          <a:p>
            <a:r>
              <a:rPr lang="en-IN" b="1" dirty="0"/>
              <a:t>else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print "In most countries you can vote.\n";</a:t>
            </a:r>
          </a:p>
          <a:p>
            <a:r>
              <a:rPr lang="en-IN" b="1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6742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124" y="900405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elsif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else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if (condition) </a:t>
            </a:r>
            <a:r>
              <a:rPr lang="en-IN" sz="2600" dirty="0" err="1">
                <a:latin typeface="Arial" panose="020B0604020202020204" pitchFamily="34" charset="0"/>
                <a:cs typeface="Arial" panose="020B0604020202020204" pitchFamily="34" charset="0"/>
              </a:rPr>
              <a:t>elsif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(condition) statement else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8124" y="2225578"/>
            <a:ext cx="58023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 "If </a:t>
            </a:r>
            <a:r>
              <a:rPr lang="en-IN" b="1" dirty="0" err="1" smtClean="0"/>
              <a:t>elsif</a:t>
            </a:r>
            <a:r>
              <a:rPr lang="en-IN" b="1" dirty="0" smtClean="0"/>
              <a:t> else condition </a:t>
            </a:r>
            <a:r>
              <a:rPr lang="en-IN" b="1" dirty="0"/>
              <a:t>example\n\n"; </a:t>
            </a:r>
          </a:p>
          <a:p>
            <a:r>
              <a:rPr lang="en-IN" b="1" dirty="0"/>
              <a:t>$a = 100;</a:t>
            </a:r>
          </a:p>
          <a:p>
            <a:r>
              <a:rPr lang="en-IN" b="1" dirty="0"/>
              <a:t># check the </a:t>
            </a:r>
            <a:r>
              <a:rPr lang="en-IN" b="1" dirty="0" err="1"/>
              <a:t>boolean</a:t>
            </a:r>
            <a:r>
              <a:rPr lang="en-IN" b="1" dirty="0"/>
              <a:t> condition using if statement</a:t>
            </a:r>
          </a:p>
          <a:p>
            <a:r>
              <a:rPr lang="en-IN" b="1" dirty="0"/>
              <a:t>if( $a  ==  20 ) {</a:t>
            </a:r>
          </a:p>
          <a:p>
            <a:r>
              <a:rPr lang="en-IN" b="1" dirty="0"/>
              <a:t>   # if condition is true then print the following</a:t>
            </a:r>
          </a:p>
          <a:p>
            <a:r>
              <a:rPr lang="en-IN" b="1" dirty="0"/>
              <a:t>   </a:t>
            </a:r>
            <a:r>
              <a:rPr lang="en-IN" b="1" dirty="0" err="1"/>
              <a:t>printf</a:t>
            </a:r>
            <a:r>
              <a:rPr lang="en-IN" b="1" dirty="0"/>
              <a:t> "a has a value which is 20\n";</a:t>
            </a:r>
          </a:p>
          <a:p>
            <a:r>
              <a:rPr lang="en-IN" b="1" dirty="0"/>
              <a:t>} </a:t>
            </a:r>
            <a:r>
              <a:rPr lang="en-IN" b="1" dirty="0" err="1"/>
              <a:t>elsif</a:t>
            </a:r>
            <a:r>
              <a:rPr lang="en-IN" b="1" dirty="0"/>
              <a:t>( $a ==  30 ) {</a:t>
            </a:r>
          </a:p>
          <a:p>
            <a:r>
              <a:rPr lang="en-IN" b="1" dirty="0"/>
              <a:t>   # if condition is true then print the following</a:t>
            </a:r>
          </a:p>
          <a:p>
            <a:r>
              <a:rPr lang="en-IN" b="1" dirty="0"/>
              <a:t>   </a:t>
            </a:r>
            <a:r>
              <a:rPr lang="en-IN" b="1" dirty="0" err="1"/>
              <a:t>printf</a:t>
            </a:r>
            <a:r>
              <a:rPr lang="en-IN" b="1" dirty="0"/>
              <a:t> "a has a value which is 30\n";</a:t>
            </a:r>
          </a:p>
          <a:p>
            <a:r>
              <a:rPr lang="en-IN" b="1" dirty="0"/>
              <a:t>} else {</a:t>
            </a:r>
          </a:p>
          <a:p>
            <a:r>
              <a:rPr lang="en-IN" b="1" dirty="0"/>
              <a:t>   # if none of the above conditions is true</a:t>
            </a:r>
          </a:p>
          <a:p>
            <a:r>
              <a:rPr lang="en-IN" b="1" dirty="0"/>
              <a:t>   </a:t>
            </a:r>
            <a:r>
              <a:rPr lang="en-IN" b="1" dirty="0" err="1"/>
              <a:t>printf</a:t>
            </a:r>
            <a:r>
              <a:rPr lang="en-IN" b="1" dirty="0"/>
              <a:t> "a has a value which is $a\n";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3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6" y="1141787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unless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unless (condition)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49793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 </a:t>
            </a:r>
            <a:r>
              <a:rPr lang="en-IN" b="1" dirty="0" smtClean="0"/>
              <a:t>“unless  else condition </a:t>
            </a:r>
            <a:r>
              <a:rPr lang="en-IN" b="1" dirty="0"/>
              <a:t>example\n\n"; </a:t>
            </a:r>
          </a:p>
          <a:p>
            <a:r>
              <a:rPr lang="en-IN" b="1" dirty="0"/>
              <a:t>my $a = 10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$a = 10;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unless($a &lt;= 0){</a:t>
            </a:r>
          </a:p>
          <a:p>
            <a:r>
              <a:rPr lang="en-IN" b="1" dirty="0"/>
              <a:t>   print("a is greater than 0\n")                    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  <p:pic>
        <p:nvPicPr>
          <p:cNvPr id="4098" name="Picture 2" descr="Perl unl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74" y="1307659"/>
            <a:ext cx="2311220" cy="46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6" y="1141787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unless else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unless (condition) statement else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49793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print </a:t>
            </a:r>
            <a:r>
              <a:rPr lang="en-IN" b="1" dirty="0" smtClean="0"/>
              <a:t>“unless condition </a:t>
            </a:r>
            <a:r>
              <a:rPr lang="en-IN" b="1" dirty="0"/>
              <a:t>example\n\n"; </a:t>
            </a:r>
          </a:p>
          <a:p>
            <a:r>
              <a:rPr lang="en-IN" b="1" dirty="0"/>
              <a:t>my $a = 10;</a:t>
            </a:r>
          </a:p>
          <a:p>
            <a:endParaRPr lang="en-IN" b="1" dirty="0"/>
          </a:p>
          <a:p>
            <a:r>
              <a:rPr lang="en-IN" b="1" dirty="0"/>
              <a:t>unless($a &gt;= 0){</a:t>
            </a:r>
          </a:p>
          <a:p>
            <a:r>
              <a:rPr lang="en-IN" b="1" dirty="0"/>
              <a:t>   print("a is less than 0\n");                   </a:t>
            </a:r>
          </a:p>
          <a:p>
            <a:r>
              <a:rPr lang="en-IN" b="1" dirty="0"/>
              <a:t>}else{</a:t>
            </a:r>
          </a:p>
          <a:p>
            <a:r>
              <a:rPr lang="en-IN" b="1" dirty="0"/>
              <a:t>   print("a is greater than or equal 0\n");                    </a:t>
            </a:r>
          </a:p>
          <a:p>
            <a:r>
              <a:rPr lang="en-IN" b="1" dirty="0"/>
              <a:t>}</a:t>
            </a:r>
          </a:p>
        </p:txBody>
      </p:sp>
      <p:pic>
        <p:nvPicPr>
          <p:cNvPr id="4098" name="Picture 2" descr="Perl unl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74" y="1307659"/>
            <a:ext cx="2311220" cy="462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626" y="1141787"/>
            <a:ext cx="102197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unless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elsif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else statement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unless (condition) </a:t>
            </a:r>
            <a:r>
              <a:rPr lang="en-IN" sz="2600" dirty="0" err="1">
                <a:latin typeface="Arial" panose="020B0604020202020204" pitchFamily="34" charset="0"/>
                <a:cs typeface="Arial" panose="020B0604020202020204" pitchFamily="34" charset="0"/>
              </a:rPr>
              <a:t>elsif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(condition) statement else statement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49793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my $a = 1;</a:t>
            </a:r>
          </a:p>
          <a:p>
            <a:r>
              <a:rPr lang="en-IN" b="1" dirty="0"/>
              <a:t> </a:t>
            </a:r>
          </a:p>
          <a:p>
            <a:r>
              <a:rPr lang="en-IN" b="1" dirty="0"/>
              <a:t>unless($a &gt; 0){</a:t>
            </a:r>
          </a:p>
          <a:p>
            <a:r>
              <a:rPr lang="en-IN" b="1" dirty="0"/>
              <a:t>   print("a is less than 0\n");                   </a:t>
            </a:r>
          </a:p>
          <a:p>
            <a:r>
              <a:rPr lang="en-IN" b="1" dirty="0"/>
              <a:t>}</a:t>
            </a:r>
            <a:r>
              <a:rPr lang="en-IN" b="1" dirty="0" err="1"/>
              <a:t>elsif</a:t>
            </a:r>
            <a:r>
              <a:rPr lang="en-IN" b="1" dirty="0"/>
              <a:t>($a == 0){</a:t>
            </a:r>
          </a:p>
          <a:p>
            <a:r>
              <a:rPr lang="en-IN" b="1" dirty="0"/>
              <a:t>   print("a is 0\n");                   </a:t>
            </a:r>
          </a:p>
          <a:p>
            <a:r>
              <a:rPr lang="en-IN" b="1" dirty="0"/>
              <a:t>}else{</a:t>
            </a:r>
          </a:p>
          <a:p>
            <a:r>
              <a:rPr lang="en-IN" b="1" dirty="0"/>
              <a:t>   print("a is greater than 0\n");                    </a:t>
            </a:r>
          </a:p>
          <a:p>
            <a:r>
              <a:rPr lang="en-IN" b="1" dirty="0"/>
              <a:t>}</a:t>
            </a:r>
          </a:p>
        </p:txBody>
      </p:sp>
      <p:pic>
        <p:nvPicPr>
          <p:cNvPr id="4098" name="Picture 2" descr="Perl unl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39" y="2839398"/>
            <a:ext cx="1840957" cy="36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747" y="292833"/>
            <a:ext cx="6175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Review: Components of Perl Script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0542" y="1475019"/>
            <a:ext cx="68992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#!/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/bin/</a:t>
            </a:r>
            <a:r>
              <a:rPr lang="en-US" sz="2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#!C:\Perl\bin\perl.exe</a:t>
            </a:r>
          </a:p>
          <a:p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warnings;</a:t>
            </a:r>
            <a:endParaRPr 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module-name;</a:t>
            </a:r>
          </a:p>
          <a:p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#This is a program to understand the components</a:t>
            </a: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#of a Perl Script.</a:t>
            </a:r>
          </a:p>
          <a:p>
            <a:endParaRPr lang="en-US" sz="2200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“Practical Perl Made Easy\n”;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46769" y="1687625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694" y="1475019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to Perl Interpreter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46768" y="3394071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3104" y="3926986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4047" y="4845803"/>
            <a:ext cx="313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Statements/Instructions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316868" y="4090838"/>
            <a:ext cx="8629" cy="4077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0187" y="4453257"/>
            <a:ext cx="295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Interpreter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20370" y="2721209"/>
            <a:ext cx="573602" cy="714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8189" y="3219541"/>
            <a:ext cx="307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Name (optional)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875859" y="5228894"/>
            <a:ext cx="74965" cy="74334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0659" y="6001099"/>
            <a:ext cx="41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end with semi colon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5906" y="943073"/>
            <a:ext cx="699247" cy="7445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47049" y="1302797"/>
            <a:ext cx="699247" cy="74455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06484" y="594302"/>
            <a:ext cx="321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Shebang line: Linux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9172" y="1049974"/>
            <a:ext cx="3382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Shebang line - Windows </a:t>
            </a:r>
            <a:r>
              <a:rPr lang="en-US" sz="2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not necessary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28974" y="5050406"/>
            <a:ext cx="1147205" cy="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486571"/>
            <a:ext cx="472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find typos in variable names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7148" y="2856740"/>
            <a:ext cx="412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find errors in the code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16370" y="3040513"/>
            <a:ext cx="867725" cy="3256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062" y="5950414"/>
            <a:ext cx="687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Perl file is either saved with the extension .</a:t>
            </a:r>
            <a:r>
              <a:rPr lang="en-IN" sz="2400" b="1" dirty="0" err="1" smtClean="0"/>
              <a:t>pl</a:t>
            </a:r>
            <a:r>
              <a:rPr lang="en-IN" sz="2400" b="1" dirty="0" smtClean="0"/>
              <a:t> or .</a:t>
            </a:r>
            <a:r>
              <a:rPr lang="en-IN" sz="2400" b="1" dirty="0" err="1" smtClean="0"/>
              <a:t>plx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530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27" y="987899"/>
            <a:ext cx="126995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Ternary Operator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? EVALUATE_IF_CONDITION_WAS_TRUE : EVALUATE_IF_CONDITION_WAS_FALSE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626" y="283119"/>
            <a:ext cx="5266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626" y="2708342"/>
            <a:ext cx="8623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 strict;  </a:t>
            </a:r>
          </a:p>
          <a:p>
            <a:r>
              <a:rPr lang="en-IN" b="1" dirty="0"/>
              <a:t>use warnings</a:t>
            </a:r>
            <a:r>
              <a:rPr lang="en-IN" b="1" dirty="0" smtClean="0"/>
              <a:t>;</a:t>
            </a:r>
          </a:p>
          <a:p>
            <a:endParaRPr lang="en-IN" b="1" dirty="0" smtClean="0"/>
          </a:p>
          <a:p>
            <a:r>
              <a:rPr lang="en-IN" b="1" dirty="0"/>
              <a:t>$apples=3;</a:t>
            </a:r>
          </a:p>
          <a:p>
            <a:r>
              <a:rPr lang="en-IN" b="1" dirty="0"/>
              <a:t>$oranges=1;</a:t>
            </a:r>
          </a:p>
          <a:p>
            <a:r>
              <a:rPr lang="en-IN" b="1" dirty="0"/>
              <a:t>print "I have $apples ", $apples==1?"apple":"apples", "\n";</a:t>
            </a:r>
          </a:p>
          <a:p>
            <a:r>
              <a:rPr lang="en-IN" b="1" dirty="0"/>
              <a:t>print "I have $oranges orange", $oranges==1?"":"s", "\n";</a:t>
            </a:r>
          </a:p>
        </p:txBody>
      </p:sp>
    </p:spTree>
    <p:extLst>
      <p:ext uri="{BB962C8B-B14F-4D97-AF65-F5344CB8AC3E}">
        <p14:creationId xmlns:p14="http://schemas.microsoft.com/office/powerpoint/2010/main" val="5026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5" y="171883"/>
            <a:ext cx="4476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I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Coming up in session 3</a:t>
            </a:r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5" y="1261292"/>
            <a:ext cx="7445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Statements (loops)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- Subroutines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9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4286" y="2978332"/>
            <a:ext cx="340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6776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786" y="879957"/>
            <a:ext cx="442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https://rextester.com/l/perl_online_compiler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786" y="287383"/>
            <a:ext cx="606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Practicing Perl online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1472531"/>
            <a:ext cx="10058400" cy="51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204" y="1396948"/>
            <a:ext cx="110381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 dirty="0" smtClean="0">
                <a:solidFill>
                  <a:srgbClr val="2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Scalars</a:t>
            </a:r>
            <a:r>
              <a:rPr lang="en-IN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Perl scalars are a single data item. They are simple variables, preceded by a ($) sign. A scalar can be a number, a reference (address of a variable) or a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 dirty="0" smtClean="0">
                <a:solidFill>
                  <a:srgbClr val="2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IN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Perl arrays are an ordered list of scalars. They are preceded by (@) sign and accessed by their index number which starts with 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600" b="1" dirty="0" smtClean="0">
                <a:solidFill>
                  <a:srgbClr val="2F4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Hashes</a:t>
            </a:r>
            <a:r>
              <a:rPr lang="en-IN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Perl hashes are an unordered collection of key-value pairs. They are preceded by (%) sign and accessed using keys.</a:t>
            </a:r>
            <a:endParaRPr lang="en-IN" sz="26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119" y="175690"/>
            <a:ext cx="693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621" y="230868"/>
            <a:ext cx="6416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Perl Data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-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188" y="1215926"/>
            <a:ext cx="1058037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is just a container that stores data of any data types: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float, character, string. Declaration of data types is not essential for using the variables.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can be manipulated throughout the program. When variables are created they reserve some memory space</a:t>
            </a:r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operator “=“ is used for storing the values to the variables.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2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=8;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$float=98.082;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$character=‘b’;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$string=“This is a string”;</a:t>
            </a:r>
            <a:endParaRPr lang="en-US" sz="22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11376" y="5022321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11376" y="5343315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1376" y="5693213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11376" y="6033889"/>
            <a:ext cx="1079706" cy="541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05352" y="4822266"/>
            <a:ext cx="379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Numeric/Integer assignment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5351" y="5159715"/>
            <a:ext cx="347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assignment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5350" y="5495691"/>
            <a:ext cx="347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assignment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5349" y="5837226"/>
            <a:ext cx="347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assignment</a:t>
            </a:r>
            <a:endParaRPr lang="en-US" sz="2000" b="1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050" y="1180976"/>
            <a:ext cx="105803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scope of the variable is within the block of code, then it is known as local variable, declared with keyword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that are directly used without the declaration(using my keyword) are accessible from every part of the program.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050" y="300809"/>
            <a:ext cx="8845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Perl Data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-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Local vs. Global Variables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4009" y="2113502"/>
            <a:ext cx="2599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$age=28;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(1&lt;2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age=25; 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print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“$age\n”; </a:t>
            </a:r>
            <a:endParaRPr lang="en-US" sz="1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IN" sz="1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“$age\n”;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3593" y="4985021"/>
            <a:ext cx="2599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(1&lt;2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$age=25; 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IN" sz="16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“$age\n”;</a:t>
            </a:r>
          </a:p>
        </p:txBody>
      </p:sp>
    </p:spTree>
    <p:extLst>
      <p:ext uri="{BB962C8B-B14F-4D97-AF65-F5344CB8AC3E}">
        <p14:creationId xmlns:p14="http://schemas.microsoft.com/office/powerpoint/2010/main" val="11971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050" y="1180976"/>
            <a:ext cx="10580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Single-quotes 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‘.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sz="2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Double-quotes </a:t>
            </a: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050" y="300809"/>
            <a:ext cx="8845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Quotes and Substitutions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3774" y="1928837"/>
            <a:ext cx="259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$x=10;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print('$x\n');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3774" y="3383099"/>
            <a:ext cx="2599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$x=10;</a:t>
            </a:r>
          </a:p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print("$x\n"); </a:t>
            </a:r>
          </a:p>
        </p:txBody>
      </p:sp>
    </p:spTree>
    <p:extLst>
      <p:ext uri="{BB962C8B-B14F-4D97-AF65-F5344CB8AC3E}">
        <p14:creationId xmlns:p14="http://schemas.microsoft.com/office/powerpoint/2010/main" val="27948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9" y="994844"/>
            <a:ext cx="10672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define scalars in two ways. </a:t>
            </a:r>
            <a:endParaRPr lang="en-IN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declare and assign value together. </a:t>
            </a:r>
            <a:endParaRPr lang="en-IN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will first declare and then assign value to the scalar.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701450" y="0"/>
            <a:ext cx="1754368" cy="106494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14772" algn="l"/>
                <a:tab pos="828104" algn="l"/>
                <a:tab pos="1244316" algn="l"/>
                <a:tab pos="1659087" algn="l"/>
                <a:tab pos="2073859" algn="l"/>
                <a:tab pos="2487191" algn="l"/>
                <a:tab pos="2903403" algn="l"/>
                <a:tab pos="3318175" algn="l"/>
                <a:tab pos="3732947" algn="l"/>
                <a:tab pos="4146279" algn="l"/>
                <a:tab pos="4562490" algn="l"/>
                <a:tab pos="4977262" algn="l"/>
                <a:tab pos="5389154" algn="l"/>
                <a:tab pos="5805366" algn="l"/>
                <a:tab pos="6221578" algn="l"/>
                <a:tab pos="6636349" algn="l"/>
                <a:tab pos="7048241" algn="l"/>
                <a:tab pos="7463013" algn="l"/>
                <a:tab pos="7880665" algn="l"/>
                <a:tab pos="8295437" algn="l"/>
              </a:tabLst>
            </a:pPr>
            <a:r>
              <a:rPr lang="en-GB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Scalars</a:t>
            </a:r>
            <a:endParaRPr lang="en-GB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450" y="2625634"/>
            <a:ext cx="7889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use strict;  </a:t>
            </a:r>
          </a:p>
          <a:p>
            <a:r>
              <a:rPr lang="en-IN" b="1" dirty="0">
                <a:solidFill>
                  <a:srgbClr val="00B050"/>
                </a:solidFill>
              </a:rPr>
              <a:t>use warnings;  </a:t>
            </a:r>
            <a:endParaRPr lang="en-IN" b="1" dirty="0" smtClean="0">
              <a:solidFill>
                <a:srgbClr val="00B050"/>
              </a:solidFill>
            </a:endParaRPr>
          </a:p>
          <a:p>
            <a:endParaRPr lang="en-IN" b="1" dirty="0" smtClean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#Declaring the variable first and then assigning value  </a:t>
            </a:r>
          </a:p>
          <a:p>
            <a:r>
              <a:rPr lang="en-IN" b="1" dirty="0">
                <a:solidFill>
                  <a:srgbClr val="00B050"/>
                </a:solidFill>
              </a:rPr>
              <a:t>my $city;  </a:t>
            </a:r>
          </a:p>
          <a:p>
            <a:r>
              <a:rPr lang="en-IN" b="1" dirty="0">
                <a:solidFill>
                  <a:srgbClr val="00B050"/>
                </a:solidFill>
              </a:rPr>
              <a:t>$city = "Delhi";  </a:t>
            </a:r>
          </a:p>
          <a:p>
            <a:r>
              <a:rPr lang="en-IN" b="1" dirty="0">
                <a:solidFill>
                  <a:srgbClr val="00B050"/>
                </a:solidFill>
              </a:rPr>
              <a:t>print $city; </a:t>
            </a:r>
          </a:p>
          <a:p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#Declaring</a:t>
            </a:r>
            <a:r>
              <a:rPr lang="en-IN" b="1" dirty="0">
                <a:solidFill>
                  <a:srgbClr val="00B050"/>
                </a:solidFill>
              </a:rPr>
              <a:t> and assigning value together  </a:t>
            </a:r>
          </a:p>
          <a:p>
            <a:r>
              <a:rPr lang="en-IN" b="1" dirty="0">
                <a:solidFill>
                  <a:srgbClr val="00B050"/>
                </a:solidFill>
              </a:rPr>
              <a:t>my $</a:t>
            </a:r>
            <a:r>
              <a:rPr lang="en-IN" b="1" dirty="0" err="1">
                <a:solidFill>
                  <a:srgbClr val="00B050"/>
                </a:solidFill>
              </a:rPr>
              <a:t>color</a:t>
            </a:r>
            <a:r>
              <a:rPr lang="en-IN" b="1" dirty="0">
                <a:solidFill>
                  <a:srgbClr val="00B050"/>
                </a:solidFill>
              </a:rPr>
              <a:t> = "Red";  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print</a:t>
            </a:r>
            <a:r>
              <a:rPr lang="en-IN" b="1" dirty="0">
                <a:solidFill>
                  <a:srgbClr val="00B050"/>
                </a:solidFill>
              </a:rPr>
              <a:t> $</a:t>
            </a:r>
            <a:r>
              <a:rPr lang="en-IN" b="1" dirty="0" err="1">
                <a:solidFill>
                  <a:srgbClr val="00B050"/>
                </a:solidFill>
              </a:rPr>
              <a:t>color</a:t>
            </a:r>
            <a:r>
              <a:rPr lang="en-IN" b="1" dirty="0">
                <a:solidFill>
                  <a:srgbClr val="00B050"/>
                </a:solidFill>
              </a:rPr>
              <a:t>;  </a:t>
            </a:r>
            <a:endParaRPr lang="en-IN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1239</Words>
  <Application>Microsoft Office PowerPoint</Application>
  <PresentationFormat>Widescreen</PresentationFormat>
  <Paragraphs>486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Arial Unicode MS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Arrays</vt:lpstr>
      <vt:lpstr>PowerPoint Presentation</vt:lpstr>
      <vt:lpstr>Numeric Array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112</cp:revision>
  <dcterms:created xsi:type="dcterms:W3CDTF">2019-02-26T05:14:23Z</dcterms:created>
  <dcterms:modified xsi:type="dcterms:W3CDTF">2019-03-08T10:29:56Z</dcterms:modified>
</cp:coreProperties>
</file>