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80" r:id="rId19"/>
    <p:sldId id="284" r:id="rId20"/>
    <p:sldId id="281" r:id="rId21"/>
    <p:sldId id="282" r:id="rId22"/>
    <p:sldId id="272" r:id="rId23"/>
    <p:sldId id="273" r:id="rId24"/>
    <p:sldId id="283" r:id="rId25"/>
    <p:sldId id="274" r:id="rId26"/>
    <p:sldId id="275" r:id="rId27"/>
    <p:sldId id="27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ABB3-58CB-4C33-B734-1338EC04EF93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263E7-9D0C-4090-BFF3-A04A5833C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9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E9E-9540-4A13-8475-2EC27FA9FC99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bhakarg-dm/Perl-Training-Session2.git" TargetMode="External"/><Relationship Id="rId2" Type="http://schemas.openxmlformats.org/officeDocument/2006/relationships/hyperlink" Target="https://github.com/prabhakarg-dm/Perl-Training-Session1.gi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abhakarg-dm/Perl-Training-Session3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Perl Training  - Session 3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8" y="2688924"/>
            <a:ext cx="5715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rl last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66" y="1817773"/>
            <a:ext cx="3371397" cy="39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 Control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626" y="1141787"/>
            <a:ext cx="588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last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LABEL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124" y="2603839"/>
            <a:ext cx="49793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$a = 10;</a:t>
            </a:r>
          </a:p>
          <a:p>
            <a:r>
              <a:rPr lang="en-IN" b="1" dirty="0"/>
              <a:t>while( $a &lt; 20 ) {</a:t>
            </a:r>
          </a:p>
          <a:p>
            <a:r>
              <a:rPr lang="en-IN" b="1" dirty="0"/>
              <a:t>   if( $a == 15) {</a:t>
            </a:r>
          </a:p>
          <a:p>
            <a:r>
              <a:rPr lang="en-IN" b="1" dirty="0"/>
              <a:t>      # terminate the loop.</a:t>
            </a:r>
          </a:p>
          <a:p>
            <a:r>
              <a:rPr lang="en-IN" b="1" dirty="0"/>
              <a:t>      $a = $a + 1;</a:t>
            </a:r>
          </a:p>
          <a:p>
            <a:r>
              <a:rPr lang="en-IN" b="1" dirty="0"/>
              <a:t>      last;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print "value of a: $a\n";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171" y="6350270"/>
            <a:ext cx="12340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Terminates the loop statement and transfers execution to the statement immediately following the loop.</a:t>
            </a:r>
          </a:p>
        </p:txBody>
      </p:sp>
    </p:spTree>
    <p:extLst>
      <p:ext uri="{BB962C8B-B14F-4D97-AF65-F5344CB8AC3E}">
        <p14:creationId xmlns:p14="http://schemas.microsoft.com/office/powerpoint/2010/main" val="21208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 Control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626" y="1141787"/>
            <a:ext cx="588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LABEL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3884" y="2956535"/>
            <a:ext cx="2823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@list = (1, 2, 3, 4, 5);</a:t>
            </a:r>
          </a:p>
          <a:p>
            <a:r>
              <a:rPr lang="en-IN" b="1" dirty="0" err="1"/>
              <a:t>foreach</a:t>
            </a:r>
            <a:r>
              <a:rPr lang="en-IN" b="1" dirty="0"/>
              <a:t> $a (@list) {</a:t>
            </a:r>
          </a:p>
          <a:p>
            <a:r>
              <a:rPr lang="en-IN" b="1" dirty="0"/>
              <a:t>   print "Value of a = $a\n";</a:t>
            </a:r>
          </a:p>
          <a:p>
            <a:r>
              <a:rPr lang="en-IN" b="1" dirty="0"/>
              <a:t>} continue {</a:t>
            </a:r>
          </a:p>
          <a:p>
            <a:r>
              <a:rPr lang="en-IN" b="1" dirty="0"/>
              <a:t>   last if $a == 4;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7815" y="2956536"/>
            <a:ext cx="2823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r>
              <a:rPr lang="en-IN" b="1" dirty="0"/>
              <a:t>   </a:t>
            </a:r>
          </a:p>
          <a:p>
            <a:r>
              <a:rPr lang="en-IN" b="1" dirty="0"/>
              <a:t>$a = 0;</a:t>
            </a:r>
          </a:p>
          <a:p>
            <a:r>
              <a:rPr lang="en-IN" b="1" dirty="0"/>
              <a:t>while($a &lt; 3) {</a:t>
            </a:r>
          </a:p>
          <a:p>
            <a:r>
              <a:rPr lang="en-IN" b="1" dirty="0"/>
              <a:t>   print "Value of a = $a\n";</a:t>
            </a:r>
          </a:p>
          <a:p>
            <a:r>
              <a:rPr lang="en-IN" b="1" dirty="0"/>
              <a:t>} continue {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1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erl redo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77" y="1776550"/>
            <a:ext cx="3283169" cy="381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 Control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626" y="1141787"/>
            <a:ext cx="588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redo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LABEL 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3884" y="2956535"/>
            <a:ext cx="2823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@list = (1, 2, 3, 4, 5);</a:t>
            </a:r>
          </a:p>
          <a:p>
            <a:r>
              <a:rPr lang="en-IN" b="1" dirty="0" err="1"/>
              <a:t>foreach</a:t>
            </a:r>
            <a:r>
              <a:rPr lang="en-IN" b="1" dirty="0"/>
              <a:t> $a (@list) {</a:t>
            </a:r>
          </a:p>
          <a:p>
            <a:r>
              <a:rPr lang="en-IN" b="1" dirty="0"/>
              <a:t>   print "Value of a = $a\n";</a:t>
            </a:r>
          </a:p>
          <a:p>
            <a:r>
              <a:rPr lang="en-IN" b="1" dirty="0"/>
              <a:t>} continue {</a:t>
            </a:r>
          </a:p>
          <a:p>
            <a:r>
              <a:rPr lang="en-IN" b="1" dirty="0"/>
              <a:t>   last if $a == 4;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3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erl goto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1837824"/>
            <a:ext cx="3384588" cy="40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 Control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626" y="1141787"/>
            <a:ext cx="588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LABEL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004" y="2434449"/>
            <a:ext cx="50838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$a = 10;</a:t>
            </a:r>
          </a:p>
          <a:p>
            <a:endParaRPr lang="en-IN" b="1" dirty="0"/>
          </a:p>
          <a:p>
            <a:r>
              <a:rPr lang="en-IN" b="1" dirty="0" err="1"/>
              <a:t>LOOP:do</a:t>
            </a:r>
            <a:r>
              <a:rPr lang="en-IN" b="1" dirty="0"/>
              <a:t> {</a:t>
            </a:r>
          </a:p>
          <a:p>
            <a:r>
              <a:rPr lang="en-IN" b="1" dirty="0"/>
              <a:t>   if( $a == 15) {</a:t>
            </a:r>
          </a:p>
          <a:p>
            <a:r>
              <a:rPr lang="en-IN" b="1" dirty="0"/>
              <a:t>      # skip the iteration.</a:t>
            </a:r>
          </a:p>
          <a:p>
            <a:r>
              <a:rPr lang="en-IN" b="1" dirty="0"/>
              <a:t>      $a = $a + 1;</a:t>
            </a:r>
          </a:p>
          <a:p>
            <a:r>
              <a:rPr lang="en-IN" b="1" dirty="0"/>
              <a:t>      # use </a:t>
            </a:r>
            <a:r>
              <a:rPr lang="en-IN" b="1" dirty="0" err="1"/>
              <a:t>goto</a:t>
            </a:r>
            <a:r>
              <a:rPr lang="en-IN" b="1" dirty="0"/>
              <a:t> LABEL form</a:t>
            </a:r>
          </a:p>
          <a:p>
            <a:r>
              <a:rPr lang="en-IN" b="1" dirty="0"/>
              <a:t>      </a:t>
            </a:r>
            <a:r>
              <a:rPr lang="en-IN" b="1" dirty="0" err="1"/>
              <a:t>goto</a:t>
            </a:r>
            <a:r>
              <a:rPr lang="en-IN" b="1" dirty="0"/>
              <a:t> LOOP;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print "Value of a = $a\n";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 while( $a &lt; 20 );</a:t>
            </a:r>
          </a:p>
        </p:txBody>
      </p:sp>
    </p:spTree>
    <p:extLst>
      <p:ext uri="{BB962C8B-B14F-4D97-AF65-F5344CB8AC3E}">
        <p14:creationId xmlns:p14="http://schemas.microsoft.com/office/powerpoint/2010/main" val="200461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- Subroutines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124" y="814241"/>
            <a:ext cx="58806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subroutine_name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body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the subroutine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}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….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….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subroutine_name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(arguments);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9610" y="3567060"/>
            <a:ext cx="40323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# Function definition</a:t>
            </a:r>
          </a:p>
          <a:p>
            <a:r>
              <a:rPr lang="en-IN" b="1" dirty="0"/>
              <a:t>sub Hello {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print </a:t>
            </a:r>
            <a:r>
              <a:rPr lang="en-IN" b="1" dirty="0"/>
              <a:t>"Hello, World!\n";</a:t>
            </a:r>
          </a:p>
          <a:p>
            <a:r>
              <a:rPr lang="en-IN" b="1" dirty="0" smtClean="0"/>
              <a:t>        }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# Function call</a:t>
            </a:r>
          </a:p>
          <a:p>
            <a:r>
              <a:rPr lang="en-IN" b="1" dirty="0"/>
              <a:t>Hello();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2880" y="613341"/>
            <a:ext cx="4058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altLang="en-US" sz="2800" dirty="0"/>
              <a:t>Function declaration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altLang="en-US" sz="2800" dirty="0"/>
              <a:t>Calling a function	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altLang="en-US" sz="2800" dirty="0"/>
              <a:t>Passing parameters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altLang="en-US" sz="2800" dirty="0"/>
              <a:t>Local variables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altLang="en-US" sz="2800" dirty="0"/>
              <a:t>Returning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64621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keyword sub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23851" y="1254034"/>
            <a:ext cx="1084218" cy="1010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183" y="3736873"/>
            <a:ext cx="7793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Should </a:t>
            </a:r>
            <a:r>
              <a:rPr lang="en-US" altLang="en-US" sz="2800" dirty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be preferably either in the end or in the beginning of the main program to improve readability and also ease in </a:t>
            </a:r>
            <a:r>
              <a:rPr lang="en-US" altLang="en-US" sz="2800" dirty="0" smtClean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debugging.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885" y="344730"/>
            <a:ext cx="10212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– Subroutines -  Passing Arguments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426" y="1124263"/>
            <a:ext cx="63821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# Function definition</a:t>
            </a:r>
          </a:p>
          <a:p>
            <a:r>
              <a:rPr lang="en-IN" b="1" dirty="0"/>
              <a:t>sub Average {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   # </a:t>
            </a:r>
            <a:r>
              <a:rPr lang="en-IN" b="1" dirty="0"/>
              <a:t>get total number of arguments passed.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   my </a:t>
            </a:r>
            <a:r>
              <a:rPr lang="en-IN" b="1" dirty="0"/>
              <a:t>$n = scalar(@_);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   my </a:t>
            </a:r>
            <a:r>
              <a:rPr lang="en-IN" b="1" dirty="0"/>
              <a:t>$sum = 0;</a:t>
            </a:r>
          </a:p>
          <a:p>
            <a:endParaRPr lang="en-IN" b="1" dirty="0"/>
          </a:p>
          <a:p>
            <a:r>
              <a:rPr lang="en-IN" b="1" dirty="0"/>
              <a:t>  </a:t>
            </a:r>
            <a:r>
              <a:rPr lang="en-IN" b="1" dirty="0" smtClean="0"/>
              <a:t>         </a:t>
            </a:r>
            <a:r>
              <a:rPr lang="en-IN" b="1" dirty="0" err="1"/>
              <a:t>foreach</a:t>
            </a:r>
            <a:r>
              <a:rPr lang="en-IN" b="1" dirty="0"/>
              <a:t> my $item (@_) {</a:t>
            </a:r>
          </a:p>
          <a:p>
            <a:r>
              <a:rPr lang="en-IN" b="1" dirty="0"/>
              <a:t>      </a:t>
            </a:r>
            <a:r>
              <a:rPr lang="en-IN" b="1" dirty="0" smtClean="0"/>
              <a:t>                 $</a:t>
            </a:r>
            <a:r>
              <a:rPr lang="en-IN" b="1" dirty="0"/>
              <a:t>sum += $item;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</a:t>
            </a:r>
            <a:r>
              <a:rPr lang="en-IN" b="1" dirty="0"/>
              <a:t>}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   </a:t>
            </a:r>
            <a:r>
              <a:rPr lang="en-IN" b="1" dirty="0"/>
              <a:t>my $average = $sum / $n;</a:t>
            </a:r>
          </a:p>
          <a:p>
            <a:endParaRPr lang="en-IN" b="1" dirty="0"/>
          </a:p>
          <a:p>
            <a:r>
              <a:rPr lang="en-IN" b="1" dirty="0"/>
              <a:t>   </a:t>
            </a:r>
            <a:r>
              <a:rPr lang="en-IN" b="1" dirty="0" smtClean="0"/>
              <a:t>        print </a:t>
            </a:r>
            <a:r>
              <a:rPr lang="en-IN" b="1" dirty="0"/>
              <a:t>"Average for the given numbers : </a:t>
            </a:r>
            <a:r>
              <a:rPr lang="en-IN" b="1" dirty="0" smtClean="0"/>
              <a:t> $</a:t>
            </a:r>
            <a:r>
              <a:rPr lang="en-IN" b="1" dirty="0"/>
              <a:t>average\n";</a:t>
            </a:r>
          </a:p>
          <a:p>
            <a:r>
              <a:rPr lang="en-IN" b="1" dirty="0" smtClean="0"/>
              <a:t>          }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# Function call</a:t>
            </a:r>
          </a:p>
          <a:p>
            <a:r>
              <a:rPr lang="en-IN" b="1" dirty="0"/>
              <a:t>Average(10, 20, 30</a:t>
            </a:r>
            <a:r>
              <a:rPr lang="en-IN" b="1" dirty="0" smtClean="0"/>
              <a:t>);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05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885" y="344730"/>
            <a:ext cx="10212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– Subroutines -  Passing Arrays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844" y="1656526"/>
            <a:ext cx="63821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# Function definition</a:t>
            </a:r>
          </a:p>
          <a:p>
            <a:r>
              <a:rPr lang="en-IN" b="1" dirty="0"/>
              <a:t>sub </a:t>
            </a:r>
            <a:r>
              <a:rPr lang="en-IN" b="1" dirty="0" err="1"/>
              <a:t>PrintList</a:t>
            </a:r>
            <a:r>
              <a:rPr lang="en-IN" b="1" dirty="0"/>
              <a:t> {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my </a:t>
            </a:r>
            <a:r>
              <a:rPr lang="en-IN" b="1" dirty="0"/>
              <a:t>@list = @_;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 print </a:t>
            </a:r>
            <a:r>
              <a:rPr lang="en-IN" b="1" dirty="0"/>
              <a:t>"Given list is @list\n";</a:t>
            </a:r>
          </a:p>
          <a:p>
            <a:r>
              <a:rPr lang="en-IN" b="1" dirty="0" smtClean="0"/>
              <a:t>         }</a:t>
            </a:r>
            <a:endParaRPr lang="en-IN" b="1" dirty="0"/>
          </a:p>
          <a:p>
            <a:r>
              <a:rPr lang="en-IN" b="1" dirty="0"/>
              <a:t>my $a = 10;</a:t>
            </a:r>
          </a:p>
          <a:p>
            <a:r>
              <a:rPr lang="en-IN" b="1" dirty="0"/>
              <a:t>my @b = (1, 2, 3, 4);</a:t>
            </a:r>
          </a:p>
          <a:p>
            <a:endParaRPr lang="en-IN" b="1" dirty="0"/>
          </a:p>
          <a:p>
            <a:r>
              <a:rPr lang="en-IN" b="1" dirty="0"/>
              <a:t># Function call with list parameter</a:t>
            </a:r>
          </a:p>
          <a:p>
            <a:r>
              <a:rPr lang="en-IN" b="1" dirty="0" err="1"/>
              <a:t>PrintList</a:t>
            </a:r>
            <a:r>
              <a:rPr lang="en-IN" b="1" dirty="0"/>
              <a:t>($a, @b);</a:t>
            </a:r>
          </a:p>
        </p:txBody>
      </p:sp>
    </p:spTree>
    <p:extLst>
      <p:ext uri="{BB962C8B-B14F-4D97-AF65-F5344CB8AC3E}">
        <p14:creationId xmlns:p14="http://schemas.microsoft.com/office/powerpoint/2010/main" val="349487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885" y="344730"/>
            <a:ext cx="10212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– Subroutines -  Passing Hashes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844" y="1479105"/>
            <a:ext cx="63821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# Function definition</a:t>
            </a:r>
          </a:p>
          <a:p>
            <a:r>
              <a:rPr lang="en-IN" b="1" dirty="0"/>
              <a:t>sub </a:t>
            </a:r>
            <a:r>
              <a:rPr lang="en-IN" b="1" dirty="0" err="1"/>
              <a:t>PrintHash</a:t>
            </a:r>
            <a:r>
              <a:rPr lang="en-IN" b="1" dirty="0"/>
              <a:t> {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my </a:t>
            </a:r>
            <a:r>
              <a:rPr lang="en-IN" b="1" dirty="0"/>
              <a:t>(%hash) = @_;</a:t>
            </a:r>
          </a:p>
          <a:p>
            <a:endParaRPr lang="en-IN" b="1" dirty="0"/>
          </a:p>
          <a:p>
            <a:r>
              <a:rPr lang="en-IN" b="1" dirty="0"/>
              <a:t>   </a:t>
            </a:r>
            <a:r>
              <a:rPr lang="en-IN" b="1" dirty="0" smtClean="0"/>
              <a:t>    </a:t>
            </a:r>
            <a:r>
              <a:rPr lang="en-IN" b="1" dirty="0" err="1" smtClean="0"/>
              <a:t>foreach</a:t>
            </a:r>
            <a:r>
              <a:rPr lang="en-IN" b="1" dirty="0" smtClean="0"/>
              <a:t> </a:t>
            </a:r>
            <a:r>
              <a:rPr lang="en-IN" b="1" dirty="0"/>
              <a:t>my $key ( keys %hash ) {</a:t>
            </a:r>
          </a:p>
          <a:p>
            <a:r>
              <a:rPr lang="en-IN" b="1" dirty="0"/>
              <a:t>      </a:t>
            </a:r>
            <a:r>
              <a:rPr lang="en-IN" b="1" dirty="0" smtClean="0"/>
              <a:t>          my </a:t>
            </a:r>
            <a:r>
              <a:rPr lang="en-IN" b="1" dirty="0"/>
              <a:t>$value = $hash{$key};</a:t>
            </a:r>
          </a:p>
          <a:p>
            <a:r>
              <a:rPr lang="en-IN" b="1" dirty="0"/>
              <a:t>     </a:t>
            </a:r>
            <a:r>
              <a:rPr lang="en-IN" b="1" dirty="0" smtClean="0"/>
              <a:t>           </a:t>
            </a:r>
            <a:r>
              <a:rPr lang="en-IN" b="1" dirty="0"/>
              <a:t>print "$key : $value\n";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       }</a:t>
            </a:r>
            <a:endParaRPr lang="en-IN" b="1" dirty="0"/>
          </a:p>
          <a:p>
            <a:r>
              <a:rPr lang="en-IN" b="1" dirty="0"/>
              <a:t>}</a:t>
            </a:r>
          </a:p>
          <a:p>
            <a:r>
              <a:rPr lang="en-IN" b="1" dirty="0"/>
              <a:t>my %hash = ('name' =&gt; 'Tom', 'age' =&gt; 19);</a:t>
            </a:r>
          </a:p>
          <a:p>
            <a:endParaRPr lang="en-IN" b="1" dirty="0"/>
          </a:p>
          <a:p>
            <a:r>
              <a:rPr lang="en-IN" b="1" dirty="0"/>
              <a:t># Function call with hash parameter</a:t>
            </a:r>
          </a:p>
          <a:p>
            <a:r>
              <a:rPr lang="en-IN" b="1" dirty="0" err="1"/>
              <a:t>PrintHash</a:t>
            </a:r>
            <a:r>
              <a:rPr lang="en-IN" b="1" dirty="0"/>
              <a:t>(%hash);</a:t>
            </a:r>
          </a:p>
        </p:txBody>
      </p:sp>
    </p:spTree>
    <p:extLst>
      <p:ext uri="{BB962C8B-B14F-4D97-AF65-F5344CB8AC3E}">
        <p14:creationId xmlns:p14="http://schemas.microsoft.com/office/powerpoint/2010/main" val="207664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885" y="344730"/>
            <a:ext cx="10212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– Subroutines -  Returning Value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556" y="1225689"/>
            <a:ext cx="5149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# Function definition</a:t>
            </a:r>
          </a:p>
          <a:p>
            <a:r>
              <a:rPr lang="en-IN" b="1" dirty="0"/>
              <a:t>sub Average {</a:t>
            </a:r>
          </a:p>
          <a:p>
            <a:r>
              <a:rPr lang="en-IN" b="1" dirty="0"/>
              <a:t>   # get total number of arguments passed.</a:t>
            </a:r>
          </a:p>
          <a:p>
            <a:r>
              <a:rPr lang="en-IN" b="1" dirty="0"/>
              <a:t>   my $n = scalar(@_);</a:t>
            </a:r>
          </a:p>
          <a:p>
            <a:r>
              <a:rPr lang="en-IN" b="1" dirty="0"/>
              <a:t>   my $sum = 0;</a:t>
            </a:r>
          </a:p>
          <a:p>
            <a:endParaRPr lang="en-IN" b="1" dirty="0"/>
          </a:p>
          <a:p>
            <a:r>
              <a:rPr lang="en-IN" b="1" dirty="0"/>
              <a:t>   </a:t>
            </a:r>
            <a:r>
              <a:rPr lang="en-IN" b="1" dirty="0" err="1"/>
              <a:t>foreach</a:t>
            </a:r>
            <a:r>
              <a:rPr lang="en-IN" b="1" dirty="0"/>
              <a:t> my $item (@_) {</a:t>
            </a:r>
          </a:p>
          <a:p>
            <a:r>
              <a:rPr lang="en-IN" b="1" dirty="0"/>
              <a:t>      $sum += $item;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my $average = $sum / $n;</a:t>
            </a:r>
          </a:p>
          <a:p>
            <a:endParaRPr lang="en-IN" b="1" dirty="0"/>
          </a:p>
          <a:p>
            <a:r>
              <a:rPr lang="en-IN" b="1" dirty="0"/>
              <a:t>   return $average;</a:t>
            </a:r>
          </a:p>
          <a:p>
            <a:r>
              <a:rPr lang="en-IN" b="1" dirty="0"/>
              <a:t>}</a:t>
            </a:r>
          </a:p>
          <a:p>
            <a:endParaRPr lang="en-IN" b="1" dirty="0"/>
          </a:p>
          <a:p>
            <a:r>
              <a:rPr lang="en-IN" b="1" dirty="0"/>
              <a:t># Function call</a:t>
            </a:r>
          </a:p>
          <a:p>
            <a:r>
              <a:rPr lang="en-IN" b="1" dirty="0"/>
              <a:t>my $</a:t>
            </a:r>
            <a:r>
              <a:rPr lang="en-IN" b="1" dirty="0" err="1"/>
              <a:t>num</a:t>
            </a:r>
            <a:r>
              <a:rPr lang="en-IN" b="1" dirty="0"/>
              <a:t> = Average(10, 20, 30);</a:t>
            </a:r>
          </a:p>
          <a:p>
            <a:r>
              <a:rPr lang="en-IN" b="1" dirty="0"/>
              <a:t>print "Average for the given numbers : $</a:t>
            </a:r>
            <a:r>
              <a:rPr lang="en-IN" b="1" dirty="0" err="1"/>
              <a:t>num</a:t>
            </a:r>
            <a:r>
              <a:rPr lang="en-IN" b="1" dirty="0"/>
              <a:t>\n";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8431" y="1688123"/>
            <a:ext cx="600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The value is </a:t>
            </a:r>
            <a:r>
              <a:rPr lang="en-US" altLang="en-US" sz="2800" dirty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returned </a:t>
            </a:r>
            <a:r>
              <a:rPr lang="en-US" altLang="en-US" sz="2800" dirty="0" smtClean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only if </a:t>
            </a:r>
            <a:r>
              <a:rPr lang="en-US" altLang="en-US" sz="2800" dirty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there is an explicit return statement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9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791" y="295178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Variables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791" y="1071801"/>
            <a:ext cx="1111099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The variables declared in the main program are by default global so they will continue to have their values in the function also. 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/>
              <a:t>use strict;</a:t>
            </a:r>
          </a:p>
          <a:p>
            <a:pPr lvl="2"/>
            <a:r>
              <a:rPr lang="en-US" b="1" dirty="0"/>
              <a:t>use warnings;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#Declaring a variable</a:t>
            </a:r>
          </a:p>
          <a:p>
            <a:pPr lvl="2"/>
            <a:r>
              <a:rPr lang="en-US" b="1" dirty="0"/>
              <a:t>my $variable = 7777;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# Function definition</a:t>
            </a:r>
          </a:p>
          <a:p>
            <a:pPr lvl="2"/>
            <a:r>
              <a:rPr lang="en-US" b="1" dirty="0"/>
              <a:t>sub vary { </a:t>
            </a:r>
          </a:p>
          <a:p>
            <a:pPr lvl="2"/>
            <a:r>
              <a:rPr lang="en-US" b="1" dirty="0"/>
              <a:t>   my $</a:t>
            </a:r>
            <a:r>
              <a:rPr lang="en-US" b="1" dirty="0" err="1"/>
              <a:t>funvariable</a:t>
            </a:r>
            <a:r>
              <a:rPr lang="en-US" b="1" dirty="0"/>
              <a:t> = 8888;</a:t>
            </a:r>
          </a:p>
          <a:p>
            <a:pPr lvl="2"/>
            <a:r>
              <a:rPr lang="en-US" b="1" dirty="0"/>
              <a:t>   print "\</a:t>
            </a:r>
            <a:r>
              <a:rPr lang="en-US" b="1" dirty="0" err="1"/>
              <a:t>nThis</a:t>
            </a:r>
            <a:r>
              <a:rPr lang="en-US" b="1" dirty="0"/>
              <a:t> variable is declared in main script: $variable\n";</a:t>
            </a:r>
          </a:p>
          <a:p>
            <a:pPr lvl="2"/>
            <a:r>
              <a:rPr lang="en-US" b="1" dirty="0"/>
              <a:t>   </a:t>
            </a:r>
          </a:p>
          <a:p>
            <a:pPr lvl="2"/>
            <a:r>
              <a:rPr lang="en-US" b="1" dirty="0"/>
              <a:t>}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# Function call</a:t>
            </a:r>
          </a:p>
          <a:p>
            <a:pPr lvl="2"/>
            <a:r>
              <a:rPr lang="en-US" b="1" dirty="0"/>
              <a:t>vary();</a:t>
            </a:r>
          </a:p>
          <a:p>
            <a:pPr lvl="2"/>
            <a:r>
              <a:rPr lang="en-US" b="1" dirty="0"/>
              <a:t>print "\</a:t>
            </a:r>
            <a:r>
              <a:rPr lang="en-US" b="1" dirty="0" err="1"/>
              <a:t>nThis</a:t>
            </a:r>
            <a:r>
              <a:rPr lang="en-US" b="1" dirty="0"/>
              <a:t> variable is declared in the subroutine: $</a:t>
            </a:r>
            <a:r>
              <a:rPr lang="en-US" b="1" dirty="0" err="1"/>
              <a:t>funvariable</a:t>
            </a:r>
            <a:r>
              <a:rPr lang="en-US" b="1" dirty="0"/>
              <a:t>\n";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6" y="496388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Contents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827315" y="1261292"/>
            <a:ext cx="7445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(loops)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- Subroutines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275" y="4480560"/>
            <a:ext cx="668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Previous Session Materials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github.com/prabhakarg-dm/Perl-Training-Session1.git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github.com/prabhakarg-dm/Perl-Training-Session2.git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github.com/prabhakarg-dm/Perl-Training-Session3.git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83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323" y="309245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1224" y="1546736"/>
            <a:ext cx="102197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Open a file and read the contents of file into an array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/>
              <a:t>use strict;</a:t>
            </a:r>
          </a:p>
          <a:p>
            <a:pPr lvl="2"/>
            <a:r>
              <a:rPr lang="en-US" b="1" dirty="0"/>
              <a:t>use warnings; 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open(DATA,"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/>
              <a:t>import.txt") or die "Can't open data";</a:t>
            </a:r>
          </a:p>
          <a:p>
            <a:pPr lvl="2"/>
            <a:r>
              <a:rPr lang="en-US" b="1" dirty="0"/>
              <a:t>@lines = &lt;DATA</a:t>
            </a:r>
            <a:r>
              <a:rPr lang="en-US" b="1" dirty="0" smtClean="0"/>
              <a:t>&gt;;</a:t>
            </a:r>
          </a:p>
          <a:p>
            <a:pPr lvl="2"/>
            <a:r>
              <a:rPr lang="en-US" b="1" dirty="0"/>
              <a:t>p</a:t>
            </a:r>
            <a:r>
              <a:rPr lang="en-US" b="1" dirty="0" smtClean="0"/>
              <a:t>rint @lines;</a:t>
            </a:r>
            <a:endParaRPr lang="en-US" b="1" dirty="0"/>
          </a:p>
          <a:p>
            <a:pPr lvl="2"/>
            <a:r>
              <a:rPr lang="en-US" b="1" dirty="0"/>
              <a:t>close(DATA);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254" y="230868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2401" y="1154850"/>
            <a:ext cx="102197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to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Copy data from one file to another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b="1" dirty="0"/>
              <a:t>use strict;</a:t>
            </a:r>
          </a:p>
          <a:p>
            <a:pPr lvl="2"/>
            <a:r>
              <a:rPr lang="en-US" b="1" dirty="0"/>
              <a:t>use warnings; </a:t>
            </a:r>
          </a:p>
          <a:p>
            <a:pPr lvl="2"/>
            <a:endParaRPr lang="en-US" b="1" dirty="0"/>
          </a:p>
          <a:p>
            <a:pPr lvl="2"/>
            <a:r>
              <a:rPr lang="en-US" b="1" dirty="0"/>
              <a:t>open(DATA1, "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/>
              <a:t>file1.txt"); # Open file to read</a:t>
            </a:r>
          </a:p>
          <a:p>
            <a:pPr lvl="2"/>
            <a:r>
              <a:rPr lang="en-US" b="1" dirty="0"/>
              <a:t>open(DATA2, "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file2.txt"); # Open new file to write</a:t>
            </a:r>
          </a:p>
          <a:p>
            <a:pPr lvl="2"/>
            <a:r>
              <a:rPr lang="en-US" b="1" dirty="0"/>
              <a:t># while(&lt;DATA1&gt;) {</a:t>
            </a:r>
          </a:p>
          <a:p>
            <a:pPr lvl="2"/>
            <a:r>
              <a:rPr lang="en-US" b="1" dirty="0"/>
              <a:t>   print DATA2 $_;</a:t>
            </a:r>
          </a:p>
          <a:p>
            <a:pPr lvl="2"/>
            <a:r>
              <a:rPr lang="en-US" b="1" dirty="0"/>
              <a:t>}</a:t>
            </a:r>
          </a:p>
          <a:p>
            <a:pPr lvl="2"/>
            <a:r>
              <a:rPr lang="en-US" b="1" dirty="0"/>
              <a:t>close( DATA1 );</a:t>
            </a:r>
          </a:p>
          <a:p>
            <a:pPr lvl="2"/>
            <a:r>
              <a:rPr lang="en-US" b="1" dirty="0"/>
              <a:t>close( DATA2 );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436" y="243931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2401" y="1154850"/>
            <a:ext cx="10219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 Scrubbing.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b="1" dirty="0"/>
              <a:t>use strict;</a:t>
            </a:r>
          </a:p>
          <a:p>
            <a:pPr lvl="2"/>
            <a:r>
              <a:rPr lang="en-IN" b="1" dirty="0"/>
              <a:t>use warnings; </a:t>
            </a:r>
          </a:p>
          <a:p>
            <a:pPr lvl="2"/>
            <a:endParaRPr lang="en-IN" b="1" dirty="0"/>
          </a:p>
          <a:p>
            <a:pPr lvl="2"/>
            <a:r>
              <a:rPr lang="en-IN" b="1" dirty="0"/>
              <a:t>open(DATA1, "</a:t>
            </a:r>
            <a:r>
              <a:rPr lang="en-IN" b="1" dirty="0">
                <a:solidFill>
                  <a:srgbClr val="FF0000"/>
                </a:solidFill>
              </a:rPr>
              <a:t>&lt;</a:t>
            </a:r>
            <a:r>
              <a:rPr lang="en-IN" b="1" dirty="0"/>
              <a:t>import.txt"); # Open file to read</a:t>
            </a:r>
          </a:p>
          <a:p>
            <a:pPr lvl="2"/>
            <a:r>
              <a:rPr lang="en-IN" b="1" dirty="0"/>
              <a:t>open(DATA2, "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  <a:r>
              <a:rPr lang="en-IN" b="1" dirty="0"/>
              <a:t>file2.txt"); # Open new file to write</a:t>
            </a:r>
          </a:p>
          <a:p>
            <a:pPr lvl="2"/>
            <a:r>
              <a:rPr lang="en-IN" b="1" dirty="0"/>
              <a:t>my @file = &lt;DATA1&gt;;</a:t>
            </a:r>
          </a:p>
          <a:p>
            <a:pPr lvl="2"/>
            <a:r>
              <a:rPr lang="en-IN" b="1" dirty="0" err="1"/>
              <a:t>foreach</a:t>
            </a:r>
            <a:r>
              <a:rPr lang="en-IN" b="1" dirty="0"/>
              <a:t> my $line (@file) {</a:t>
            </a:r>
          </a:p>
          <a:p>
            <a:pPr lvl="2"/>
            <a:r>
              <a:rPr lang="en-IN" b="1" dirty="0"/>
              <a:t>  </a:t>
            </a:r>
            <a:r>
              <a:rPr lang="en-IN" b="1" dirty="0" smtClean="0"/>
              <a:t>         if ($</a:t>
            </a:r>
            <a:r>
              <a:rPr lang="en-IN" b="1" dirty="0"/>
              <a:t>line =~ /^Data.*/)</a:t>
            </a:r>
          </a:p>
          <a:p>
            <a:pPr lvl="2"/>
            <a:r>
              <a:rPr lang="en-IN" b="1" dirty="0"/>
              <a:t>     </a:t>
            </a:r>
            <a:r>
              <a:rPr lang="en-IN" b="1" dirty="0" smtClean="0"/>
              <a:t>         {</a:t>
            </a:r>
            <a:endParaRPr lang="en-IN" b="1" dirty="0"/>
          </a:p>
          <a:p>
            <a:pPr lvl="2"/>
            <a:r>
              <a:rPr lang="en-IN" b="1" dirty="0"/>
              <a:t>    </a:t>
            </a:r>
            <a:r>
              <a:rPr lang="en-IN" b="1" dirty="0" smtClean="0"/>
              <a:t>           </a:t>
            </a:r>
            <a:r>
              <a:rPr lang="en-IN" b="1" dirty="0"/>
              <a:t>print DATA2 "$line";</a:t>
            </a:r>
          </a:p>
          <a:p>
            <a:pPr lvl="2"/>
            <a:r>
              <a:rPr lang="en-IN" b="1" dirty="0"/>
              <a:t>    </a:t>
            </a:r>
            <a:r>
              <a:rPr lang="en-IN" b="1" dirty="0" smtClean="0"/>
              <a:t>           </a:t>
            </a:r>
            <a:r>
              <a:rPr lang="en-IN" b="1" dirty="0"/>
              <a:t>print $line;</a:t>
            </a:r>
          </a:p>
          <a:p>
            <a:pPr lvl="2"/>
            <a:r>
              <a:rPr lang="en-IN" b="1" dirty="0"/>
              <a:t>   </a:t>
            </a:r>
            <a:r>
              <a:rPr lang="en-IN" b="1" dirty="0" smtClean="0"/>
              <a:t>           </a:t>
            </a:r>
            <a:r>
              <a:rPr lang="en-IN" b="1" dirty="0"/>
              <a:t>}</a:t>
            </a:r>
          </a:p>
          <a:p>
            <a:pPr lvl="2"/>
            <a:r>
              <a:rPr lang="en-IN" b="1" dirty="0"/>
              <a:t>}</a:t>
            </a:r>
          </a:p>
          <a:p>
            <a:pPr lvl="2"/>
            <a:r>
              <a:rPr lang="en-IN" b="1" dirty="0"/>
              <a:t>close( DATA1 );</a:t>
            </a:r>
          </a:p>
          <a:p>
            <a:pPr lvl="2"/>
            <a:r>
              <a:rPr lang="en-IN" b="1" dirty="0"/>
              <a:t>close( DATA2 );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8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254" y="230868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2401" y="1154850"/>
            <a:ext cx="10219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Appending Files.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b="1" dirty="0"/>
              <a:t>use strict;</a:t>
            </a:r>
          </a:p>
          <a:p>
            <a:pPr lvl="2"/>
            <a:r>
              <a:rPr lang="en-IN" b="1" dirty="0"/>
              <a:t>use warnings; </a:t>
            </a:r>
          </a:p>
          <a:p>
            <a:pPr lvl="2"/>
            <a:endParaRPr lang="en-IN" b="1" dirty="0"/>
          </a:p>
          <a:p>
            <a:pPr lvl="2"/>
            <a:r>
              <a:rPr lang="en-IN" b="1" dirty="0"/>
              <a:t>open(DATA1, "&lt;import.txt"); # Open file to read</a:t>
            </a:r>
          </a:p>
          <a:p>
            <a:pPr lvl="2"/>
            <a:r>
              <a:rPr lang="en-IN" b="1" dirty="0"/>
              <a:t>open(DATA2, "</a:t>
            </a:r>
            <a:r>
              <a:rPr lang="en-IN" b="1" dirty="0">
                <a:solidFill>
                  <a:srgbClr val="FF0000"/>
                </a:solidFill>
              </a:rPr>
              <a:t>&gt;&gt;</a:t>
            </a:r>
            <a:r>
              <a:rPr lang="en-IN" b="1" dirty="0"/>
              <a:t>file2.txt"); # Open new file to write</a:t>
            </a:r>
          </a:p>
          <a:p>
            <a:pPr lvl="2"/>
            <a:r>
              <a:rPr lang="en-IN" b="1" dirty="0"/>
              <a:t>my @file = &lt;DATA1&gt;;</a:t>
            </a:r>
          </a:p>
          <a:p>
            <a:pPr lvl="2"/>
            <a:r>
              <a:rPr lang="en-IN" b="1" dirty="0" err="1"/>
              <a:t>foreach</a:t>
            </a:r>
            <a:r>
              <a:rPr lang="en-IN" b="1" dirty="0"/>
              <a:t> my $line (@file) {</a:t>
            </a:r>
          </a:p>
          <a:p>
            <a:pPr lvl="2"/>
            <a:r>
              <a:rPr lang="en-IN" b="1" dirty="0"/>
              <a:t>  </a:t>
            </a:r>
            <a:r>
              <a:rPr lang="en-IN" b="1" dirty="0" smtClean="0"/>
              <a:t>          if ($</a:t>
            </a:r>
            <a:r>
              <a:rPr lang="en-IN" b="1" dirty="0"/>
              <a:t>line =~ /^Line.*/)</a:t>
            </a:r>
          </a:p>
          <a:p>
            <a:pPr lvl="2"/>
            <a:r>
              <a:rPr lang="en-IN" b="1" dirty="0"/>
              <a:t>     </a:t>
            </a:r>
            <a:r>
              <a:rPr lang="en-IN" b="1" dirty="0" smtClean="0"/>
              <a:t>          {</a:t>
            </a:r>
            <a:endParaRPr lang="en-IN" b="1" dirty="0"/>
          </a:p>
          <a:p>
            <a:pPr lvl="2"/>
            <a:r>
              <a:rPr lang="en-IN" b="1" dirty="0"/>
              <a:t>     </a:t>
            </a:r>
            <a:r>
              <a:rPr lang="en-IN" b="1" dirty="0" smtClean="0"/>
              <a:t>          print </a:t>
            </a:r>
            <a:r>
              <a:rPr lang="en-IN" b="1" dirty="0"/>
              <a:t>DATA2 "$line";</a:t>
            </a:r>
          </a:p>
          <a:p>
            <a:pPr lvl="2"/>
            <a:r>
              <a:rPr lang="en-IN" b="1" dirty="0"/>
              <a:t>     </a:t>
            </a:r>
            <a:r>
              <a:rPr lang="en-IN" b="1" dirty="0" smtClean="0"/>
              <a:t>          print </a:t>
            </a:r>
            <a:r>
              <a:rPr lang="en-IN" b="1" dirty="0"/>
              <a:t>$line;</a:t>
            </a:r>
          </a:p>
          <a:p>
            <a:pPr lvl="2"/>
            <a:r>
              <a:rPr lang="en-IN" b="1" dirty="0"/>
              <a:t>     </a:t>
            </a:r>
            <a:r>
              <a:rPr lang="en-IN" b="1" dirty="0" smtClean="0"/>
              <a:t>          }</a:t>
            </a:r>
            <a:endParaRPr lang="en-IN" b="1" dirty="0"/>
          </a:p>
          <a:p>
            <a:pPr lvl="2"/>
            <a:r>
              <a:rPr lang="en-IN" b="1" dirty="0" smtClean="0"/>
              <a:t> }</a:t>
            </a:r>
            <a:endParaRPr lang="en-IN" b="1" dirty="0"/>
          </a:p>
          <a:p>
            <a:pPr lvl="2"/>
            <a:r>
              <a:rPr lang="en-IN" b="1" dirty="0"/>
              <a:t>close( DATA1 );</a:t>
            </a:r>
          </a:p>
          <a:p>
            <a:pPr lvl="2"/>
            <a:r>
              <a:rPr lang="en-IN" b="1" dirty="0"/>
              <a:t>close( DATA2 );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08" y="243931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311" y="828706"/>
            <a:ext cx="1094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Regular Expressions are used for pattern searching and text mining.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78" y="1413481"/>
            <a:ext cx="8313395" cy="54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08" y="243931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6370" y="1622672"/>
            <a:ext cx="6080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$</a:t>
            </a:r>
            <a:r>
              <a:rPr lang="en-IN" b="1" dirty="0" err="1"/>
              <a:t>str</a:t>
            </a:r>
            <a:r>
              <a:rPr lang="en-IN" b="1" dirty="0"/>
              <a:t> = 'The black cat jumped from the green tree';</a:t>
            </a:r>
          </a:p>
          <a:p>
            <a:r>
              <a:rPr lang="en-IN" b="1" dirty="0"/>
              <a:t>if ($</a:t>
            </a:r>
            <a:r>
              <a:rPr lang="en-IN" b="1" dirty="0" err="1"/>
              <a:t>str</a:t>
            </a:r>
            <a:r>
              <a:rPr lang="en-IN" b="1" dirty="0"/>
              <a:t> !~ m/dog/) 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 print "There is no dog\n";</a:t>
            </a:r>
          </a:p>
          <a:p>
            <a:r>
              <a:rPr lang="en-IN" b="1" dirty="0"/>
              <a:t>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2308" y="964079"/>
            <a:ext cx="279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!~ negated </a:t>
            </a:r>
            <a:r>
              <a:rPr lang="en-IN" sz="2800" b="1" dirty="0" smtClean="0"/>
              <a:t>regex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417703" y="5103674"/>
            <a:ext cx="69320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99FF"/>
                </a:solidFill>
                <a:latin typeface="Courier New" panose="02070309020205020404" pitchFamily="49" charset="0"/>
              </a:rPr>
              <a:t>^</a:t>
            </a:r>
            <a:r>
              <a:rPr lang="en-US" altLang="en-US" sz="2800" dirty="0"/>
              <a:t> matches beginning of string,  </a:t>
            </a:r>
            <a:r>
              <a:rPr lang="en-US" altLang="en-US" b="1" dirty="0">
                <a:solidFill>
                  <a:srgbClr val="0099FF"/>
                </a:solidFill>
                <a:latin typeface="Courier New" panose="02070309020205020404" pitchFamily="49" charset="0"/>
              </a:rPr>
              <a:t>$ </a:t>
            </a:r>
            <a:r>
              <a:rPr lang="en-US" altLang="en-US" sz="2800" dirty="0"/>
              <a:t>matches </a:t>
            </a:r>
            <a:r>
              <a:rPr lang="en-US" altLang="en-US" sz="2800" dirty="0" smtClean="0"/>
              <a:t>end.</a:t>
            </a:r>
          </a:p>
          <a:p>
            <a:endParaRPr lang="en-US" altLang="en-US" sz="2800" dirty="0"/>
          </a:p>
          <a:p>
            <a:r>
              <a:rPr lang="en-US" altLang="en-US" sz="2800" dirty="0" smtClean="0"/>
              <a:t>use \ for matching special characters.</a:t>
            </a:r>
            <a:endParaRPr lang="en-US" altLang="en-US" sz="2800" dirty="0"/>
          </a:p>
          <a:p>
            <a:pPr lvl="1"/>
            <a:r>
              <a:rPr lang="en-US" altLang="en-US" b="1" dirty="0">
                <a:solidFill>
                  <a:srgbClr val="0099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^ $ ( ) { } [ ] ? . @ + * / </a:t>
            </a:r>
            <a:r>
              <a:rPr lang="en-US" altLang="en-US" b="1" dirty="0" smtClean="0">
                <a:solidFill>
                  <a:srgbClr val="0099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\</a:t>
            </a:r>
            <a:r>
              <a:rPr lang="en-US" altLang="en-US" sz="2400" dirty="0" smtClean="0">
                <a:ea typeface="Arial" panose="020B0604020202020204" pitchFamily="34" charset="0"/>
              </a:rPr>
              <a:t>,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3564" y="974270"/>
            <a:ext cx="59418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$</a:t>
            </a:r>
            <a:r>
              <a:rPr lang="en-IN" b="1" dirty="0" err="1"/>
              <a:t>str</a:t>
            </a:r>
            <a:r>
              <a:rPr lang="en-IN" b="1" dirty="0"/>
              <a:t> = 'The dog jumped from the green tree';</a:t>
            </a:r>
          </a:p>
          <a:p>
            <a:r>
              <a:rPr lang="en-IN" b="1" dirty="0"/>
              <a:t>if ($</a:t>
            </a:r>
            <a:r>
              <a:rPr lang="en-IN" b="1" dirty="0" err="1"/>
              <a:t>str</a:t>
            </a:r>
            <a:r>
              <a:rPr lang="en-IN" b="1" dirty="0"/>
              <a:t> =~ /^The.*/) </a:t>
            </a:r>
          </a:p>
          <a:p>
            <a:r>
              <a:rPr lang="en-IN" b="1" dirty="0"/>
              <a:t>   </a:t>
            </a:r>
            <a:r>
              <a:rPr lang="en-IN" b="1" dirty="0" smtClean="0"/>
              <a:t>{  </a:t>
            </a:r>
            <a:r>
              <a:rPr lang="en-IN" b="1" dirty="0"/>
              <a:t>print "The first word is *****The*****\n</a:t>
            </a:r>
            <a:r>
              <a:rPr lang="en-IN" b="1" dirty="0" smtClean="0"/>
              <a:t>";  </a:t>
            </a:r>
            <a:r>
              <a:rPr lang="en-IN" b="1" dirty="0"/>
              <a:t>}</a:t>
            </a:r>
          </a:p>
          <a:p>
            <a:r>
              <a:rPr lang="en-IN" b="1" dirty="0"/>
              <a:t>   </a:t>
            </a:r>
          </a:p>
          <a:p>
            <a:r>
              <a:rPr lang="en-IN" b="1" dirty="0"/>
              <a:t>if ($</a:t>
            </a:r>
            <a:r>
              <a:rPr lang="en-IN" b="1" dirty="0" err="1"/>
              <a:t>str</a:t>
            </a:r>
            <a:r>
              <a:rPr lang="en-IN" b="1" dirty="0"/>
              <a:t> =~ /^The.*tree$/) </a:t>
            </a:r>
          </a:p>
          <a:p>
            <a:r>
              <a:rPr lang="en-IN" b="1" dirty="0"/>
              <a:t>   </a:t>
            </a:r>
            <a:r>
              <a:rPr lang="en-IN" b="1" dirty="0" smtClean="0"/>
              <a:t>{  </a:t>
            </a:r>
            <a:r>
              <a:rPr lang="en-IN" b="1" dirty="0"/>
              <a:t>print "The last word is .....tree.....\n</a:t>
            </a:r>
            <a:r>
              <a:rPr lang="en-IN" b="1" dirty="0" smtClean="0"/>
              <a:t>";  </a:t>
            </a:r>
            <a:r>
              <a:rPr lang="en-IN" b="1" dirty="0"/>
              <a:t>}</a:t>
            </a:r>
          </a:p>
          <a:p>
            <a:endParaRPr lang="en-IN" b="1" dirty="0"/>
          </a:p>
          <a:p>
            <a:r>
              <a:rPr lang="en-IN" b="1" dirty="0"/>
              <a:t>my $spstr1 = '#The dog jumped from the green </a:t>
            </a:r>
            <a:r>
              <a:rPr lang="en-IN" b="1" dirty="0" smtClean="0"/>
              <a:t>tree</a:t>
            </a:r>
            <a:r>
              <a:rPr lang="en-IN" b="1" dirty="0"/>
              <a:t>';   </a:t>
            </a:r>
          </a:p>
          <a:p>
            <a:r>
              <a:rPr lang="en-IN" b="1" dirty="0"/>
              <a:t>if ($spstr1 =~ /(\#)The.*tree/) </a:t>
            </a:r>
          </a:p>
          <a:p>
            <a:r>
              <a:rPr lang="en-IN" b="1" dirty="0"/>
              <a:t>   </a:t>
            </a:r>
            <a:r>
              <a:rPr lang="en-IN" b="1" dirty="0" smtClean="0"/>
              <a:t>{  </a:t>
            </a:r>
            <a:r>
              <a:rPr lang="en-IN" b="1" dirty="0"/>
              <a:t>print "The special character that exists is $1\n</a:t>
            </a:r>
            <a:r>
              <a:rPr lang="en-IN" b="1" dirty="0" smtClean="0"/>
              <a:t>";  </a:t>
            </a:r>
            <a:r>
              <a:rPr lang="en-IN" b="1" dirty="0"/>
              <a:t>}</a:t>
            </a:r>
          </a:p>
          <a:p>
            <a:endParaRPr lang="en-IN" b="1" dirty="0"/>
          </a:p>
          <a:p>
            <a:r>
              <a:rPr lang="en-IN" b="1" dirty="0"/>
              <a:t>my $spstr2 = 'The dog jumped from the green ?tree';   </a:t>
            </a:r>
          </a:p>
          <a:p>
            <a:r>
              <a:rPr lang="en-IN" b="1" dirty="0"/>
              <a:t>if ($spstr2 =~ /\w+.*(\?)tree/) </a:t>
            </a:r>
          </a:p>
          <a:p>
            <a:r>
              <a:rPr lang="en-IN" b="1" dirty="0"/>
              <a:t>   </a:t>
            </a:r>
            <a:r>
              <a:rPr lang="en-IN" b="1" dirty="0" smtClean="0"/>
              <a:t>{  print </a:t>
            </a:r>
            <a:r>
              <a:rPr lang="en-IN" b="1" dirty="0"/>
              <a:t>"The special character that exists is $1\n</a:t>
            </a:r>
            <a:r>
              <a:rPr lang="en-IN" b="1" dirty="0" smtClean="0"/>
              <a:t>";  </a:t>
            </a: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08" y="243931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808" y="1782720"/>
            <a:ext cx="35878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$</a:t>
            </a:r>
            <a:r>
              <a:rPr lang="en-IN" b="1" dirty="0" err="1"/>
              <a:t>mystring</a:t>
            </a:r>
            <a:r>
              <a:rPr lang="en-IN" b="1" dirty="0"/>
              <a:t> = "Hello World!";</a:t>
            </a:r>
          </a:p>
          <a:p>
            <a:r>
              <a:rPr lang="en-IN" b="1" dirty="0"/>
              <a:t>if($</a:t>
            </a:r>
            <a:r>
              <a:rPr lang="en-IN" b="1" dirty="0" err="1"/>
              <a:t>mystring</a:t>
            </a:r>
            <a:r>
              <a:rPr lang="en-IN" b="1" dirty="0"/>
              <a:t> =~ m/World/) </a:t>
            </a:r>
          </a:p>
          <a:p>
            <a:r>
              <a:rPr lang="en-IN" b="1" dirty="0"/>
              <a:t>  { </a:t>
            </a:r>
          </a:p>
          <a:p>
            <a:r>
              <a:rPr lang="en-IN" b="1" dirty="0"/>
              <a:t>  print "***Yes\n"; </a:t>
            </a:r>
          </a:p>
          <a:p>
            <a:r>
              <a:rPr lang="en-IN" b="1" dirty="0"/>
              <a:t>  }</a:t>
            </a:r>
          </a:p>
          <a:p>
            <a:endParaRPr lang="en-IN" b="1" dirty="0"/>
          </a:p>
          <a:p>
            <a:r>
              <a:rPr lang="en-IN" b="1" dirty="0"/>
              <a:t>#Ignoring case</a:t>
            </a:r>
          </a:p>
          <a:p>
            <a:r>
              <a:rPr lang="en-IN" b="1" dirty="0"/>
              <a:t>if($</a:t>
            </a:r>
            <a:r>
              <a:rPr lang="en-IN" b="1" dirty="0" err="1"/>
              <a:t>mystring</a:t>
            </a:r>
            <a:r>
              <a:rPr lang="en-IN" b="1" dirty="0"/>
              <a:t> =~ m/world/</a:t>
            </a:r>
            <a:r>
              <a:rPr lang="en-IN" b="1" dirty="0" err="1"/>
              <a:t>i</a:t>
            </a:r>
            <a:r>
              <a:rPr lang="en-IN" b="1" dirty="0"/>
              <a:t>) </a:t>
            </a:r>
          </a:p>
          <a:p>
            <a:r>
              <a:rPr lang="en-IN" b="1" dirty="0"/>
              <a:t>  { </a:t>
            </a:r>
          </a:p>
          <a:p>
            <a:r>
              <a:rPr lang="en-IN" b="1" dirty="0"/>
              <a:t>  print "---Yes\n"; </a:t>
            </a:r>
          </a:p>
          <a:p>
            <a:r>
              <a:rPr lang="en-IN" b="1" dirty="0"/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808" y="973336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</a:rPr>
              <a:t>substrings</a:t>
            </a:r>
            <a:endParaRPr lang="en-IN" sz="28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3645" y="1782720"/>
            <a:ext cx="4953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use strict;</a:t>
            </a:r>
          </a:p>
          <a:p>
            <a:r>
              <a:rPr lang="en-IN" b="1" dirty="0"/>
              <a:t> use warnings;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 my $</a:t>
            </a:r>
            <a:r>
              <a:rPr lang="en-IN" b="1" dirty="0" err="1"/>
              <a:t>mystring</a:t>
            </a:r>
            <a:r>
              <a:rPr lang="en-IN" b="1" dirty="0"/>
              <a:t> = "Good Morning!";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 $</a:t>
            </a:r>
            <a:r>
              <a:rPr lang="en-IN" b="1" dirty="0" err="1"/>
              <a:t>mystring</a:t>
            </a:r>
            <a:r>
              <a:rPr lang="en-IN" b="1" dirty="0"/>
              <a:t> =~ s/Morning/Evening/;</a:t>
            </a:r>
          </a:p>
          <a:p>
            <a:r>
              <a:rPr lang="en-IN" b="1" dirty="0"/>
              <a:t> print "$</a:t>
            </a:r>
            <a:r>
              <a:rPr lang="en-IN" b="1" dirty="0" err="1"/>
              <a:t>mystring</a:t>
            </a:r>
            <a:r>
              <a:rPr lang="en-IN" b="1" dirty="0"/>
              <a:t>\n";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 #Ignoring case</a:t>
            </a:r>
          </a:p>
          <a:p>
            <a:r>
              <a:rPr lang="en-IN" b="1" dirty="0"/>
              <a:t> $</a:t>
            </a:r>
            <a:r>
              <a:rPr lang="en-IN" b="1" dirty="0" err="1"/>
              <a:t>mystring</a:t>
            </a:r>
            <a:r>
              <a:rPr lang="en-IN" b="1" dirty="0"/>
              <a:t> =~ s/morning/Evening/</a:t>
            </a:r>
            <a:r>
              <a:rPr lang="en-IN" b="1" dirty="0" err="1"/>
              <a:t>i</a:t>
            </a:r>
            <a:r>
              <a:rPr lang="en-IN" b="1" dirty="0"/>
              <a:t>;</a:t>
            </a:r>
          </a:p>
          <a:p>
            <a:r>
              <a:rPr lang="en-IN" b="1" dirty="0"/>
              <a:t> print "$</a:t>
            </a:r>
            <a:r>
              <a:rPr lang="en-IN" b="1" dirty="0" err="1"/>
              <a:t>mystring</a:t>
            </a:r>
            <a:r>
              <a:rPr lang="en-IN" b="1" dirty="0"/>
              <a:t> - case insensitive </a:t>
            </a:r>
            <a:r>
              <a:rPr lang="en-IN" b="1" dirty="0" err="1"/>
              <a:t>substituition</a:t>
            </a:r>
            <a:r>
              <a:rPr lang="en-IN" b="1" dirty="0"/>
              <a:t>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3645" y="973336"/>
            <a:ext cx="308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</a:rPr>
              <a:t>Substitutions</a:t>
            </a:r>
            <a:endParaRPr lang="en-IN" sz="28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5" y="171883"/>
            <a:ext cx="4476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I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Coming up in session 4</a:t>
            </a:r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315" y="1261292"/>
            <a:ext cx="7445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packages &amp;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CPAN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Object oriented Perl</a:t>
            </a:r>
          </a:p>
        </p:txBody>
      </p:sp>
    </p:spTree>
    <p:extLst>
      <p:ext uri="{BB962C8B-B14F-4D97-AF65-F5344CB8AC3E}">
        <p14:creationId xmlns:p14="http://schemas.microsoft.com/office/powerpoint/2010/main" val="12776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6" y="2978332"/>
            <a:ext cx="340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491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2626" y="1141787"/>
            <a:ext cx="4979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while(condition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statement(s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6316" y="3792559"/>
            <a:ext cx="497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 smtClean="0"/>
              <a:t>my $a </a:t>
            </a:r>
            <a:r>
              <a:rPr lang="en-IN" b="1" dirty="0"/>
              <a:t>= 10;</a:t>
            </a:r>
          </a:p>
          <a:p>
            <a:r>
              <a:rPr lang="en-IN" b="1" dirty="0" smtClean="0"/>
              <a:t>while</a:t>
            </a:r>
            <a:r>
              <a:rPr lang="en-IN" b="1" dirty="0"/>
              <a:t>( $a &lt; 20 ) {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print "Value </a:t>
            </a:r>
            <a:r>
              <a:rPr lang="en-IN" b="1" dirty="0"/>
              <a:t>of a: $a\n";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  $</a:t>
            </a:r>
            <a:r>
              <a:rPr lang="en-IN" b="1" dirty="0"/>
              <a:t>a = $a + 1;</a:t>
            </a:r>
          </a:p>
          <a:p>
            <a:r>
              <a:rPr lang="en-IN" b="1" dirty="0" smtClean="0"/>
              <a:t>         }</a:t>
            </a:r>
            <a:endParaRPr lang="en-IN" b="1" dirty="0"/>
          </a:p>
        </p:txBody>
      </p:sp>
      <p:pic>
        <p:nvPicPr>
          <p:cNvPr id="1026" name="Picture 2" descr="while loop in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54" y="1141787"/>
            <a:ext cx="3292807" cy="505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61359" y="53622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Looping statements used for repeating the same operations for predefined number of times.</a:t>
            </a:r>
          </a:p>
          <a:p>
            <a:r>
              <a:rPr lang="en-US" dirty="0"/>
              <a:t>For example if you want to check if a particular name exists in a file then you can read the file into an array and then iterate it in a for loop to check if the name exists in a file or not</a:t>
            </a:r>
          </a:p>
        </p:txBody>
      </p:sp>
    </p:spTree>
    <p:extLst>
      <p:ext uri="{BB962C8B-B14F-4D97-AF65-F5344CB8AC3E}">
        <p14:creationId xmlns:p14="http://schemas.microsoft.com/office/powerpoint/2010/main" val="35419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2626" y="1141787"/>
            <a:ext cx="4979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until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until(condition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statement(s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6316" y="3792559"/>
            <a:ext cx="49793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$a = 5;</a:t>
            </a:r>
          </a:p>
          <a:p>
            <a:endParaRPr lang="en-IN" b="1" dirty="0"/>
          </a:p>
          <a:p>
            <a:r>
              <a:rPr lang="en-IN" b="1" dirty="0"/>
              <a:t>until( $a &gt; 10 ) {</a:t>
            </a:r>
          </a:p>
          <a:p>
            <a:r>
              <a:rPr lang="en-IN" b="1" dirty="0"/>
              <a:t>   print "Value of a: $a\n";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</a:t>
            </a:r>
          </a:p>
        </p:txBody>
      </p:sp>
      <p:pic>
        <p:nvPicPr>
          <p:cNvPr id="2050" name="Picture 2" descr="until loop in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96" y="1245303"/>
            <a:ext cx="3092223" cy="47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626" y="1141787"/>
            <a:ext cx="5880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for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(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; condition; increment )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{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statement(s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}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316" y="3792559"/>
            <a:ext cx="497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for( $a = 10; $a &lt; 20; $a = $a + 1 ) </a:t>
            </a:r>
          </a:p>
          <a:p>
            <a:r>
              <a:rPr lang="en-IN" b="1" dirty="0"/>
              <a:t>#for( $a = 10; $a &lt; 20; $a++ ) 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print "value of a: $a\n";</a:t>
            </a:r>
          </a:p>
          <a:p>
            <a:r>
              <a:rPr lang="en-IN" b="1" dirty="0"/>
              <a:t>   }</a:t>
            </a:r>
          </a:p>
        </p:txBody>
      </p:sp>
      <p:pic>
        <p:nvPicPr>
          <p:cNvPr id="3074" name="Picture 2" descr="for loop in Pe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72" y="1141787"/>
            <a:ext cx="341947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8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626" y="1141787"/>
            <a:ext cx="588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(list) {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...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}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626" y="3599602"/>
            <a:ext cx="497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my @list = (2, 20, 30, 40, 50);</a:t>
            </a:r>
          </a:p>
          <a:p>
            <a:endParaRPr lang="en-IN" b="1" dirty="0"/>
          </a:p>
          <a:p>
            <a:r>
              <a:rPr lang="en-IN" b="1" dirty="0" err="1"/>
              <a:t>foreach</a:t>
            </a:r>
            <a:r>
              <a:rPr lang="en-IN" b="1" dirty="0"/>
              <a:t> $a (@list) {</a:t>
            </a:r>
          </a:p>
          <a:p>
            <a:r>
              <a:rPr lang="en-IN" b="1" dirty="0"/>
              <a:t>           print "value of a: $a\n";</a:t>
            </a:r>
          </a:p>
          <a:p>
            <a:r>
              <a:rPr lang="en-IN" b="1" dirty="0"/>
              <a:t>           }</a:t>
            </a:r>
          </a:p>
        </p:txBody>
      </p:sp>
      <p:pic>
        <p:nvPicPr>
          <p:cNvPr id="4098" name="Picture 2" descr="foreach loop in Pe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06" y="1964576"/>
            <a:ext cx="48006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626" y="1141787"/>
            <a:ext cx="588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do…while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statement(s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}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while( condition 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626" y="3599602"/>
            <a:ext cx="4979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$a = 10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do{</a:t>
            </a:r>
          </a:p>
          <a:p>
            <a:r>
              <a:rPr lang="en-IN" b="1" dirty="0"/>
              <a:t>   </a:t>
            </a:r>
            <a:r>
              <a:rPr lang="en-IN" b="1" dirty="0" err="1"/>
              <a:t>printf</a:t>
            </a:r>
            <a:r>
              <a:rPr lang="en-IN" b="1" dirty="0"/>
              <a:t> "Value of a: $a\n";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}while( $a &lt; 20 );</a:t>
            </a:r>
          </a:p>
        </p:txBody>
      </p:sp>
      <p:pic>
        <p:nvPicPr>
          <p:cNvPr id="5122" name="Picture 2" descr="Perl do...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28" y="2023214"/>
            <a:ext cx="3032317" cy="36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9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05" y="958674"/>
            <a:ext cx="5880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Nested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Loops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0695" y="2038516"/>
            <a:ext cx="3751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for ( </a:t>
            </a:r>
            <a:r>
              <a:rPr lang="en-IN" b="1" dirty="0" err="1"/>
              <a:t>init</a:t>
            </a:r>
            <a:r>
              <a:rPr lang="en-IN" b="1" dirty="0"/>
              <a:t>; condition; increment ) {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</a:t>
            </a:r>
            <a:r>
              <a:rPr lang="en-IN" b="1" dirty="0"/>
              <a:t>for ( </a:t>
            </a:r>
            <a:r>
              <a:rPr lang="en-IN" b="1" dirty="0" err="1"/>
              <a:t>init</a:t>
            </a:r>
            <a:r>
              <a:rPr lang="en-IN" b="1" dirty="0"/>
              <a:t>; condition; increment ) {</a:t>
            </a:r>
          </a:p>
          <a:p>
            <a:r>
              <a:rPr lang="en-IN" b="1" dirty="0"/>
              <a:t>     </a:t>
            </a:r>
            <a:r>
              <a:rPr lang="en-IN" b="1" dirty="0" smtClean="0"/>
              <a:t>       </a:t>
            </a:r>
            <a:r>
              <a:rPr lang="en-IN" b="1" dirty="0"/>
              <a:t>statement(s);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    </a:t>
            </a:r>
            <a:r>
              <a:rPr lang="en-IN" b="1" dirty="0"/>
              <a:t>}</a:t>
            </a:r>
          </a:p>
          <a:p>
            <a:r>
              <a:rPr lang="en-IN" b="1" dirty="0"/>
              <a:t>   </a:t>
            </a:r>
            <a:r>
              <a:rPr lang="en-IN" b="1" dirty="0" smtClean="0"/>
              <a:t>    statement(s</a:t>
            </a:r>
            <a:r>
              <a:rPr lang="en-IN" b="1" dirty="0"/>
              <a:t>);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3837" y="2029236"/>
            <a:ext cx="31549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while(condition) {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  </a:t>
            </a:r>
            <a:r>
              <a:rPr lang="en-IN" b="1" dirty="0"/>
              <a:t>while(condition) {</a:t>
            </a:r>
          </a:p>
          <a:p>
            <a:r>
              <a:rPr lang="en-IN" b="1" dirty="0"/>
              <a:t>      </a:t>
            </a:r>
            <a:r>
              <a:rPr lang="en-IN" b="1" dirty="0" smtClean="0"/>
              <a:t>              statement(s</a:t>
            </a:r>
            <a:r>
              <a:rPr lang="en-IN" b="1" dirty="0"/>
              <a:t>);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            </a:t>
            </a:r>
            <a:r>
              <a:rPr lang="en-IN" b="1" dirty="0"/>
              <a:t>}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</a:t>
            </a:r>
            <a:r>
              <a:rPr lang="en-IN" b="1" dirty="0"/>
              <a:t>statement(s);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3273" y="1551726"/>
            <a:ext cx="65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for 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0671" y="1460449"/>
            <a:ext cx="13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while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2007" y="1486224"/>
            <a:ext cx="31549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do{</a:t>
            </a:r>
          </a:p>
          <a:p>
            <a:r>
              <a:rPr lang="en-IN" b="1" dirty="0"/>
              <a:t>   statement(s);</a:t>
            </a:r>
          </a:p>
          <a:p>
            <a:r>
              <a:rPr lang="en-IN" b="1" dirty="0"/>
              <a:t>   do{</a:t>
            </a:r>
          </a:p>
          <a:p>
            <a:r>
              <a:rPr lang="en-IN" b="1" dirty="0"/>
              <a:t>      statement(s);</a:t>
            </a:r>
          </a:p>
          <a:p>
            <a:r>
              <a:rPr lang="en-IN" b="1" dirty="0"/>
              <a:t>   }while( condition );</a:t>
            </a:r>
          </a:p>
          <a:p>
            <a:endParaRPr lang="en-IN" b="1" dirty="0"/>
          </a:p>
          <a:p>
            <a:r>
              <a:rPr lang="en-IN" b="1" dirty="0"/>
              <a:t>}while( condition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1563" y="4867032"/>
            <a:ext cx="31549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until(condition) {</a:t>
            </a:r>
          </a:p>
          <a:p>
            <a:r>
              <a:rPr lang="en-IN" b="1" dirty="0"/>
              <a:t>   until(condition) {</a:t>
            </a:r>
          </a:p>
          <a:p>
            <a:r>
              <a:rPr lang="en-IN" b="1" dirty="0"/>
              <a:t>      statement(s);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statement(s);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4352" y="4827362"/>
            <a:ext cx="31549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foreach</a:t>
            </a:r>
            <a:r>
              <a:rPr lang="en-IN" b="1" dirty="0"/>
              <a:t> $a (@</a:t>
            </a:r>
            <a:r>
              <a:rPr lang="en-IN" b="1" dirty="0" err="1"/>
              <a:t>listA</a:t>
            </a:r>
            <a:r>
              <a:rPr lang="en-IN" b="1" dirty="0"/>
              <a:t>) {</a:t>
            </a:r>
          </a:p>
          <a:p>
            <a:r>
              <a:rPr lang="en-IN" b="1" dirty="0"/>
              <a:t>   </a:t>
            </a:r>
            <a:r>
              <a:rPr lang="en-IN" b="1" dirty="0" err="1"/>
              <a:t>foreach</a:t>
            </a:r>
            <a:r>
              <a:rPr lang="en-IN" b="1" dirty="0"/>
              <a:t> $b (@</a:t>
            </a:r>
            <a:r>
              <a:rPr lang="en-IN" b="1" dirty="0" err="1"/>
              <a:t>listB</a:t>
            </a:r>
            <a:r>
              <a:rPr lang="en-IN" b="1" dirty="0"/>
              <a:t>) {</a:t>
            </a:r>
          </a:p>
          <a:p>
            <a:r>
              <a:rPr lang="en-IN" b="1" dirty="0"/>
              <a:t>      statement(s);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statement(s);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72007" y="983446"/>
            <a:ext cx="19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do…while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7066" y="4333797"/>
            <a:ext cx="122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until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8743" y="4304142"/>
            <a:ext cx="158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rgbClr val="00B050"/>
                </a:solidFill>
              </a:rPr>
              <a:t>foreach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6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124" y="126365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 Control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Perl next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44" y="1933304"/>
            <a:ext cx="3260674" cy="37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2626" y="1141787"/>
            <a:ext cx="588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next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[ LABEL ];</a:t>
            </a:r>
          </a:p>
        </p:txBody>
      </p:sp>
      <p:sp>
        <p:nvSpPr>
          <p:cNvPr id="6" name="Rectangle 5"/>
          <p:cNvSpPr/>
          <p:nvPr/>
        </p:nvSpPr>
        <p:spPr>
          <a:xfrm>
            <a:off x="938124" y="2535623"/>
            <a:ext cx="49793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$a = 10;</a:t>
            </a:r>
          </a:p>
          <a:p>
            <a:r>
              <a:rPr lang="en-IN" b="1" dirty="0"/>
              <a:t>while( $a &lt; 20 ) {</a:t>
            </a:r>
          </a:p>
          <a:p>
            <a:r>
              <a:rPr lang="en-IN" b="1" dirty="0"/>
              <a:t>   if( $a == 15) {</a:t>
            </a:r>
          </a:p>
          <a:p>
            <a:r>
              <a:rPr lang="en-IN" b="1" dirty="0"/>
              <a:t>      # skip the iteration.</a:t>
            </a:r>
          </a:p>
          <a:p>
            <a:r>
              <a:rPr lang="en-IN" b="1" dirty="0"/>
              <a:t>      $a = $a + 1;</a:t>
            </a:r>
          </a:p>
          <a:p>
            <a:r>
              <a:rPr lang="en-IN" b="1" dirty="0"/>
              <a:t>      next;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   print "value of a: $a\n";</a:t>
            </a:r>
          </a:p>
          <a:p>
            <a:r>
              <a:rPr lang="en-IN" b="1" dirty="0"/>
              <a:t>   $a = $a + 1;</a:t>
            </a:r>
          </a:p>
          <a:p>
            <a:r>
              <a:rPr lang="en-IN" b="1" dirty="0"/>
              <a:t>}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65760" y="6330116"/>
            <a:ext cx="11618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next</a:t>
            </a: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statement skips the current iteration and </a:t>
            </a: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starts the next iteration of the loop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627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2200</Words>
  <Application>Microsoft Office PowerPoint</Application>
  <PresentationFormat>Widescreen</PresentationFormat>
  <Paragraphs>472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Courier New</vt:lpstr>
      <vt:lpstr>MS Mincho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102</cp:revision>
  <dcterms:created xsi:type="dcterms:W3CDTF">2019-02-26T05:14:23Z</dcterms:created>
  <dcterms:modified xsi:type="dcterms:W3CDTF">2019-03-15T07:39:25Z</dcterms:modified>
</cp:coreProperties>
</file>