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58" r:id="rId4"/>
    <p:sldId id="263" r:id="rId5"/>
    <p:sldId id="265" r:id="rId6"/>
    <p:sldId id="260" r:id="rId7"/>
    <p:sldId id="269" r:id="rId8"/>
    <p:sldId id="259" r:id="rId9"/>
    <p:sldId id="266" r:id="rId10"/>
    <p:sldId id="270" r:id="rId11"/>
    <p:sldId id="267" r:id="rId12"/>
    <p:sldId id="271" r:id="rId13"/>
    <p:sldId id="272" r:id="rId14"/>
    <p:sldId id="264" r:id="rId15"/>
    <p:sldId id="268" r:id="rId16"/>
    <p:sldId id="273" r:id="rId17"/>
    <p:sldId id="285" r:id="rId18"/>
    <p:sldId id="276" r:id="rId19"/>
    <p:sldId id="286" r:id="rId20"/>
    <p:sldId id="287" r:id="rId21"/>
    <p:sldId id="288" r:id="rId22"/>
    <p:sldId id="289" r:id="rId23"/>
    <p:sldId id="279" r:id="rId24"/>
    <p:sldId id="291" r:id="rId25"/>
    <p:sldId id="290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E2C-2BCA-4D77-B0C5-EE56D12D1D6D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0828B-2CE0-4654-A100-62D9744E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3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‘require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Exporter’ 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oads in the Exporter module, which manages your module's public interface as described below. Line 3 initializes the special, per-package array </a:t>
            </a:r>
            <a:r>
              <a:rPr lang="en-IN" dirty="0" smtClean="0"/>
              <a:t>@ISA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contain the word </a:t>
            </a:r>
            <a:r>
              <a:rPr lang="en-IN" dirty="0" smtClean="0"/>
              <a:t>"Exporter"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a user says </a:t>
            </a:r>
            <a:r>
              <a:rPr lang="en-IN" dirty="0" smtClean="0"/>
              <a:t>use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dirty="0" smtClean="0"/>
              <a:t>Cards::Poker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Perl implicitly calls a special method, </a:t>
            </a:r>
            <a:r>
              <a:rPr lang="en-IN" dirty="0" smtClean="0"/>
              <a:t>Cards::Poker-&gt;import()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don't have an </a:t>
            </a:r>
            <a:r>
              <a:rPr lang="en-IN" dirty="0" smtClean="0"/>
              <a:t>import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in your package, but that's OK, because the Exporter package does, and you're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inheriting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it because of the assignment to </a:t>
            </a:r>
            <a:r>
              <a:rPr lang="en-IN" dirty="0" smtClean="0"/>
              <a:t>@ISA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Perl looks at the package's </a:t>
            </a:r>
            <a:r>
              <a:rPr lang="en-IN" dirty="0" smtClean="0"/>
              <a:t>@ISA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resolution of undefined methods.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‘our @ISA…’  assigns the list </a:t>
            </a:r>
            <a:r>
              <a:rPr lang="en-IN" dirty="0" smtClean="0"/>
              <a:t>('&amp;shuffle',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dirty="0" smtClean="0"/>
              <a:t>'@</a:t>
            </a:r>
            <a:r>
              <a:rPr lang="en-IN" dirty="0" err="1" smtClean="0"/>
              <a:t>card_deck</a:t>
            </a:r>
            <a:r>
              <a:rPr lang="en-IN" dirty="0" smtClean="0"/>
              <a:t>')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special, per-package array </a:t>
            </a:r>
            <a:r>
              <a:rPr lang="en-IN" dirty="0" smtClean="0"/>
              <a:t>@EXPORT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someone imports this module, variables and functions listed in that array are aliased into the caller's own package.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28B-2CE0-4654-A100-62D9744EB69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2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84B07-FB1A-40C0-98A5-FA00EF96DF4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65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E9E-9540-4A13-8475-2EC27FA9FC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Perl Training  - Session 4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8" y="2688924"/>
            <a:ext cx="5715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6" y="248194"/>
            <a:ext cx="3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798174" y="1297266"/>
            <a:ext cx="40129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200" b="1" dirty="0"/>
              <a:t>package </a:t>
            </a:r>
            <a:r>
              <a:rPr lang="en-IN" altLang="en-US" sz="2200" b="1" dirty="0" err="1"/>
              <a:t>GoodDay</a:t>
            </a:r>
            <a:r>
              <a:rPr lang="en-IN" altLang="en-US" sz="2200" b="1" dirty="0"/>
              <a:t>;</a:t>
            </a:r>
          </a:p>
          <a:p>
            <a:pPr>
              <a:buFontTx/>
              <a:buNone/>
            </a:pPr>
            <a:r>
              <a:rPr lang="en-IN" altLang="en-US" sz="2200" b="1" dirty="0"/>
              <a:t>use strict;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require Exporter;</a:t>
            </a:r>
          </a:p>
          <a:p>
            <a:pPr>
              <a:buFontTx/>
              <a:buNone/>
            </a:pPr>
            <a:r>
              <a:rPr lang="en-IN" altLang="en-US" sz="2200" b="1" dirty="0"/>
              <a:t>our @ISA="Exporter";</a:t>
            </a:r>
          </a:p>
          <a:p>
            <a:pPr>
              <a:buFontTx/>
              <a:buNone/>
            </a:pPr>
            <a:r>
              <a:rPr lang="en-IN" altLang="en-US" sz="2200" b="1" dirty="0"/>
              <a:t>our @EXPORT_OK = </a:t>
            </a:r>
            <a:r>
              <a:rPr lang="en-IN" altLang="en-US" sz="2200" b="1" dirty="0" err="1"/>
              <a:t>qw</a:t>
            </a:r>
            <a:r>
              <a:rPr lang="en-IN" altLang="en-US" sz="2200" b="1" dirty="0"/>
              <a:t>(greet);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my $</a:t>
            </a:r>
            <a:r>
              <a:rPr lang="en-IN" altLang="en-US" sz="2200" b="1" dirty="0" err="1"/>
              <a:t>str</a:t>
            </a:r>
            <a:r>
              <a:rPr lang="en-IN" altLang="en-US" sz="2200" b="1" dirty="0"/>
              <a:t> = "</a:t>
            </a:r>
            <a:r>
              <a:rPr lang="en-IN" altLang="en-US" sz="2200" b="1" dirty="0" err="1"/>
              <a:t>GoodDay</a:t>
            </a:r>
            <a:r>
              <a:rPr lang="en-IN" altLang="en-US" sz="2200" b="1" dirty="0"/>
              <a:t>!\n";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sub greet {</a:t>
            </a:r>
          </a:p>
          <a:p>
            <a:pPr>
              <a:buFontTx/>
              <a:buNone/>
            </a:pPr>
            <a:r>
              <a:rPr lang="en-IN" altLang="en-US" sz="2200" b="1" dirty="0"/>
              <a:t>   return $</a:t>
            </a:r>
            <a:r>
              <a:rPr lang="en-IN" altLang="en-US" sz="2200" b="1" dirty="0" err="1"/>
              <a:t>str</a:t>
            </a:r>
            <a:r>
              <a:rPr lang="en-IN" altLang="en-US" sz="2200" b="1" dirty="0"/>
              <a:t>;</a:t>
            </a:r>
          </a:p>
          <a:p>
            <a:pPr>
              <a:buFontTx/>
              <a:buNone/>
            </a:pPr>
            <a:r>
              <a:rPr lang="en-IN" altLang="en-US" sz="2200" b="1" dirty="0"/>
              <a:t>}</a:t>
            </a:r>
          </a:p>
          <a:p>
            <a:pPr>
              <a:buFontTx/>
              <a:buNone/>
            </a:pPr>
            <a:r>
              <a:rPr lang="en-IN" altLang="en-US" sz="2200" b="1" dirty="0"/>
              <a:t>1;</a:t>
            </a:r>
            <a:endParaRPr lang="en-US" alt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5135378" y="1297266"/>
            <a:ext cx="65923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use strict;</a:t>
            </a:r>
          </a:p>
          <a:p>
            <a:r>
              <a:rPr lang="en-IN" sz="2200" b="1" dirty="0"/>
              <a:t>use warnings;</a:t>
            </a:r>
          </a:p>
          <a:p>
            <a:r>
              <a:rPr lang="en-IN" sz="2200" b="1" dirty="0"/>
              <a:t> </a:t>
            </a:r>
          </a:p>
          <a:p>
            <a:r>
              <a:rPr lang="en-IN" sz="2200" b="1" dirty="0"/>
              <a:t>use lib 'C</a:t>
            </a:r>
            <a:r>
              <a:rPr lang="en-IN" sz="2200" b="1" dirty="0" smtClean="0"/>
              <a:t>:/…Perl-Training-Session4-scripts</a:t>
            </a:r>
            <a:r>
              <a:rPr lang="en-IN" sz="2200" b="1" dirty="0"/>
              <a:t>/';</a:t>
            </a:r>
          </a:p>
          <a:p>
            <a:r>
              <a:rPr lang="en-IN" sz="2200" b="1" dirty="0"/>
              <a:t>use </a:t>
            </a:r>
            <a:r>
              <a:rPr lang="en-IN" sz="2200" b="1" dirty="0" err="1"/>
              <a:t>GoodDay</a:t>
            </a:r>
            <a:r>
              <a:rPr lang="en-IN" sz="2200" b="1" dirty="0"/>
              <a:t> </a:t>
            </a:r>
            <a:r>
              <a:rPr lang="en-IN" sz="2200" b="1" dirty="0" err="1"/>
              <a:t>qw</a:t>
            </a:r>
            <a:r>
              <a:rPr lang="en-IN" sz="2200" b="1" dirty="0"/>
              <a:t>(greet);</a:t>
            </a:r>
          </a:p>
          <a:p>
            <a:endParaRPr lang="en-IN" sz="2200" b="1" dirty="0"/>
          </a:p>
          <a:p>
            <a:r>
              <a:rPr lang="en-IN" sz="2200" b="1" dirty="0"/>
              <a:t>print greet();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337" y="887625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GoodDay.pm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345" y="887625"/>
            <a:ext cx="18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GoodDay.pl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8377" y="5398863"/>
            <a:ext cx="5726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 functions and variables, so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they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 accessed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qualifier.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0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408" y="1015912"/>
            <a:ext cx="527566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200" b="1" dirty="0"/>
              <a:t>package </a:t>
            </a:r>
            <a:r>
              <a:rPr lang="en-IN" altLang="en-US" sz="2200" b="1" dirty="0" err="1"/>
              <a:t>GoodDay</a:t>
            </a:r>
            <a:r>
              <a:rPr lang="en-IN" altLang="en-US" sz="2200" b="1" dirty="0"/>
              <a:t>;</a:t>
            </a:r>
          </a:p>
          <a:p>
            <a:pPr>
              <a:buFontTx/>
              <a:buNone/>
            </a:pPr>
            <a:r>
              <a:rPr lang="en-IN" altLang="en-US" sz="2200" b="1" dirty="0"/>
              <a:t>use strict;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require Exporter;</a:t>
            </a:r>
          </a:p>
          <a:p>
            <a:pPr>
              <a:buFontTx/>
              <a:buNone/>
            </a:pPr>
            <a:r>
              <a:rPr lang="en-IN" altLang="en-US" sz="2200" b="1" dirty="0"/>
              <a:t>our @ISA="Exporter";</a:t>
            </a:r>
          </a:p>
          <a:p>
            <a:pPr>
              <a:buFontTx/>
              <a:buNone/>
            </a:pPr>
            <a:r>
              <a:rPr lang="en-IN" altLang="en-US" sz="2200" b="1" dirty="0"/>
              <a:t>our @EXPORT_OK = </a:t>
            </a:r>
            <a:r>
              <a:rPr lang="en-IN" altLang="en-US" sz="2200" b="1" dirty="0" err="1" smtClean="0"/>
              <a:t>qw</a:t>
            </a:r>
            <a:r>
              <a:rPr lang="en-IN" altLang="en-US" sz="2200" b="1" dirty="0" smtClean="0"/>
              <a:t>(greet greet1);</a:t>
            </a:r>
            <a:endParaRPr lang="en-IN" altLang="en-US" sz="2200" b="1" dirty="0"/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my $</a:t>
            </a:r>
            <a:r>
              <a:rPr lang="en-IN" altLang="en-US" sz="2200" b="1" dirty="0" err="1"/>
              <a:t>str</a:t>
            </a:r>
            <a:r>
              <a:rPr lang="en-IN" altLang="en-US" sz="2200" b="1" dirty="0"/>
              <a:t> = "</a:t>
            </a:r>
            <a:r>
              <a:rPr lang="en-IN" altLang="en-US" sz="2200" b="1" dirty="0" err="1"/>
              <a:t>GoodDay</a:t>
            </a:r>
            <a:r>
              <a:rPr lang="en-IN" altLang="en-US" sz="2200" b="1" dirty="0"/>
              <a:t>!\n";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sub greet {</a:t>
            </a:r>
          </a:p>
          <a:p>
            <a:pPr>
              <a:buFontTx/>
              <a:buNone/>
            </a:pPr>
            <a:r>
              <a:rPr lang="en-IN" altLang="en-US" sz="2200" b="1" dirty="0"/>
              <a:t>   return $</a:t>
            </a:r>
            <a:r>
              <a:rPr lang="en-IN" altLang="en-US" sz="2200" b="1" dirty="0" err="1"/>
              <a:t>str</a:t>
            </a:r>
            <a:r>
              <a:rPr lang="en-IN" altLang="en-US" sz="2200" b="1" dirty="0"/>
              <a:t>;</a:t>
            </a:r>
          </a:p>
          <a:p>
            <a:pPr>
              <a:buFontTx/>
              <a:buNone/>
            </a:pPr>
            <a:r>
              <a:rPr lang="en-IN" altLang="en-US" sz="2200" b="1" dirty="0" smtClean="0"/>
              <a:t>}</a:t>
            </a:r>
          </a:p>
          <a:p>
            <a:pPr>
              <a:buFontTx/>
              <a:buNone/>
            </a:pP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sub </a:t>
            </a:r>
            <a:r>
              <a:rPr lang="en-IN" altLang="en-US" sz="2200" b="1" dirty="0" smtClean="0"/>
              <a:t>greet1 </a:t>
            </a:r>
            <a:r>
              <a:rPr lang="en-IN" altLang="en-US" sz="2200" b="1" dirty="0"/>
              <a:t>{</a:t>
            </a:r>
          </a:p>
          <a:p>
            <a:pPr>
              <a:buFontTx/>
              <a:buNone/>
            </a:pPr>
            <a:r>
              <a:rPr lang="en-IN" altLang="en-US" sz="2200" b="1" dirty="0"/>
              <a:t>   return $</a:t>
            </a:r>
            <a:r>
              <a:rPr lang="en-IN" altLang="en-US" sz="2200" b="1" dirty="0" err="1"/>
              <a:t>str</a:t>
            </a:r>
            <a:r>
              <a:rPr lang="en-IN" altLang="en-US" sz="2200" b="1" dirty="0"/>
              <a:t>;</a:t>
            </a:r>
          </a:p>
          <a:p>
            <a:pPr>
              <a:buFontTx/>
              <a:buNone/>
            </a:pPr>
            <a:r>
              <a:rPr lang="en-IN" altLang="en-US" sz="2200" b="1" dirty="0" smtClean="0"/>
              <a:t>}</a:t>
            </a:r>
            <a:endParaRPr lang="en-IN" altLang="en-US" sz="2200" b="1" dirty="0"/>
          </a:p>
          <a:p>
            <a:pPr>
              <a:buFontTx/>
              <a:buNone/>
            </a:pPr>
            <a:r>
              <a:rPr lang="en-IN" altLang="en-US" sz="2200" b="1" dirty="0"/>
              <a:t>1;</a:t>
            </a:r>
            <a:endParaRPr lang="en-US" alt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446" y="248194"/>
            <a:ext cx="17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578538" y="509804"/>
            <a:ext cx="45169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functionality in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Exporter.pm to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exporting.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78538" y="1740880"/>
            <a:ext cx="51988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programs inherits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of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Exporter module, rather than creates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its own.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5176463" y="3341289"/>
            <a:ext cx="46009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Exporter this sub routine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upon request by other program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2743194" y="925303"/>
            <a:ext cx="1835344" cy="1156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06610" y="2341044"/>
            <a:ext cx="1338775" cy="221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59120" y="3123028"/>
            <a:ext cx="1617343" cy="525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37639" y="676076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GoodDay.pm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8449" y="1604779"/>
            <a:ext cx="6592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use strict;</a:t>
            </a:r>
          </a:p>
          <a:p>
            <a:r>
              <a:rPr lang="en-IN" sz="2200" b="1" dirty="0"/>
              <a:t>use warnings;</a:t>
            </a:r>
          </a:p>
          <a:p>
            <a:r>
              <a:rPr lang="en-IN" sz="2200" b="1" dirty="0"/>
              <a:t> </a:t>
            </a:r>
          </a:p>
          <a:p>
            <a:r>
              <a:rPr lang="en-IN" sz="2200" b="1" dirty="0"/>
              <a:t>use lib 'C</a:t>
            </a:r>
            <a:r>
              <a:rPr lang="en-IN" sz="2200" b="1" dirty="0" smtClean="0"/>
              <a:t>:/…Perl-Training-Session4-scripts</a:t>
            </a:r>
            <a:r>
              <a:rPr lang="en-IN" sz="2200" b="1" dirty="0"/>
              <a:t>/';</a:t>
            </a:r>
          </a:p>
          <a:p>
            <a:r>
              <a:rPr lang="en-IN" sz="2200" b="1" dirty="0"/>
              <a:t>use </a:t>
            </a:r>
            <a:r>
              <a:rPr lang="en-IN" sz="2200" b="1" dirty="0" err="1"/>
              <a:t>GoodDay</a:t>
            </a:r>
            <a:r>
              <a:rPr lang="en-IN" sz="2200" b="1" dirty="0"/>
              <a:t> </a:t>
            </a:r>
            <a:r>
              <a:rPr lang="en-IN" sz="2200" b="1" dirty="0" err="1"/>
              <a:t>qw</a:t>
            </a:r>
            <a:r>
              <a:rPr lang="en-IN" sz="2200" b="1" dirty="0"/>
              <a:t>(greet);</a:t>
            </a:r>
          </a:p>
          <a:p>
            <a:endParaRPr lang="en-IN" sz="2200" b="1" dirty="0"/>
          </a:p>
          <a:p>
            <a:r>
              <a:rPr lang="en-IN" sz="2200" b="1" dirty="0"/>
              <a:t>print greet</a:t>
            </a:r>
            <a:r>
              <a:rPr lang="en-IN" sz="2200" b="1" dirty="0" smtClean="0"/>
              <a:t>();</a:t>
            </a:r>
          </a:p>
          <a:p>
            <a:endParaRPr lang="en-IN" sz="2200" b="1" dirty="0"/>
          </a:p>
          <a:p>
            <a:r>
              <a:rPr lang="en-IN" sz="2200" b="1" dirty="0"/>
              <a:t>p</a:t>
            </a:r>
            <a:r>
              <a:rPr lang="en-IN" sz="2200" b="1" dirty="0" smtClean="0"/>
              <a:t>rint greet1();</a:t>
            </a:r>
            <a:endParaRPr lang="en-IN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446" y="248194"/>
            <a:ext cx="17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6693" y="1014234"/>
            <a:ext cx="18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GoodDay.pl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8852633" y="2977004"/>
            <a:ext cx="2409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Request  “greet”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528603" y="3207837"/>
            <a:ext cx="3324030" cy="136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3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6" y="248194"/>
            <a:ext cx="3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2030" y="1072291"/>
            <a:ext cx="401297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000" b="1" dirty="0"/>
              <a:t>package HI;</a:t>
            </a:r>
          </a:p>
          <a:p>
            <a:pPr>
              <a:buFontTx/>
              <a:buNone/>
            </a:pPr>
            <a:r>
              <a:rPr lang="en-IN" altLang="en-US" sz="2000" b="1" dirty="0"/>
              <a:t>use strict;</a:t>
            </a:r>
          </a:p>
          <a:p>
            <a:pPr>
              <a:buFontTx/>
              <a:buNone/>
            </a:pPr>
            <a:endParaRPr lang="en-IN" altLang="en-US" sz="2000" b="1" dirty="0"/>
          </a:p>
          <a:p>
            <a:pPr>
              <a:buFontTx/>
              <a:buNone/>
            </a:pPr>
            <a:r>
              <a:rPr lang="en-IN" altLang="en-US" sz="2000" b="1" dirty="0"/>
              <a:t>use Exporter;</a:t>
            </a:r>
          </a:p>
          <a:p>
            <a:pPr>
              <a:buFontTx/>
              <a:buNone/>
            </a:pPr>
            <a:r>
              <a:rPr lang="en-IN" altLang="en-US" sz="2000" b="1" dirty="0"/>
              <a:t>our @ISA="Exporter";</a:t>
            </a:r>
          </a:p>
          <a:p>
            <a:pPr>
              <a:buFontTx/>
              <a:buNone/>
            </a:pPr>
            <a:r>
              <a:rPr lang="en-IN" altLang="en-US" sz="2000" b="1" dirty="0"/>
              <a:t>our @EXPORT_OK = </a:t>
            </a:r>
            <a:r>
              <a:rPr lang="en-IN" altLang="en-US" sz="2000" b="1" dirty="0" err="1"/>
              <a:t>qw</a:t>
            </a:r>
            <a:r>
              <a:rPr lang="en-IN" altLang="en-US" sz="2000" b="1" dirty="0"/>
              <a:t>(greet);</a:t>
            </a:r>
          </a:p>
          <a:p>
            <a:pPr>
              <a:buFontTx/>
              <a:buNone/>
            </a:pPr>
            <a:r>
              <a:rPr lang="en-IN" altLang="en-US" sz="2000" b="1" dirty="0"/>
              <a:t>our @EXPORT = </a:t>
            </a:r>
            <a:r>
              <a:rPr lang="en-IN" altLang="en-US" sz="2000" b="1" dirty="0" err="1"/>
              <a:t>qw</a:t>
            </a:r>
            <a:r>
              <a:rPr lang="en-IN" altLang="en-US" sz="2000" b="1" dirty="0"/>
              <a:t>(greet2);</a:t>
            </a:r>
          </a:p>
          <a:p>
            <a:pPr>
              <a:buFontTx/>
              <a:buNone/>
            </a:pPr>
            <a:endParaRPr lang="en-IN" altLang="en-US" sz="2000" b="1" dirty="0"/>
          </a:p>
          <a:p>
            <a:pPr>
              <a:buFontTx/>
              <a:buNone/>
            </a:pPr>
            <a:endParaRPr lang="en-IN" altLang="en-US" sz="2000" b="1" dirty="0"/>
          </a:p>
          <a:p>
            <a:pPr>
              <a:buFontTx/>
              <a:buNone/>
            </a:pPr>
            <a:r>
              <a:rPr lang="en-IN" altLang="en-US" sz="2000" b="1" dirty="0"/>
              <a:t>my $</a:t>
            </a:r>
            <a:r>
              <a:rPr lang="en-IN" altLang="en-US" sz="2000" b="1" dirty="0" err="1"/>
              <a:t>str</a:t>
            </a:r>
            <a:r>
              <a:rPr lang="en-IN" altLang="en-US" sz="2000" b="1" dirty="0"/>
              <a:t> = "Hello World!";</a:t>
            </a:r>
          </a:p>
          <a:p>
            <a:pPr>
              <a:buFontTx/>
              <a:buNone/>
            </a:pPr>
            <a:r>
              <a:rPr lang="en-IN" altLang="en-US" sz="2000" b="1" dirty="0"/>
              <a:t>sub greet {</a:t>
            </a:r>
          </a:p>
          <a:p>
            <a:pPr>
              <a:buFontTx/>
              <a:buNone/>
            </a:pPr>
            <a:r>
              <a:rPr lang="en-IN" altLang="en-US" sz="2000" b="1" dirty="0"/>
              <a:t>   return $</a:t>
            </a:r>
            <a:r>
              <a:rPr lang="en-IN" altLang="en-US" sz="2000" b="1" dirty="0" err="1"/>
              <a:t>str</a:t>
            </a:r>
            <a:r>
              <a:rPr lang="en-IN" altLang="en-US" sz="2000" b="1" dirty="0"/>
              <a:t>;</a:t>
            </a:r>
          </a:p>
          <a:p>
            <a:pPr>
              <a:buFontTx/>
              <a:buNone/>
            </a:pPr>
            <a:r>
              <a:rPr lang="en-IN" altLang="en-US" sz="2000" b="1" dirty="0"/>
              <a:t>}</a:t>
            </a:r>
          </a:p>
          <a:p>
            <a:pPr>
              <a:buFontTx/>
              <a:buNone/>
            </a:pPr>
            <a:endParaRPr lang="en-IN" altLang="en-US" sz="2000" b="1" dirty="0"/>
          </a:p>
          <a:p>
            <a:pPr>
              <a:buFontTx/>
              <a:buNone/>
            </a:pPr>
            <a:r>
              <a:rPr lang="en-IN" altLang="en-US" sz="2000" b="1" dirty="0"/>
              <a:t>my $str1 = "HI!";</a:t>
            </a:r>
          </a:p>
          <a:p>
            <a:pPr>
              <a:buFontTx/>
              <a:buNone/>
            </a:pPr>
            <a:r>
              <a:rPr lang="en-IN" altLang="en-US" sz="2000" b="1" dirty="0"/>
              <a:t>sub greet2 {</a:t>
            </a:r>
          </a:p>
          <a:p>
            <a:pPr>
              <a:buFontTx/>
              <a:buNone/>
            </a:pPr>
            <a:r>
              <a:rPr lang="en-IN" altLang="en-US" sz="2000" b="1" dirty="0"/>
              <a:t>   return $str1;</a:t>
            </a:r>
          </a:p>
          <a:p>
            <a:pPr>
              <a:buFontTx/>
              <a:buNone/>
            </a:pPr>
            <a:r>
              <a:rPr lang="en-IN" altLang="en-US" sz="2000" b="1" dirty="0"/>
              <a:t>}</a:t>
            </a:r>
          </a:p>
          <a:p>
            <a:pPr>
              <a:buFontTx/>
              <a:buNone/>
            </a:pPr>
            <a:r>
              <a:rPr lang="en-IN" altLang="en-US" sz="2000" b="1" dirty="0"/>
              <a:t>1;</a:t>
            </a:r>
            <a:endParaRPr lang="en-US" alt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76592" y="1072291"/>
            <a:ext cx="65923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use strict;</a:t>
            </a:r>
          </a:p>
          <a:p>
            <a:r>
              <a:rPr lang="en-IN" sz="2200" b="1" dirty="0"/>
              <a:t>use warnings;</a:t>
            </a:r>
          </a:p>
          <a:p>
            <a:endParaRPr lang="en-IN" sz="2200" b="1" dirty="0"/>
          </a:p>
          <a:p>
            <a:r>
              <a:rPr lang="en-IN" sz="2200" b="1" dirty="0"/>
              <a:t>use lib 'C:/Users</a:t>
            </a:r>
            <a:r>
              <a:rPr lang="en-IN" sz="2200" b="1" dirty="0" smtClean="0"/>
              <a:t>/…Perl-Training-Session4-scripts</a:t>
            </a:r>
            <a:r>
              <a:rPr lang="en-IN" sz="2200" b="1" dirty="0"/>
              <a:t>/';</a:t>
            </a:r>
          </a:p>
          <a:p>
            <a:r>
              <a:rPr lang="en-IN" sz="2200" b="1" dirty="0"/>
              <a:t>use HI </a:t>
            </a:r>
            <a:r>
              <a:rPr lang="en-IN" sz="2200" b="1" dirty="0" err="1"/>
              <a:t>qw</a:t>
            </a:r>
            <a:r>
              <a:rPr lang="en-IN" sz="2200" b="1" dirty="0"/>
              <a:t>(greet);</a:t>
            </a:r>
          </a:p>
          <a:p>
            <a:r>
              <a:rPr lang="en-IN" sz="2200" b="1" dirty="0"/>
              <a:t>use HI;</a:t>
            </a:r>
          </a:p>
          <a:p>
            <a:endParaRPr lang="en-IN" sz="2200" b="1" dirty="0"/>
          </a:p>
          <a:p>
            <a:r>
              <a:rPr lang="en-IN" sz="2200" b="1" dirty="0"/>
              <a:t>print greet();</a:t>
            </a:r>
          </a:p>
          <a:p>
            <a:r>
              <a:rPr lang="en-IN" sz="2200" b="1" dirty="0"/>
              <a:t>print "\n";</a:t>
            </a:r>
          </a:p>
          <a:p>
            <a:r>
              <a:rPr lang="en-IN" sz="2200" b="1" dirty="0"/>
              <a:t>print greet2();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2367" y="702959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HI.pm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6928" y="771414"/>
            <a:ext cx="18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4.HI.pl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746267" y="5131362"/>
            <a:ext cx="5763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holds the symbols you export by default 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55475" y="3249637"/>
            <a:ext cx="735171" cy="1814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2529" y="112413"/>
            <a:ext cx="944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42729"/>
                </a:solidFill>
                <a:latin typeface="Arial" panose="020B0604020202020204" pitchFamily="34" charset="0"/>
              </a:rPr>
              <a:t>holds a list of all symbols that </a:t>
            </a:r>
            <a:r>
              <a:rPr lang="en-IN" sz="2400" i="1" dirty="0">
                <a:solidFill>
                  <a:srgbClr val="242729"/>
                </a:solidFill>
                <a:latin typeface="Arial" panose="020B0604020202020204" pitchFamily="34" charset="0"/>
              </a:rPr>
              <a:t>can</a:t>
            </a:r>
            <a:r>
              <a:rPr lang="en-IN" sz="2400" dirty="0">
                <a:solidFill>
                  <a:srgbClr val="242729"/>
                </a:solidFill>
                <a:latin typeface="Arial" panose="020B0604020202020204" pitchFamily="34" charset="0"/>
              </a:rPr>
              <a:t> be exported upon explicit request.</a:t>
            </a:r>
            <a:endParaRPr lang="en-IN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22169" y="573724"/>
            <a:ext cx="568477" cy="2026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5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6" y="1000374"/>
            <a:ext cx="9144000" cy="4690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8680" y="304187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Reinventing the Wheel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62" y="5545513"/>
            <a:ext cx="11687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CPAN, the Comprehensive Perl Archive Network, is a gigantic repository of nearly everything about Perl you could imagine, including source, documentation, alternate ports, and above all, modules.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8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84" y="1020472"/>
            <a:ext cx="5180734" cy="5307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680" y="304187"/>
            <a:ext cx="6099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Package Manager - Demo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5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680" y="304187"/>
            <a:ext cx="3813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lasses and objects in Pe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05" y="1826346"/>
            <a:ext cx="3540886" cy="35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ject and class in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942739"/>
            <a:ext cx="4236316" cy="2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8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680" y="304187"/>
            <a:ext cx="464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Class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8679" y="930671"/>
            <a:ext cx="114746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Perl </a:t>
            </a: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simply a package having a </a:t>
            </a: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 special kind of function) to create objects of </a:t>
            </a: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class means is to build a package.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packages associate variables and subroutines together under a common namespace.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518" y="3811012"/>
            <a:ext cx="35095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400" b="1" dirty="0"/>
              <a:t>package Hello; </a:t>
            </a:r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sub </a:t>
            </a:r>
            <a:r>
              <a:rPr lang="en-IN" altLang="en-US" sz="2400" b="1" dirty="0" smtClean="0"/>
              <a:t>new </a:t>
            </a:r>
            <a:r>
              <a:rPr lang="en-IN" altLang="en-US" sz="2400" b="1" dirty="0"/>
              <a:t>{ </a:t>
            </a:r>
          </a:p>
          <a:p>
            <a:pPr>
              <a:buFontTx/>
              <a:buNone/>
            </a:pPr>
            <a:r>
              <a:rPr lang="en-IN" altLang="en-US" sz="2400" b="1" dirty="0"/>
              <a:t>   </a:t>
            </a:r>
            <a:r>
              <a:rPr lang="en-IN" altLang="en-US" sz="2400" b="1" dirty="0" smtClean="0"/>
              <a:t>……</a:t>
            </a:r>
          </a:p>
          <a:p>
            <a:pPr>
              <a:buFontTx/>
              <a:buNone/>
            </a:pPr>
            <a:r>
              <a:rPr lang="en-IN" altLang="en-US" sz="2400" b="1" dirty="0"/>
              <a:t> </a:t>
            </a:r>
            <a:r>
              <a:rPr lang="en-IN" altLang="en-US" sz="2400" b="1" dirty="0" smtClean="0"/>
              <a:t>  ……</a:t>
            </a:r>
          </a:p>
          <a:p>
            <a:pPr>
              <a:buFontTx/>
              <a:buNone/>
            </a:pPr>
            <a:r>
              <a:rPr lang="en-IN" altLang="en-US" sz="2400" b="1" dirty="0"/>
              <a:t> </a:t>
            </a:r>
            <a:r>
              <a:rPr lang="en-IN" altLang="en-US" sz="2400" b="1" dirty="0" smtClean="0"/>
              <a:t>  ……</a:t>
            </a: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} </a:t>
            </a:r>
          </a:p>
          <a:p>
            <a:pPr>
              <a:buFontTx/>
              <a:buNone/>
            </a:pPr>
            <a:r>
              <a:rPr lang="en-IN" altLang="en-US" sz="2400" b="1" dirty="0"/>
              <a:t>1;</a:t>
            </a:r>
            <a:endParaRPr lang="en-US" alt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800499" y="4586832"/>
            <a:ext cx="7938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between a Perl package and a Class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that, a class is also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 package but having constructor which will make and return objects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1604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680" y="304187"/>
            <a:ext cx="5170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Constructor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236" y="872836"/>
            <a:ext cx="59990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constructor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a function which uses 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bless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function inside it and also returns a reference to something that has the class name associated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with it (basically an object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means that constructor is a special kind of function which has two specialties: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uses bless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returns a reference to something that has the class name associated with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70074" y="179497"/>
            <a:ext cx="32281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package Arithmetic; </a:t>
            </a:r>
          </a:p>
          <a:p>
            <a:endParaRPr lang="en-IN" sz="1600" b="1" dirty="0"/>
          </a:p>
          <a:p>
            <a:r>
              <a:rPr lang="en-IN" sz="1600" b="1" dirty="0"/>
              <a:t>sub new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$class=shift;</a:t>
            </a:r>
          </a:p>
          <a:p>
            <a:r>
              <a:rPr lang="en-IN" sz="1600" b="1" dirty="0"/>
              <a:t>my $self={}; </a:t>
            </a:r>
          </a:p>
          <a:p>
            <a:r>
              <a:rPr lang="en-IN" sz="1600" b="1" dirty="0"/>
              <a:t>bless $self, $class; </a:t>
            </a:r>
          </a:p>
          <a:p>
            <a:r>
              <a:rPr lang="en-IN" sz="1600" b="1" dirty="0"/>
              <a:t>return $self; </a:t>
            </a:r>
          </a:p>
          <a:p>
            <a:r>
              <a:rPr lang="en-IN" sz="1600" b="1" dirty="0"/>
              <a:t>} </a:t>
            </a:r>
          </a:p>
          <a:p>
            <a:endParaRPr lang="en-IN" sz="1600" b="1" dirty="0"/>
          </a:p>
          <a:p>
            <a:r>
              <a:rPr lang="en-IN" sz="1600" b="1" dirty="0"/>
              <a:t>sub add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$self= shift; </a:t>
            </a:r>
          </a:p>
          <a:p>
            <a:r>
              <a:rPr lang="en-IN" sz="1600" b="1" dirty="0"/>
              <a:t>my $a=$_[0]; </a:t>
            </a:r>
          </a:p>
          <a:p>
            <a:r>
              <a:rPr lang="en-IN" sz="1600" b="1" dirty="0"/>
              <a:t>my $b=$_[1]; </a:t>
            </a:r>
          </a:p>
          <a:p>
            <a:r>
              <a:rPr lang="en-IN" sz="1600" b="1" dirty="0"/>
              <a:t>return ($a+$b); 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sub subtract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$self= shift; </a:t>
            </a:r>
          </a:p>
          <a:p>
            <a:r>
              <a:rPr lang="en-IN" sz="1600" b="1" dirty="0"/>
              <a:t>my $a=$_[0]; </a:t>
            </a:r>
          </a:p>
          <a:p>
            <a:r>
              <a:rPr lang="en-IN" sz="1600" b="1" dirty="0"/>
              <a:t>my $b=$_[1]; </a:t>
            </a:r>
          </a:p>
          <a:p>
            <a:r>
              <a:rPr lang="en-IN" sz="1600" b="1" dirty="0"/>
              <a:t>return ($a-$b); </a:t>
            </a:r>
          </a:p>
          <a:p>
            <a:r>
              <a:rPr lang="en-IN" sz="1600" b="1" dirty="0"/>
              <a:t>} </a:t>
            </a:r>
          </a:p>
          <a:p>
            <a:r>
              <a:rPr lang="en-IN" sz="1600" b="1" dirty="0"/>
              <a:t>1;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6583" y="1955027"/>
            <a:ext cx="386541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use strict;</a:t>
            </a:r>
          </a:p>
          <a:p>
            <a:r>
              <a:rPr lang="en-IN" sz="1600" b="1" dirty="0"/>
              <a:t>use warnings;</a:t>
            </a:r>
          </a:p>
          <a:p>
            <a:r>
              <a:rPr lang="en-IN" sz="1600" b="1" dirty="0"/>
              <a:t> </a:t>
            </a:r>
          </a:p>
          <a:p>
            <a:r>
              <a:rPr lang="en-IN" sz="1600" b="1" dirty="0"/>
              <a:t>use lib 'C</a:t>
            </a:r>
            <a:r>
              <a:rPr lang="en-IN" sz="1600" b="1" dirty="0" smtClean="0"/>
              <a:t>:/..Perl-Training-Session4-scripts/';</a:t>
            </a:r>
            <a:endParaRPr lang="en-IN" sz="1600" b="1" dirty="0"/>
          </a:p>
          <a:p>
            <a:r>
              <a:rPr lang="en-IN" sz="1600" b="1" dirty="0"/>
              <a:t>use Arithmetic;</a:t>
            </a:r>
          </a:p>
          <a:p>
            <a:endParaRPr lang="en-IN" sz="1600" b="1" dirty="0"/>
          </a:p>
          <a:p>
            <a:r>
              <a:rPr lang="en-IN" sz="1600" b="1" dirty="0"/>
              <a:t>my $</a:t>
            </a:r>
            <a:r>
              <a:rPr lang="en-IN" sz="1600" b="1" dirty="0" err="1"/>
              <a:t>obj</a:t>
            </a:r>
            <a:r>
              <a:rPr lang="en-IN" sz="1600" b="1" dirty="0"/>
              <a:t>= Arithmetic-&gt;new(); </a:t>
            </a:r>
          </a:p>
          <a:p>
            <a:endParaRPr lang="en-IN" sz="1600" b="1" dirty="0"/>
          </a:p>
          <a:p>
            <a:r>
              <a:rPr lang="en-IN" sz="1600" b="1" dirty="0"/>
              <a:t>my $result= $</a:t>
            </a:r>
            <a:r>
              <a:rPr lang="en-IN" sz="1600" b="1" dirty="0" err="1"/>
              <a:t>obj</a:t>
            </a:r>
            <a:r>
              <a:rPr lang="en-IN" sz="1600" b="1" dirty="0"/>
              <a:t>-&gt;add(5,6); </a:t>
            </a:r>
          </a:p>
          <a:p>
            <a:r>
              <a:rPr lang="en-IN" sz="1600" b="1" dirty="0"/>
              <a:t>print "Addition: $result\n";</a:t>
            </a:r>
          </a:p>
          <a:p>
            <a:endParaRPr lang="en-IN" sz="1600" b="1" dirty="0"/>
          </a:p>
          <a:p>
            <a:r>
              <a:rPr lang="en-IN" sz="1600" b="1" dirty="0"/>
              <a:t>$result = $</a:t>
            </a:r>
            <a:r>
              <a:rPr lang="en-IN" sz="1600" b="1" dirty="0" err="1"/>
              <a:t>obj</a:t>
            </a:r>
            <a:r>
              <a:rPr lang="en-IN" sz="1600" b="1" dirty="0"/>
              <a:t>-&gt;subtract(6,5);</a:t>
            </a:r>
          </a:p>
          <a:p>
            <a:r>
              <a:rPr lang="en-IN" sz="1600" b="1" dirty="0"/>
              <a:t>print "Subtraction: $result\n";</a:t>
            </a:r>
          </a:p>
        </p:txBody>
      </p:sp>
    </p:spTree>
    <p:extLst>
      <p:ext uri="{BB962C8B-B14F-4D97-AF65-F5344CB8AC3E}">
        <p14:creationId xmlns:p14="http://schemas.microsoft.com/office/powerpoint/2010/main" val="413591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679" y="304187"/>
            <a:ext cx="568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Methods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8679" y="1096879"/>
            <a:ext cx="11052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are functions or subroutines defined in a class</a:t>
            </a: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method is to build a subroutine.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1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6" y="496388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Contents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1267097"/>
            <a:ext cx="917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Perl Packages and Modules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 smtClean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Comprehensive Perl Archive Network (CPAN) Module Installation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Object Oriented Perl – Part 1</a:t>
            </a:r>
          </a:p>
        </p:txBody>
      </p:sp>
    </p:spTree>
    <p:extLst>
      <p:ext uri="{BB962C8B-B14F-4D97-AF65-F5344CB8AC3E}">
        <p14:creationId xmlns:p14="http://schemas.microsoft.com/office/powerpoint/2010/main" val="339883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381" y="3066106"/>
            <a:ext cx="10515600" cy="2233757"/>
          </a:xfrm>
        </p:spPr>
        <p:txBody>
          <a:bodyPr/>
          <a:lstStyle/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my </a:t>
            </a:r>
            <a:r>
              <a:rPr lang="en-US" altLang="en-US" sz="3200" dirty="0">
                <a:latin typeface="Courier New" panose="02070309020205020404" pitchFamily="49" charset="0"/>
              </a:rPr>
              <a:t>$self = {};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return bless $self, $class;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It's the variable that is associated with the class, not the reference to the </a:t>
            </a:r>
            <a:r>
              <a:rPr lang="en-US" altLang="en-US" dirty="0" smtClean="0"/>
              <a:t>variable.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98680" y="304187"/>
            <a:ext cx="464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Object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008" y="946483"/>
            <a:ext cx="11142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Perl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bject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be any variable but mostly a reference to a hash or an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an object is to bless a referent. </a:t>
            </a:r>
            <a:r>
              <a:rPr lang="en-IN" sz="2400" b="1" dirty="0" smtClean="0">
                <a:solidFill>
                  <a:srgbClr val="333333"/>
                </a:solidFill>
                <a:latin typeface="Noto Sans"/>
              </a:rPr>
              <a:t>bless</a:t>
            </a:r>
            <a:r>
              <a:rPr lang="en-IN" sz="2400" dirty="0" smtClean="0">
                <a:solidFill>
                  <a:srgbClr val="333333"/>
                </a:solidFill>
                <a:latin typeface="Noto Sans"/>
              </a:rPr>
              <a:t> function is used to attach or associate </a:t>
            </a:r>
            <a:r>
              <a:rPr lang="en-IN" sz="2400" dirty="0">
                <a:solidFill>
                  <a:srgbClr val="333333"/>
                </a:solidFill>
                <a:latin typeface="Noto Sans"/>
              </a:rPr>
              <a:t>an object with a class</a:t>
            </a:r>
            <a:r>
              <a:rPr lang="en-IN" sz="2400" dirty="0" smtClean="0">
                <a:solidFill>
                  <a:srgbClr val="333333"/>
                </a:solidFill>
                <a:latin typeface="Noto Sans"/>
              </a:rPr>
              <a:t>.</a:t>
            </a:r>
            <a:endParaRPr lang="en-IN" sz="2400" dirty="0"/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5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2073" y="304187"/>
            <a:ext cx="32281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package Arithmetic; </a:t>
            </a:r>
          </a:p>
          <a:p>
            <a:endParaRPr lang="en-IN" sz="1600" b="1" dirty="0"/>
          </a:p>
          <a:p>
            <a:r>
              <a:rPr lang="en-IN" sz="1600" b="1" dirty="0"/>
              <a:t>sub new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$class=shift;</a:t>
            </a:r>
          </a:p>
          <a:p>
            <a:r>
              <a:rPr lang="en-IN" sz="1600" b="1" dirty="0"/>
              <a:t>my $self={}; </a:t>
            </a:r>
          </a:p>
          <a:p>
            <a:r>
              <a:rPr lang="en-IN" sz="1600" b="1" dirty="0"/>
              <a:t>bless $self, $class; </a:t>
            </a:r>
          </a:p>
          <a:p>
            <a:r>
              <a:rPr lang="en-IN" sz="1600" b="1" dirty="0"/>
              <a:t>return $self; </a:t>
            </a:r>
          </a:p>
          <a:p>
            <a:r>
              <a:rPr lang="en-IN" sz="1600" b="1" dirty="0"/>
              <a:t>} </a:t>
            </a:r>
          </a:p>
          <a:p>
            <a:endParaRPr lang="en-IN" sz="1600" b="1" dirty="0"/>
          </a:p>
          <a:p>
            <a:r>
              <a:rPr lang="en-IN" sz="1600" b="1" dirty="0"/>
              <a:t>sub add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$self= shift; </a:t>
            </a:r>
          </a:p>
          <a:p>
            <a:r>
              <a:rPr lang="en-IN" sz="1600" b="1" dirty="0"/>
              <a:t>my $a=$_[0]; </a:t>
            </a:r>
          </a:p>
          <a:p>
            <a:r>
              <a:rPr lang="en-IN" sz="1600" b="1" dirty="0"/>
              <a:t>my $b=$_[1]; </a:t>
            </a:r>
          </a:p>
          <a:p>
            <a:r>
              <a:rPr lang="en-IN" sz="1600" b="1" dirty="0"/>
              <a:t>return ($a+$b); 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  <a:p>
            <a:r>
              <a:rPr lang="en-IN" sz="1600" b="1" dirty="0"/>
              <a:t>sub subtract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$self= shift; </a:t>
            </a:r>
          </a:p>
          <a:p>
            <a:r>
              <a:rPr lang="en-IN" sz="1600" b="1" dirty="0"/>
              <a:t>my $a=$_[0]; </a:t>
            </a:r>
          </a:p>
          <a:p>
            <a:r>
              <a:rPr lang="en-IN" sz="1600" b="1" dirty="0"/>
              <a:t>my $b=$_[1]; </a:t>
            </a:r>
          </a:p>
          <a:p>
            <a:r>
              <a:rPr lang="en-IN" sz="1600" b="1" dirty="0"/>
              <a:t>return ($a-$b); </a:t>
            </a:r>
          </a:p>
          <a:p>
            <a:r>
              <a:rPr lang="en-IN" sz="1600" b="1" dirty="0"/>
              <a:t>} </a:t>
            </a:r>
          </a:p>
          <a:p>
            <a:r>
              <a:rPr lang="en-IN" sz="1600" b="1" dirty="0"/>
              <a:t>1;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290" y="1704569"/>
            <a:ext cx="56110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use lib 'C</a:t>
            </a:r>
            <a:r>
              <a:rPr lang="en-IN" b="1" dirty="0" smtClean="0"/>
              <a:t>:/Users/…Perl-Training-Session4-scripts/';</a:t>
            </a:r>
            <a:endParaRPr lang="en-IN" b="1" dirty="0"/>
          </a:p>
          <a:p>
            <a:r>
              <a:rPr lang="en-IN" b="1" dirty="0"/>
              <a:t>use Arithmetic;</a:t>
            </a:r>
          </a:p>
          <a:p>
            <a:endParaRPr lang="en-IN" b="1" dirty="0"/>
          </a:p>
          <a:p>
            <a:r>
              <a:rPr lang="en-IN" b="1" dirty="0"/>
              <a:t>my $</a:t>
            </a:r>
            <a:r>
              <a:rPr lang="en-IN" b="1" dirty="0" err="1"/>
              <a:t>obj</a:t>
            </a:r>
            <a:r>
              <a:rPr lang="en-IN" b="1" dirty="0"/>
              <a:t>= Arithmetic-&gt;new(); </a:t>
            </a:r>
          </a:p>
          <a:p>
            <a:endParaRPr lang="en-IN" b="1" dirty="0"/>
          </a:p>
          <a:p>
            <a:r>
              <a:rPr lang="en-IN" b="1" dirty="0"/>
              <a:t>my $result= $</a:t>
            </a:r>
            <a:r>
              <a:rPr lang="en-IN" b="1" dirty="0" err="1"/>
              <a:t>obj</a:t>
            </a:r>
            <a:r>
              <a:rPr lang="en-IN" b="1" dirty="0"/>
              <a:t>-&gt;add(5,6); </a:t>
            </a:r>
          </a:p>
          <a:p>
            <a:r>
              <a:rPr lang="en-IN" b="1" dirty="0"/>
              <a:t>print "Addition: $result\n";</a:t>
            </a:r>
          </a:p>
          <a:p>
            <a:endParaRPr lang="en-IN" b="1" dirty="0"/>
          </a:p>
          <a:p>
            <a:r>
              <a:rPr lang="en-IN" b="1" dirty="0"/>
              <a:t>$result = $</a:t>
            </a:r>
            <a:r>
              <a:rPr lang="en-IN" b="1" dirty="0" err="1"/>
              <a:t>obj</a:t>
            </a:r>
            <a:r>
              <a:rPr lang="en-IN" b="1" dirty="0"/>
              <a:t>-&gt;subtract(6,5);</a:t>
            </a:r>
          </a:p>
          <a:p>
            <a:r>
              <a:rPr lang="en-IN" b="1" dirty="0"/>
              <a:t>print "Subtraction: $result\n";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80" y="304187"/>
            <a:ext cx="464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Demo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0163" y="1436775"/>
            <a:ext cx="2481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Noto Sans"/>
              </a:rPr>
              <a:t>bless</a:t>
            </a:r>
            <a:r>
              <a:rPr lang="en-IN" dirty="0">
                <a:solidFill>
                  <a:srgbClr val="333333"/>
                </a:solidFill>
                <a:latin typeface="Noto Sans"/>
              </a:rPr>
              <a:t> function is used to attach an object with a class.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846127" y="1704569"/>
            <a:ext cx="864036" cy="193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381" y="1616762"/>
            <a:ext cx="49460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use strict;</a:t>
            </a:r>
          </a:p>
          <a:p>
            <a:r>
              <a:rPr lang="en-IN" dirty="0"/>
              <a:t>use warnings;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use lib 'C:/</a:t>
            </a:r>
            <a:r>
              <a:rPr lang="en-IN" dirty="0" smtClean="0"/>
              <a:t>Users…Perl-Training-Session4-scripts</a:t>
            </a:r>
            <a:r>
              <a:rPr lang="en-IN" dirty="0"/>
              <a:t>/';</a:t>
            </a:r>
          </a:p>
          <a:p>
            <a:r>
              <a:rPr lang="en-IN" dirty="0"/>
              <a:t>use Arithmetic1;</a:t>
            </a:r>
          </a:p>
          <a:p>
            <a:endParaRPr lang="en-IN" dirty="0"/>
          </a:p>
          <a:p>
            <a:r>
              <a:rPr lang="en-IN" dirty="0"/>
              <a:t>my $result= Arithmetic1::add(5,6); </a:t>
            </a:r>
          </a:p>
          <a:p>
            <a:r>
              <a:rPr lang="en-IN" dirty="0"/>
              <a:t>print "Addition: $result\n";</a:t>
            </a:r>
          </a:p>
          <a:p>
            <a:endParaRPr lang="en-IN" dirty="0"/>
          </a:p>
          <a:p>
            <a:r>
              <a:rPr lang="en-IN" dirty="0"/>
              <a:t>$result = Arithmetic1::subtract(6,5);</a:t>
            </a:r>
          </a:p>
          <a:p>
            <a:r>
              <a:rPr lang="en-IN" dirty="0"/>
              <a:t>print "Subtraction: $result\n";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8654" y="214063"/>
            <a:ext cx="38377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package Arithmetic1;</a:t>
            </a:r>
          </a:p>
          <a:p>
            <a:r>
              <a:rPr lang="en-IN" dirty="0"/>
              <a:t>use strict;</a:t>
            </a:r>
          </a:p>
          <a:p>
            <a:endParaRPr lang="en-IN" dirty="0"/>
          </a:p>
          <a:p>
            <a:r>
              <a:rPr lang="en-IN" dirty="0"/>
              <a:t>use Exporter;</a:t>
            </a:r>
          </a:p>
          <a:p>
            <a:r>
              <a:rPr lang="en-IN" dirty="0"/>
              <a:t>our @ISA="Exporter";</a:t>
            </a:r>
          </a:p>
          <a:p>
            <a:r>
              <a:rPr lang="en-IN" dirty="0"/>
              <a:t>our @EXPORT = </a:t>
            </a:r>
            <a:r>
              <a:rPr lang="en-IN" dirty="0" err="1"/>
              <a:t>qw</a:t>
            </a:r>
            <a:r>
              <a:rPr lang="en-IN" dirty="0"/>
              <a:t>(add);</a:t>
            </a:r>
          </a:p>
          <a:p>
            <a:r>
              <a:rPr lang="en-IN" dirty="0"/>
              <a:t>our @EXPORT = </a:t>
            </a:r>
            <a:r>
              <a:rPr lang="en-IN" dirty="0" err="1"/>
              <a:t>qw</a:t>
            </a:r>
            <a:r>
              <a:rPr lang="en-IN" dirty="0"/>
              <a:t>(subtract);</a:t>
            </a:r>
          </a:p>
          <a:p>
            <a:endParaRPr lang="en-IN" dirty="0"/>
          </a:p>
          <a:p>
            <a:r>
              <a:rPr lang="en-IN" dirty="0"/>
              <a:t>sub add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my $a=$_[0]; </a:t>
            </a:r>
          </a:p>
          <a:p>
            <a:r>
              <a:rPr lang="en-IN" dirty="0"/>
              <a:t>my $b=$_[1]; </a:t>
            </a:r>
          </a:p>
          <a:p>
            <a:r>
              <a:rPr lang="en-IN" dirty="0"/>
              <a:t>return ($a+$b); 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sub subtract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my $a=$_[0]; </a:t>
            </a:r>
          </a:p>
          <a:p>
            <a:r>
              <a:rPr lang="en-IN" dirty="0"/>
              <a:t>my $b=$_[1]; </a:t>
            </a:r>
          </a:p>
          <a:p>
            <a:r>
              <a:rPr lang="en-IN" dirty="0"/>
              <a:t>return ($a-$b);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1;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79" y="304187"/>
            <a:ext cx="4963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Modules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606994"/>
            <a:ext cx="773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between a Perl package and a Class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that, a class is also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 package but having constructor which will make and return objects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81314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928" y="996914"/>
            <a:ext cx="32281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package Arithmetic; </a:t>
            </a:r>
          </a:p>
          <a:p>
            <a:endParaRPr lang="en-IN" sz="1600" b="1" dirty="0"/>
          </a:p>
          <a:p>
            <a:r>
              <a:rPr lang="en-IN" sz="1600" b="1" dirty="0"/>
              <a:t>sub new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$class=shift;</a:t>
            </a:r>
          </a:p>
          <a:p>
            <a:r>
              <a:rPr lang="en-IN" sz="1600" b="1" dirty="0"/>
              <a:t>my $self={}; </a:t>
            </a:r>
          </a:p>
          <a:p>
            <a:r>
              <a:rPr lang="en-IN" sz="1600" b="1" dirty="0"/>
              <a:t>bless $self, $class; </a:t>
            </a:r>
          </a:p>
          <a:p>
            <a:r>
              <a:rPr lang="en-IN" sz="1600" b="1" dirty="0"/>
              <a:t>return $self; </a:t>
            </a:r>
          </a:p>
          <a:p>
            <a:r>
              <a:rPr lang="en-IN" sz="1600" b="1" dirty="0"/>
              <a:t>} </a:t>
            </a:r>
          </a:p>
          <a:p>
            <a:endParaRPr lang="en-IN" sz="1600" b="1" dirty="0"/>
          </a:p>
          <a:p>
            <a:r>
              <a:rPr lang="en-IN" sz="1600" b="1" dirty="0"/>
              <a:t>sub add </a:t>
            </a:r>
          </a:p>
          <a:p>
            <a:r>
              <a:rPr lang="en-IN" sz="1600" b="1" dirty="0"/>
              <a:t>{ </a:t>
            </a:r>
          </a:p>
          <a:p>
            <a:r>
              <a:rPr lang="en-IN" sz="1600" b="1" dirty="0"/>
              <a:t>my $self= shift; </a:t>
            </a:r>
          </a:p>
          <a:p>
            <a:r>
              <a:rPr lang="en-IN" sz="1600" b="1" dirty="0"/>
              <a:t>my $a=$_[0]; </a:t>
            </a:r>
          </a:p>
          <a:p>
            <a:r>
              <a:rPr lang="en-IN" sz="1600" b="1" dirty="0"/>
              <a:t>my $b=$_[1]; </a:t>
            </a:r>
          </a:p>
          <a:p>
            <a:r>
              <a:rPr lang="en-IN" sz="1600" b="1" dirty="0"/>
              <a:t>return ($a+$b); 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  <a:p>
            <a:endParaRPr lang="en-IN" sz="1600" b="1" dirty="0"/>
          </a:p>
          <a:p>
            <a:r>
              <a:rPr lang="en-IN" sz="1600" b="1" dirty="0" smtClean="0"/>
              <a:t>….</a:t>
            </a:r>
          </a:p>
          <a:p>
            <a:r>
              <a:rPr lang="en-IN" sz="1600" b="1" dirty="0" smtClean="0"/>
              <a:t>….</a:t>
            </a:r>
            <a:endParaRPr lang="en-IN" sz="1600" b="1" dirty="0"/>
          </a:p>
          <a:p>
            <a:r>
              <a:rPr lang="en-IN" sz="1600" b="1" dirty="0"/>
              <a:t>1;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82950" y="996914"/>
            <a:ext cx="3419206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Class name used in creating object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82950" y="1449675"/>
            <a:ext cx="1292341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Constructor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82950" y="2108055"/>
            <a:ext cx="2884764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Data structure for this object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82950" y="2737238"/>
            <a:ext cx="6420091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717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TW" dirty="0">
                <a:latin typeface="+mn-lt"/>
              </a:rPr>
              <a:t>Associate the reference $self to the class </a:t>
            </a:r>
            <a:r>
              <a:rPr lang="en-US" altLang="zh-TW" dirty="0" smtClean="0">
                <a:latin typeface="+mn-lt"/>
              </a:rPr>
              <a:t>Arithmetic, </a:t>
            </a:r>
            <a:r>
              <a:rPr lang="en-US" altLang="zh-TW" dirty="0">
                <a:latin typeface="+mn-lt"/>
              </a:rPr>
              <a:t>so we can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call methods of Mouse on this reference, </a:t>
            </a:r>
            <a:endParaRPr lang="en-US" altLang="zh-TW" dirty="0" smtClean="0">
              <a:latin typeface="+mn-lt"/>
            </a:endParaRPr>
          </a:p>
          <a:p>
            <a:pPr eaLnBrk="1" hangingPunct="1">
              <a:buFontTx/>
              <a:buAutoNum type="arabicPeriod"/>
            </a:pPr>
            <a:r>
              <a:rPr lang="en-US" altLang="zh-TW" dirty="0" smtClean="0">
                <a:latin typeface="+mn-lt"/>
              </a:rPr>
              <a:t>Return </a:t>
            </a:r>
            <a:r>
              <a:rPr lang="en-US" altLang="zh-TW" dirty="0">
                <a:latin typeface="+mn-lt"/>
              </a:rPr>
              <a:t>the blessed reference $self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406" y="241506"/>
            <a:ext cx="6570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Perl: Arithmetic Class</a:t>
            </a:r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282950" y="3920419"/>
            <a:ext cx="2343142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Retrieve its object data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82950" y="5835821"/>
            <a:ext cx="4767524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Perl module must return true at the end of script</a:t>
            </a:r>
          </a:p>
        </p:txBody>
      </p:sp>
    </p:spTree>
    <p:extLst>
      <p:ext uri="{BB962C8B-B14F-4D97-AF65-F5344CB8AC3E}">
        <p14:creationId xmlns:p14="http://schemas.microsoft.com/office/powerpoint/2010/main" val="402684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963" y="1316642"/>
            <a:ext cx="56110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use lib 'C</a:t>
            </a:r>
            <a:r>
              <a:rPr lang="en-IN" b="1" dirty="0" smtClean="0"/>
              <a:t>:/Users/…Perl-Training-Session4-scripts/';</a:t>
            </a:r>
            <a:endParaRPr lang="en-IN" b="1" dirty="0"/>
          </a:p>
          <a:p>
            <a:r>
              <a:rPr lang="en-IN" b="1" dirty="0"/>
              <a:t>use Arithmetic;</a:t>
            </a:r>
          </a:p>
          <a:p>
            <a:endParaRPr lang="en-IN" b="1" dirty="0"/>
          </a:p>
          <a:p>
            <a:r>
              <a:rPr lang="en-IN" b="1" dirty="0"/>
              <a:t>my $</a:t>
            </a:r>
            <a:r>
              <a:rPr lang="en-IN" b="1" dirty="0" err="1"/>
              <a:t>obj</a:t>
            </a:r>
            <a:r>
              <a:rPr lang="en-IN" b="1" dirty="0"/>
              <a:t>= Arithmetic-&gt;new(); </a:t>
            </a:r>
          </a:p>
          <a:p>
            <a:endParaRPr lang="en-IN" b="1" dirty="0"/>
          </a:p>
          <a:p>
            <a:r>
              <a:rPr lang="en-IN" b="1" dirty="0"/>
              <a:t>my $result= $</a:t>
            </a:r>
            <a:r>
              <a:rPr lang="en-IN" b="1" dirty="0" err="1"/>
              <a:t>obj</a:t>
            </a:r>
            <a:r>
              <a:rPr lang="en-IN" b="1" dirty="0"/>
              <a:t>-&gt;add(5,6); </a:t>
            </a:r>
          </a:p>
          <a:p>
            <a:r>
              <a:rPr lang="en-IN" b="1" dirty="0"/>
              <a:t>print "Addition: $result\n";</a:t>
            </a:r>
          </a:p>
          <a:p>
            <a:endParaRPr lang="en-IN" b="1" dirty="0"/>
          </a:p>
          <a:p>
            <a:r>
              <a:rPr lang="en-IN" b="1" dirty="0"/>
              <a:t>$result = $</a:t>
            </a:r>
            <a:r>
              <a:rPr lang="en-IN" b="1" dirty="0" err="1"/>
              <a:t>obj</a:t>
            </a:r>
            <a:r>
              <a:rPr lang="en-IN" b="1" dirty="0"/>
              <a:t>-&gt;subtract(6,5);</a:t>
            </a:r>
          </a:p>
          <a:p>
            <a:r>
              <a:rPr lang="en-IN" b="1" dirty="0"/>
              <a:t>print "Subtraction: $result\n";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406" y="241506"/>
            <a:ext cx="6556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script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02062" y="2342572"/>
            <a:ext cx="4888711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Tell perl to load the object definition in Mouse.pm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02062" y="2891436"/>
            <a:ext cx="4608512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717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marL="0" indent="0" eaLnBrk="1" hangingPunct="1"/>
            <a:r>
              <a:rPr lang="en-US" altLang="zh-TW" dirty="0">
                <a:latin typeface="+mn-lt"/>
              </a:rPr>
              <a:t>Create new object instance and store the reference to this object in </a:t>
            </a:r>
            <a:r>
              <a:rPr lang="en-US" altLang="zh-TW" dirty="0" smtClean="0">
                <a:latin typeface="+mn-lt"/>
              </a:rPr>
              <a:t>$</a:t>
            </a:r>
            <a:r>
              <a:rPr lang="en-US" altLang="zh-TW" dirty="0" err="1" smtClean="0">
                <a:latin typeface="+mn-lt"/>
              </a:rPr>
              <a:t>obj</a:t>
            </a:r>
            <a:endParaRPr lang="en-US" altLang="zh-TW" dirty="0"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02062" y="3553168"/>
            <a:ext cx="4608512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717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+mn-lt"/>
              </a:rPr>
              <a:t>Pass values method in the class</a:t>
            </a:r>
            <a:endParaRPr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81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406" y="241506"/>
            <a:ext cx="6556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Perl - Inheritance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9406" y="1139317"/>
            <a:ext cx="32973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package student;</a:t>
            </a:r>
          </a:p>
          <a:p>
            <a:endParaRPr lang="en-IN" b="1" dirty="0"/>
          </a:p>
          <a:p>
            <a:r>
              <a:rPr lang="en-IN" b="1" dirty="0"/>
              <a:t>sub new</a:t>
            </a:r>
            <a:r>
              <a:rPr lang="en-IN" b="1" dirty="0" smtClean="0"/>
              <a:t>{</a:t>
            </a:r>
            <a:endParaRPr lang="en-IN" b="1" dirty="0"/>
          </a:p>
          <a:p>
            <a:r>
              <a:rPr lang="en-IN" b="1" dirty="0"/>
              <a:t>  my $class = shift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  my $self = {</a:t>
            </a:r>
          </a:p>
          <a:p>
            <a:r>
              <a:rPr lang="en-IN" b="1" dirty="0"/>
              <a:t>    'name' =&gt; shift,</a:t>
            </a:r>
          </a:p>
          <a:p>
            <a:r>
              <a:rPr lang="en-IN" b="1" dirty="0"/>
              <a:t>    '</a:t>
            </a:r>
            <a:r>
              <a:rPr lang="en-IN" b="1" dirty="0" err="1"/>
              <a:t>roll_number</a:t>
            </a:r>
            <a:r>
              <a:rPr lang="en-IN" b="1" dirty="0"/>
              <a:t>' =&gt; shift</a:t>
            </a:r>
          </a:p>
          <a:p>
            <a:r>
              <a:rPr lang="en-IN" b="1" dirty="0"/>
              <a:t>  </a:t>
            </a:r>
            <a:r>
              <a:rPr lang="en-IN" b="1" dirty="0" smtClean="0"/>
              <a:t>};</a:t>
            </a:r>
            <a:endParaRPr lang="en-IN" b="1" dirty="0"/>
          </a:p>
          <a:p>
            <a:r>
              <a:rPr lang="en-IN" b="1" dirty="0"/>
              <a:t>  bless $self, $class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  return $self;</a:t>
            </a:r>
          </a:p>
          <a:p>
            <a:r>
              <a:rPr lang="en-IN" b="1" dirty="0" smtClean="0"/>
              <a:t>}</a:t>
            </a:r>
            <a:endParaRPr lang="en-IN" b="1" dirty="0"/>
          </a:p>
          <a:p>
            <a:r>
              <a:rPr lang="en-IN" b="1" dirty="0"/>
              <a:t>1;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9673" y="1139317"/>
            <a:ext cx="4558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 smtClean="0"/>
          </a:p>
          <a:p>
            <a:r>
              <a:rPr lang="en-IN" b="1" dirty="0" smtClean="0"/>
              <a:t>package </a:t>
            </a:r>
            <a:r>
              <a:rPr lang="en-IN" b="1" dirty="0" err="1"/>
              <a:t>btech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use lib 'C</a:t>
            </a:r>
            <a:r>
              <a:rPr lang="en-IN" b="1" dirty="0" smtClean="0"/>
              <a:t>:/…/Perl-Training-Session4-scripts</a:t>
            </a:r>
            <a:r>
              <a:rPr lang="en-IN" b="1" dirty="0"/>
              <a:t>/';</a:t>
            </a:r>
          </a:p>
          <a:p>
            <a:r>
              <a:rPr lang="en-IN" b="1" dirty="0"/>
              <a:t>use parent 'student';</a:t>
            </a:r>
          </a:p>
          <a:p>
            <a:endParaRPr lang="en-IN" b="1" dirty="0"/>
          </a:p>
          <a:p>
            <a:r>
              <a:rPr lang="en-IN" b="1" dirty="0"/>
              <a:t>1;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5709" y="3722407"/>
            <a:ext cx="4921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use lib 'C:/…/Perl-Training-Session4-scripts/';</a:t>
            </a:r>
          </a:p>
          <a:p>
            <a:r>
              <a:rPr lang="en-IN" b="1" dirty="0" smtClean="0"/>
              <a:t>use </a:t>
            </a:r>
            <a:r>
              <a:rPr lang="en-IN" b="1" dirty="0" err="1"/>
              <a:t>btech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my $a = </a:t>
            </a:r>
            <a:r>
              <a:rPr lang="en-IN" b="1" dirty="0" err="1"/>
              <a:t>btech</a:t>
            </a:r>
            <a:r>
              <a:rPr lang="en-IN" b="1" dirty="0"/>
              <a:t>-&gt;new("Sam",01);</a:t>
            </a:r>
          </a:p>
          <a:p>
            <a:endParaRPr lang="en-IN" b="1" dirty="0"/>
          </a:p>
          <a:p>
            <a:r>
              <a:rPr lang="en-IN" b="1" dirty="0"/>
              <a:t>print "Student Name: $a-&gt;{'name'}\n";</a:t>
            </a:r>
          </a:p>
          <a:p>
            <a:r>
              <a:rPr lang="en-IN" b="1" dirty="0"/>
              <a:t>print "Roll Number:  $a-&gt;{'</a:t>
            </a:r>
            <a:r>
              <a:rPr lang="en-IN" b="1" dirty="0" err="1"/>
              <a:t>roll_number</a:t>
            </a:r>
            <a:r>
              <a:rPr lang="en-IN" b="1" dirty="0"/>
              <a:t>'}\n";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548746" y="3724640"/>
            <a:ext cx="1046018" cy="1166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3655" y="2096960"/>
            <a:ext cx="1046018" cy="857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9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5" y="171883"/>
            <a:ext cx="4476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I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Coming up in session 5 (Final Session)</a:t>
            </a:r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315" y="1469110"/>
            <a:ext cx="7445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Oriented Perl – Part 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Integration DBI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Hosting CGI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Perl Best Practices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to Learn Perl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903" y="917719"/>
            <a:ext cx="11377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that you have two separate programs, both of which work fine by themselves, and you decide to make a third program that combines the best features from the first two. You copy both programs into a new file or cut and paste selected pieces. You find that the two programs had variables and functions with the same names that should remain separate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merged into one program, these separate parts would interfere with each other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6080" y="3991692"/>
            <a:ext cx="6110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to this problem is </a:t>
            </a:r>
            <a:r>
              <a:rPr lang="en-IN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246" y="5680673"/>
            <a:ext cx="1119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Programmers working on large projects often discover that a variable or subroutine name is being used by someone else.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248194"/>
            <a:ext cx="52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Perl Packages and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46" y="1214968"/>
            <a:ext cx="115120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package is a collection of code which lives in its own namespace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 is a named collection of unique variable names (also called a symbol table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Namespaces prevent variable name collisions between packages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 enable the construction of modules which, when used, won't clobber variables and functions outside of the 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modules's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own namespace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package is a self-contained unit of user-defined variables and subroutines, which can be re-used over and over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again.</a:t>
            </a:r>
            <a:endParaRPr lang="en-IN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446" y="248194"/>
            <a:ext cx="290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46" y="2662199"/>
            <a:ext cx="11535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module is a collection of routines and/or data,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declared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one (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possibly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one) package and bundled into a source file for reuse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distribution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445" y="4107157"/>
            <a:ext cx="11610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 of software reuse in Perl is the </a:t>
            </a:r>
            <a:r>
              <a:rPr lang="en-IN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file that has a collection of related functions designed to be used by other programs and library modules.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446" y="248194"/>
            <a:ext cx="290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446" y="1301308"/>
            <a:ext cx="11535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module is a </a:t>
            </a:r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named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container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for a group of variables and subroutines which can be loaded into your program. 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00445" y="5547492"/>
            <a:ext cx="11717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Modular programs are more easily tested and maintained because you avoid repeating code, so you only have to change it in one place.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0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46" y="936231"/>
            <a:ext cx="11535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package is a namespace. All "global" variables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 live in a package. The package statement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define the default package to be used if no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24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explicitly </a:t>
            </a:r>
            <a:r>
              <a:rPr lang="en-IN" sz="2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specified when the variable or sub is referenced.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446" y="248194"/>
            <a:ext cx="290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6136" y="3141222"/>
            <a:ext cx="3509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400" b="1" dirty="0"/>
              <a:t>package Hello; </a:t>
            </a:r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sub greet { </a:t>
            </a:r>
          </a:p>
          <a:p>
            <a:pPr>
              <a:buFontTx/>
              <a:buNone/>
            </a:pPr>
            <a:r>
              <a:rPr lang="en-IN" altLang="en-US" sz="2400" b="1" dirty="0"/>
              <a:t>   print "Hello World\n</a:t>
            </a:r>
            <a:r>
              <a:rPr lang="en-IN" altLang="en-US" sz="2400" b="1" dirty="0" smtClean="0"/>
              <a:t>";</a:t>
            </a: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} </a:t>
            </a:r>
          </a:p>
          <a:p>
            <a:pPr>
              <a:buFontTx/>
              <a:buNone/>
            </a:pPr>
            <a:r>
              <a:rPr lang="en-IN" altLang="en-US" sz="2400" b="1" dirty="0"/>
              <a:t>1;</a:t>
            </a:r>
            <a:endParaRPr lang="en-US" alt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599612" y="3078931"/>
            <a:ext cx="65923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 use strict;</a:t>
            </a:r>
          </a:p>
          <a:p>
            <a:r>
              <a:rPr lang="en-IN" sz="2400" b="1" dirty="0"/>
              <a:t> use warnings;</a:t>
            </a:r>
          </a:p>
          <a:p>
            <a:r>
              <a:rPr lang="en-IN" sz="2400" b="1" dirty="0"/>
              <a:t> </a:t>
            </a:r>
          </a:p>
          <a:p>
            <a:r>
              <a:rPr lang="en-IN" sz="2400" b="1" dirty="0"/>
              <a:t> use lib 'C:/</a:t>
            </a:r>
            <a:r>
              <a:rPr lang="en-IN" sz="2400" b="1" dirty="0" smtClean="0"/>
              <a:t>Users..Perl-Training-Session4-scripts</a:t>
            </a:r>
            <a:r>
              <a:rPr lang="en-IN" sz="2400" b="1" dirty="0"/>
              <a:t>/';</a:t>
            </a:r>
          </a:p>
          <a:p>
            <a:r>
              <a:rPr lang="en-IN" sz="2400" b="1" dirty="0"/>
              <a:t> use Hello;</a:t>
            </a:r>
          </a:p>
          <a:p>
            <a:r>
              <a:rPr lang="en-IN" sz="2400" b="1" dirty="0"/>
              <a:t> </a:t>
            </a:r>
          </a:p>
          <a:p>
            <a:r>
              <a:rPr lang="en-IN" sz="2400" b="1" dirty="0"/>
              <a:t> Hello::greet();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7961" y="2454225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Hello.pm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0" y="2454225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Test-Hello.pl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9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5907" y="2017816"/>
            <a:ext cx="3509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400" b="1" dirty="0"/>
              <a:t>package Hello; </a:t>
            </a:r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sub greet { </a:t>
            </a:r>
          </a:p>
          <a:p>
            <a:pPr>
              <a:buFontTx/>
              <a:buNone/>
            </a:pPr>
            <a:r>
              <a:rPr lang="en-IN" altLang="en-US" sz="2400" b="1" dirty="0"/>
              <a:t>   print "Hello World\n</a:t>
            </a:r>
            <a:r>
              <a:rPr lang="en-IN" altLang="en-US" sz="2400" b="1" dirty="0" smtClean="0"/>
              <a:t>";</a:t>
            </a: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} </a:t>
            </a:r>
          </a:p>
          <a:p>
            <a:pPr>
              <a:buFontTx/>
              <a:buNone/>
            </a:pPr>
            <a:r>
              <a:rPr lang="en-IN" altLang="en-US" sz="2400" b="1" dirty="0"/>
              <a:t>1;</a:t>
            </a:r>
            <a:endParaRPr lang="en-US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446" y="248194"/>
            <a:ext cx="3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 Structure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78057" y="823641"/>
            <a:ext cx="345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Declare a package; file must </a:t>
            </a:r>
          </a:p>
          <a:p>
            <a:r>
              <a:rPr lang="en-US" altLang="en-US" sz="2000" dirty="0"/>
              <a:t>be saved as Hello.pm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351520" y="2821140"/>
            <a:ext cx="300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Contents of the package:</a:t>
            </a:r>
          </a:p>
          <a:p>
            <a:r>
              <a:rPr lang="en-US" altLang="en-US" sz="2000" dirty="0"/>
              <a:t>functions, and variables.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119925" y="5317275"/>
            <a:ext cx="311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Return a true value at end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6374674" y="1174479"/>
            <a:ext cx="1303383" cy="84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27302" y="4177380"/>
            <a:ext cx="1647372" cy="978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678060" y="3319776"/>
            <a:ext cx="396795" cy="1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6419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Perl Script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69592" y="4828904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DBI::SQLite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69593" y="1058092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</a:t>
            </a:r>
            <a:r>
              <a:rPr lang="en-IN" dirty="0" err="1" smtClean="0"/>
              <a:t>mysql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676426" y="4828904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SQLite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676426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PgSQL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676427" y="1058092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MySQL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950644" y="1443446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0643" y="5292635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2496" y="3246120"/>
            <a:ext cx="1267096" cy="2046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3802496" y="1443446"/>
            <a:ext cx="1267097" cy="18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3802496" y="3246120"/>
            <a:ext cx="1267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069592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</a:t>
            </a:r>
            <a:r>
              <a:rPr lang="en-IN" dirty="0" err="1" smtClean="0"/>
              <a:t>Pg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0643" y="3263537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446" y="248194"/>
            <a:ext cx="233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DBI Module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1018" y="2860766"/>
            <a:ext cx="851477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2320062" y="3246115"/>
            <a:ext cx="630956" cy="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3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6" y="248194"/>
            <a:ext cx="3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784106" y="1742500"/>
            <a:ext cx="3509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IN" altLang="en-US" sz="2400" b="1" dirty="0"/>
              <a:t>package Welcome;</a:t>
            </a:r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use strict;</a:t>
            </a:r>
          </a:p>
          <a:p>
            <a:pPr>
              <a:buFontTx/>
              <a:buNone/>
            </a:pPr>
            <a:r>
              <a:rPr lang="en-IN" altLang="en-US" sz="2400" b="1" dirty="0"/>
              <a:t>our $var1 = 1;</a:t>
            </a:r>
          </a:p>
          <a:p>
            <a:pPr>
              <a:buFontTx/>
              <a:buNone/>
            </a:pPr>
            <a:r>
              <a:rPr lang="en-IN" altLang="en-US" sz="2400" b="1" dirty="0"/>
              <a:t>my $var2 = 3;</a:t>
            </a:r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my $</a:t>
            </a:r>
            <a:r>
              <a:rPr lang="en-IN" altLang="en-US" sz="2400" b="1" dirty="0" err="1"/>
              <a:t>str</a:t>
            </a:r>
            <a:r>
              <a:rPr lang="en-IN" altLang="en-US" sz="2400" b="1" dirty="0"/>
              <a:t> = "</a:t>
            </a:r>
            <a:r>
              <a:rPr lang="en-IN" altLang="en-US" sz="2400" b="1" dirty="0" smtClean="0"/>
              <a:t>Welcome";</a:t>
            </a:r>
            <a:endParaRPr lang="en-IN" altLang="en-US" sz="2400" b="1" dirty="0"/>
          </a:p>
          <a:p>
            <a:pPr>
              <a:buFontTx/>
              <a:buNone/>
            </a:pP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sub greet {</a:t>
            </a:r>
          </a:p>
          <a:p>
            <a:pPr>
              <a:buFontTx/>
              <a:buNone/>
            </a:pPr>
            <a:r>
              <a:rPr lang="en-IN" altLang="en-US" sz="2400" b="1" dirty="0"/>
              <a:t>   </a:t>
            </a:r>
            <a:r>
              <a:rPr lang="en-IN" altLang="en-US" sz="2400" b="1" dirty="0" smtClean="0"/>
              <a:t>print “$</a:t>
            </a:r>
            <a:r>
              <a:rPr lang="en-IN" altLang="en-US" sz="2400" b="1" dirty="0" err="1" smtClean="0"/>
              <a:t>str</a:t>
            </a:r>
            <a:r>
              <a:rPr lang="en-IN" altLang="en-US" sz="2400" b="1" dirty="0" smtClean="0"/>
              <a:t>\n”;</a:t>
            </a:r>
            <a:endParaRPr lang="en-IN" altLang="en-US" sz="2400" b="1" dirty="0"/>
          </a:p>
          <a:p>
            <a:pPr>
              <a:buFontTx/>
              <a:buNone/>
            </a:pPr>
            <a:r>
              <a:rPr lang="en-IN" altLang="en-US" sz="2400" b="1" dirty="0"/>
              <a:t>}</a:t>
            </a:r>
          </a:p>
          <a:p>
            <a:pPr>
              <a:buFontTx/>
              <a:buNone/>
            </a:pPr>
            <a:r>
              <a:rPr lang="en-IN" altLang="en-US" sz="2400" b="1" dirty="0"/>
              <a:t>1;</a:t>
            </a:r>
            <a:endParaRPr lang="en-US" alt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191649" y="1742500"/>
            <a:ext cx="6592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use strict;</a:t>
            </a:r>
          </a:p>
          <a:p>
            <a:r>
              <a:rPr lang="en-IN" sz="2400" b="1" dirty="0"/>
              <a:t>use warnings;</a:t>
            </a:r>
          </a:p>
          <a:p>
            <a:endParaRPr lang="en-IN" sz="2400" b="1" dirty="0"/>
          </a:p>
          <a:p>
            <a:r>
              <a:rPr lang="en-IN" sz="2400" b="1" dirty="0"/>
              <a:t>use lib 'C:/Users</a:t>
            </a:r>
            <a:r>
              <a:rPr lang="en-IN" sz="2400" b="1" dirty="0" smtClean="0"/>
              <a:t>/…Perl-Training-Session4-scripts</a:t>
            </a:r>
            <a:r>
              <a:rPr lang="en-IN" sz="2400" b="1" dirty="0"/>
              <a:t>/';</a:t>
            </a:r>
          </a:p>
          <a:p>
            <a:r>
              <a:rPr lang="en-IN" sz="2400" b="1" dirty="0"/>
              <a:t>use </a:t>
            </a:r>
            <a:r>
              <a:rPr lang="en-IN" sz="2400" b="1" dirty="0">
                <a:solidFill>
                  <a:srgbClr val="0070C0"/>
                </a:solidFill>
              </a:rPr>
              <a:t>Welcome</a:t>
            </a:r>
            <a:r>
              <a:rPr lang="en-IN" sz="2400" b="1" dirty="0"/>
              <a:t>;</a:t>
            </a:r>
          </a:p>
          <a:p>
            <a:endParaRPr lang="en-IN" sz="2400" b="1" dirty="0"/>
          </a:p>
          <a:p>
            <a:r>
              <a:rPr lang="en-IN" sz="2400" b="1" dirty="0"/>
              <a:t>my $var1 =$Welcome::var1;</a:t>
            </a:r>
          </a:p>
          <a:p>
            <a:r>
              <a:rPr lang="en-IN" sz="2400" b="1" dirty="0"/>
              <a:t>my $var2 =$Welcome::var2;</a:t>
            </a:r>
          </a:p>
          <a:p>
            <a:endParaRPr lang="en-IN" sz="2400" b="1" dirty="0"/>
          </a:p>
          <a:p>
            <a:r>
              <a:rPr lang="en-IN" sz="2400" b="1" dirty="0"/>
              <a:t>print "Our variable scope: $var1\n";</a:t>
            </a:r>
          </a:p>
          <a:p>
            <a:r>
              <a:rPr lang="en-IN" sz="2400" b="1" dirty="0"/>
              <a:t>print "My variable scope:  $var2\n";</a:t>
            </a:r>
          </a:p>
          <a:p>
            <a:endParaRPr lang="en-IN" sz="2400" b="1" dirty="0"/>
          </a:p>
          <a:p>
            <a:r>
              <a:rPr lang="en-IN" sz="2400" b="1" dirty="0"/>
              <a:t>print Welcome::greet();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337" y="1230336"/>
            <a:ext cx="15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Welcome.pm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345" y="1230336"/>
            <a:ext cx="18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Test-welcome.pl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5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1830</Words>
  <Application>Microsoft Office PowerPoint</Application>
  <PresentationFormat>Widescreen</PresentationFormat>
  <Paragraphs>440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Courier New</vt:lpstr>
      <vt:lpstr>Noto Sans</vt:lpstr>
      <vt:lpstr>新細明體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121</cp:revision>
  <dcterms:created xsi:type="dcterms:W3CDTF">2019-02-26T05:14:23Z</dcterms:created>
  <dcterms:modified xsi:type="dcterms:W3CDTF">2019-03-27T10:39:37Z</dcterms:modified>
</cp:coreProperties>
</file>