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71" r:id="rId9"/>
    <p:sldId id="270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7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0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5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0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2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32F3-9F30-4BCB-9DAA-D120943114FD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DD78-AF7F-4A8D-9565-C33EF7A46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0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nowflake.com/resource/2019-gartner-data-management-solutions-for-analytics-magic-quadrant/?utm_cta=press-release-2019-gartner-m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42" y="272696"/>
            <a:ext cx="5790094" cy="5790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948" y="862149"/>
            <a:ext cx="5121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Understanding how Snowflake uses AWS S3.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4558938" y="6282911"/>
            <a:ext cx="735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Gartner’s “</a:t>
            </a:r>
            <a:r>
              <a:rPr lang="en-IN" b="1" dirty="0" smtClean="0">
                <a:hlinkClick r:id="rId3"/>
              </a:rPr>
              <a:t>Magic Quadrant for Data Management Solutions for Analytics</a:t>
            </a:r>
            <a:r>
              <a:rPr lang="en-IN" dirty="0" smtClean="0"/>
              <a:t>.”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8503920" y="2364377"/>
            <a:ext cx="822960" cy="287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0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302" y="305191"/>
            <a:ext cx="6691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snowflake features use AWS S3 strengths 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12301" y="911110"/>
            <a:ext cx="11634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More </a:t>
            </a:r>
            <a:r>
              <a:rPr lang="en-IN" dirty="0">
                <a:latin typeface="CMR9"/>
              </a:rPr>
              <a:t>importantly, S3 is a blob store </a:t>
            </a:r>
            <a:r>
              <a:rPr lang="en-IN" dirty="0" smtClean="0">
                <a:latin typeface="CMR9"/>
              </a:rPr>
              <a:t>with a relatively simple HTTP(S)-based PUT/GET/DELETE interface.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CMR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Objects i.e. files can only be (over-)written in full.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CMR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It is not even possible to append data to the end of a file.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CMR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In fact, the exact size of a file needs to be announced up-front in the PUT request. S3 does, however, support GET requests for parts (ranges) of a file.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300" y="3363688"/>
            <a:ext cx="116346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>
                <a:latin typeface="CMR9"/>
              </a:rPr>
              <a:t>These properties had a strong </a:t>
            </a:r>
            <a:r>
              <a:rPr lang="en-IN" dirty="0" smtClean="0">
                <a:latin typeface="CMR9"/>
              </a:rPr>
              <a:t>influence </a:t>
            </a:r>
            <a:r>
              <a:rPr lang="en-IN" dirty="0">
                <a:latin typeface="CMR9"/>
              </a:rPr>
              <a:t>on </a:t>
            </a:r>
            <a:r>
              <a:rPr lang="en-IN" dirty="0" smtClean="0">
                <a:latin typeface="CMR9"/>
              </a:rPr>
              <a:t>Snowflake's table file </a:t>
            </a:r>
            <a:r>
              <a:rPr lang="en-IN" dirty="0">
                <a:latin typeface="CMR9"/>
              </a:rPr>
              <a:t>format and concurrency control </a:t>
            </a:r>
            <a:r>
              <a:rPr lang="en-IN" dirty="0" smtClean="0">
                <a:latin typeface="CMR9"/>
              </a:rPr>
              <a:t>scheme.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latin typeface="CMR9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Tables </a:t>
            </a:r>
            <a:r>
              <a:rPr lang="en-IN" dirty="0">
                <a:latin typeface="CMR9"/>
              </a:rPr>
              <a:t>are horizontally partitioned into large</a:t>
            </a:r>
            <a:r>
              <a:rPr lang="en-IN" dirty="0" smtClean="0">
                <a:latin typeface="CMR9"/>
              </a:rPr>
              <a:t>, immutable files </a:t>
            </a:r>
            <a:r>
              <a:rPr lang="en-IN" dirty="0">
                <a:latin typeface="CMR9"/>
              </a:rPr>
              <a:t>which are equivalent to blocks or pages </a:t>
            </a:r>
            <a:r>
              <a:rPr lang="en-IN" dirty="0" smtClean="0">
                <a:latin typeface="CMR9"/>
              </a:rPr>
              <a:t>in a </a:t>
            </a:r>
            <a:r>
              <a:rPr lang="en-IN" dirty="0">
                <a:latin typeface="CMR9"/>
              </a:rPr>
              <a:t>traditional database system. </a:t>
            </a:r>
            <a:endParaRPr lang="en-IN" dirty="0" smtClean="0">
              <a:latin typeface="CMR9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latin typeface="CMR9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Within </a:t>
            </a:r>
            <a:r>
              <a:rPr lang="en-IN" dirty="0">
                <a:latin typeface="CMR9"/>
              </a:rPr>
              <a:t>each </a:t>
            </a:r>
            <a:r>
              <a:rPr lang="en-IN" dirty="0" smtClean="0">
                <a:latin typeface="CMR9"/>
              </a:rPr>
              <a:t>file</a:t>
            </a:r>
            <a:r>
              <a:rPr lang="en-IN" dirty="0">
                <a:latin typeface="CMR9"/>
              </a:rPr>
              <a:t>, the </a:t>
            </a:r>
            <a:r>
              <a:rPr lang="en-IN" dirty="0" smtClean="0">
                <a:latin typeface="CMR9"/>
              </a:rPr>
              <a:t>values of </a:t>
            </a:r>
            <a:r>
              <a:rPr lang="en-IN" dirty="0">
                <a:latin typeface="CMR9"/>
              </a:rPr>
              <a:t>each attribute or column are grouped together and </a:t>
            </a:r>
            <a:r>
              <a:rPr lang="en-IN" dirty="0" smtClean="0">
                <a:latin typeface="CMR9"/>
              </a:rPr>
              <a:t>heavily </a:t>
            </a:r>
            <a:r>
              <a:rPr lang="en-IN" dirty="0">
                <a:latin typeface="CMR9"/>
              </a:rPr>
              <a:t>compressed, a well-known scheme called PAX or </a:t>
            </a:r>
            <a:r>
              <a:rPr lang="en-IN" dirty="0" smtClean="0">
                <a:latin typeface="CMR9"/>
              </a:rPr>
              <a:t>hybrid columnar </a:t>
            </a:r>
            <a:r>
              <a:rPr lang="en-IN" dirty="0">
                <a:latin typeface="CMR9"/>
              </a:rPr>
              <a:t>in the literature [2]. </a:t>
            </a:r>
            <a:endParaRPr lang="en-IN" dirty="0" smtClean="0">
              <a:latin typeface="CMR9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latin typeface="CMR9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Each </a:t>
            </a:r>
            <a:r>
              <a:rPr lang="en-IN" dirty="0">
                <a:latin typeface="CMR9"/>
              </a:rPr>
              <a:t>table </a:t>
            </a:r>
            <a:r>
              <a:rPr lang="en-IN" dirty="0" smtClean="0">
                <a:latin typeface="CMR9"/>
              </a:rPr>
              <a:t>file </a:t>
            </a:r>
            <a:r>
              <a:rPr lang="en-IN" dirty="0">
                <a:latin typeface="CMR9"/>
              </a:rPr>
              <a:t>has a </a:t>
            </a:r>
            <a:r>
              <a:rPr lang="en-IN" dirty="0" smtClean="0">
                <a:latin typeface="CMR9"/>
              </a:rPr>
              <a:t>header which</a:t>
            </a:r>
            <a:r>
              <a:rPr lang="en-IN" dirty="0">
                <a:latin typeface="CMR9"/>
              </a:rPr>
              <a:t>, among other metadata, contains the </a:t>
            </a:r>
            <a:r>
              <a:rPr lang="en-IN" dirty="0" smtClean="0">
                <a:latin typeface="CMR9"/>
              </a:rPr>
              <a:t>offsets </a:t>
            </a:r>
            <a:r>
              <a:rPr lang="en-IN" dirty="0">
                <a:latin typeface="CMR9"/>
              </a:rPr>
              <a:t>of </a:t>
            </a:r>
            <a:r>
              <a:rPr lang="en-IN" dirty="0" smtClean="0">
                <a:latin typeface="CMR9"/>
              </a:rPr>
              <a:t>each column </a:t>
            </a:r>
            <a:r>
              <a:rPr lang="en-IN" dirty="0">
                <a:latin typeface="CMR9"/>
              </a:rPr>
              <a:t>within the </a:t>
            </a:r>
            <a:r>
              <a:rPr lang="en-IN" dirty="0" smtClean="0">
                <a:latin typeface="CMR9"/>
              </a:rPr>
              <a:t>file</a:t>
            </a:r>
            <a:r>
              <a:rPr lang="en-IN" dirty="0">
                <a:latin typeface="CMR9"/>
              </a:rPr>
              <a:t>. </a:t>
            </a:r>
            <a:endParaRPr lang="en-IN" dirty="0" smtClean="0">
              <a:latin typeface="CMR9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latin typeface="CMR9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Because </a:t>
            </a:r>
            <a:r>
              <a:rPr lang="en-IN" dirty="0">
                <a:latin typeface="CMR9"/>
              </a:rPr>
              <a:t>S3 allows GET requests </a:t>
            </a:r>
            <a:r>
              <a:rPr lang="en-IN" dirty="0" smtClean="0">
                <a:latin typeface="CMR9"/>
              </a:rPr>
              <a:t>over parts </a:t>
            </a:r>
            <a:r>
              <a:rPr lang="en-IN" dirty="0">
                <a:latin typeface="CMR9"/>
              </a:rPr>
              <a:t>of </a:t>
            </a:r>
            <a:r>
              <a:rPr lang="en-IN" dirty="0" smtClean="0">
                <a:latin typeface="CMR9"/>
              </a:rPr>
              <a:t>files</a:t>
            </a:r>
            <a:r>
              <a:rPr lang="en-IN" dirty="0">
                <a:latin typeface="CMR9"/>
              </a:rPr>
              <a:t>, queries only need to download the le </a:t>
            </a:r>
            <a:r>
              <a:rPr lang="en-IN" dirty="0" smtClean="0">
                <a:latin typeface="CMR9"/>
              </a:rPr>
              <a:t>headers and </a:t>
            </a:r>
            <a:r>
              <a:rPr lang="en-IN" dirty="0">
                <a:latin typeface="CMR9"/>
              </a:rPr>
              <a:t>those columns they are interested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85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680" y="3234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the limitations of S3 while integrated with Snowflake warehouse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7679" y="1058091"/>
            <a:ext cx="11086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Snowflake services are independent of the choice of the cloud provider.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Snowflake is integrating S3 internally, so we are not performing any integration operation.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Also, no matter which cloud provider we choose for snowflake we are not going to find in terms of price(for a specific region), or features or advantages are limitations.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457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37198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Comparison and is there any additional benefits when snowflake data warehouse configured and integrated with other cloud providers like MS Azure and GCP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7497" y="1815737"/>
            <a:ext cx="11099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0" dirty="0" smtClean="0">
                <a:effectLst/>
              </a:rPr>
              <a:t>Snowflake is  a single, near-zero maintenance platform delivered as-a-service.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0" dirty="0" smtClean="0">
                <a:effectLst/>
              </a:rPr>
              <a:t>So no matter what cloud provider we choose AWS or Azure or GCP, we are not going to find any difference in terms of </a:t>
            </a:r>
            <a:r>
              <a:rPr lang="en-IN" sz="2400" dirty="0" smtClean="0"/>
              <a:t>additional benefits or its services.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757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6" y="173223"/>
            <a:ext cx="10720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Cost efficiency when comparing other cloud providers with AWS </a:t>
            </a:r>
            <a:endParaRPr lang="en-IN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37376"/>
              </p:ext>
            </p:extLst>
          </p:nvPr>
        </p:nvGraphicFramePr>
        <p:xfrm>
          <a:off x="758189" y="3283242"/>
          <a:ext cx="8020049" cy="3251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0355">
                  <a:extLst>
                    <a:ext uri="{9D8B030D-6E8A-4147-A177-3AD203B41FA5}">
                      <a16:colId xmlns:a16="http://schemas.microsoft.com/office/drawing/2014/main" val="592659957"/>
                    </a:ext>
                  </a:extLst>
                </a:gridCol>
                <a:gridCol w="473434">
                  <a:extLst>
                    <a:ext uri="{9D8B030D-6E8A-4147-A177-3AD203B41FA5}">
                      <a16:colId xmlns:a16="http://schemas.microsoft.com/office/drawing/2014/main" val="404483768"/>
                    </a:ext>
                  </a:extLst>
                </a:gridCol>
                <a:gridCol w="776917">
                  <a:extLst>
                    <a:ext uri="{9D8B030D-6E8A-4147-A177-3AD203B41FA5}">
                      <a16:colId xmlns:a16="http://schemas.microsoft.com/office/drawing/2014/main" val="3104228040"/>
                    </a:ext>
                  </a:extLst>
                </a:gridCol>
                <a:gridCol w="2605909">
                  <a:extLst>
                    <a:ext uri="{9D8B030D-6E8A-4147-A177-3AD203B41FA5}">
                      <a16:colId xmlns:a16="http://schemas.microsoft.com/office/drawing/2014/main" val="1490421640"/>
                    </a:ext>
                  </a:extLst>
                </a:gridCol>
                <a:gridCol w="473434">
                  <a:extLst>
                    <a:ext uri="{9D8B030D-6E8A-4147-A177-3AD203B41FA5}">
                      <a16:colId xmlns:a16="http://schemas.microsoft.com/office/drawing/2014/main" val="2868929949"/>
                    </a:ext>
                  </a:extLst>
                </a:gridCol>
              </a:tblGrid>
              <a:tr h="2955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AWS - Asia Pacific (Singapore)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AWS - Asia Pacific (Sydney)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06031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6162853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 with Premier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 with Premier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$3.05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421382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Enterprise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$3.70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Enterprise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$4.05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4947696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Business Critical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$5.00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Business Critical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$5.50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007932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9771995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Azure - Southeast Asia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Azure - East Australia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3122499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68432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 with Premier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 with Premier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$3.05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904239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Enterprise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$3.70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Enterprise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$4.05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4987921"/>
                  </a:ext>
                </a:extLst>
              </a:tr>
              <a:tr h="29557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Business Critical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$5.00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Business Critical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$5.50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13984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6057" y="819555"/>
            <a:ext cx="28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On-demand Pricing Example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12112"/>
              </p:ext>
            </p:extLst>
          </p:nvPr>
        </p:nvGraphicFramePr>
        <p:xfrm>
          <a:off x="662124" y="1246774"/>
          <a:ext cx="10624184" cy="166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3306">
                  <a:extLst>
                    <a:ext uri="{9D8B030D-6E8A-4147-A177-3AD203B41FA5}">
                      <a16:colId xmlns:a16="http://schemas.microsoft.com/office/drawing/2014/main" val="1349688144"/>
                    </a:ext>
                  </a:extLst>
                </a:gridCol>
                <a:gridCol w="413516">
                  <a:extLst>
                    <a:ext uri="{9D8B030D-6E8A-4147-A177-3AD203B41FA5}">
                      <a16:colId xmlns:a16="http://schemas.microsoft.com/office/drawing/2014/main" val="4001329727"/>
                    </a:ext>
                  </a:extLst>
                </a:gridCol>
                <a:gridCol w="678590">
                  <a:extLst>
                    <a:ext uri="{9D8B030D-6E8A-4147-A177-3AD203B41FA5}">
                      <a16:colId xmlns:a16="http://schemas.microsoft.com/office/drawing/2014/main" val="3239385424"/>
                    </a:ext>
                  </a:extLst>
                </a:gridCol>
                <a:gridCol w="2276107">
                  <a:extLst>
                    <a:ext uri="{9D8B030D-6E8A-4147-A177-3AD203B41FA5}">
                      <a16:colId xmlns:a16="http://schemas.microsoft.com/office/drawing/2014/main" val="3993329756"/>
                    </a:ext>
                  </a:extLst>
                </a:gridCol>
                <a:gridCol w="413516">
                  <a:extLst>
                    <a:ext uri="{9D8B030D-6E8A-4147-A177-3AD203B41FA5}">
                      <a16:colId xmlns:a16="http://schemas.microsoft.com/office/drawing/2014/main" val="486078534"/>
                    </a:ext>
                  </a:extLst>
                </a:gridCol>
                <a:gridCol w="678590">
                  <a:extLst>
                    <a:ext uri="{9D8B030D-6E8A-4147-A177-3AD203B41FA5}">
                      <a16:colId xmlns:a16="http://schemas.microsoft.com/office/drawing/2014/main" val="510161489"/>
                    </a:ext>
                  </a:extLst>
                </a:gridCol>
                <a:gridCol w="2261969">
                  <a:extLst>
                    <a:ext uri="{9D8B030D-6E8A-4147-A177-3AD203B41FA5}">
                      <a16:colId xmlns:a16="http://schemas.microsoft.com/office/drawing/2014/main" val="1524564778"/>
                    </a:ext>
                  </a:extLst>
                </a:gridCol>
                <a:gridCol w="678590">
                  <a:extLst>
                    <a:ext uri="{9D8B030D-6E8A-4147-A177-3AD203B41FA5}">
                      <a16:colId xmlns:a16="http://schemas.microsoft.com/office/drawing/2014/main" val="506669047"/>
                    </a:ext>
                  </a:extLst>
                </a:gridCol>
              </a:tblGrid>
              <a:tr h="333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GCP - US-Central1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AWS - US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Azure - US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7882621"/>
                  </a:ext>
                </a:extLst>
              </a:tr>
              <a:tr h="33342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0661641"/>
                  </a:ext>
                </a:extLst>
              </a:tr>
              <a:tr h="33342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 with Premier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 with Premier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Standard with Premier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$2.25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776860"/>
                  </a:ext>
                </a:extLst>
              </a:tr>
              <a:tr h="33342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Enterprise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Enterprise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Enterprise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1313979"/>
                  </a:ext>
                </a:extLst>
              </a:tr>
              <a:tr h="33342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Business Critical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Business Critical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$4.00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Business Critical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$4.00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5500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6160" y="600443"/>
            <a:ext cx="798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Snowflake Prices are standard in spite of any cloud provider we choose.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Prices vary only depending on the regions.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96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273" y="1104205"/>
            <a:ext cx="108378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Snowflake </a:t>
            </a:r>
            <a:r>
              <a:rPr lang="en-IN" sz="2400" dirty="0"/>
              <a:t>is paid for as a usage based </a:t>
            </a:r>
            <a:r>
              <a:rPr lang="en-IN" sz="2400" dirty="0" smtClean="0"/>
              <a:t>service.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Each </a:t>
            </a:r>
            <a:r>
              <a:rPr lang="en-IN" sz="2400" dirty="0"/>
              <a:t>month, you pay for the data you store (at a cost similar to the raw storage costs of Amazon S3), and the number of Snowflake Compute Credits you use for compute. </a:t>
            </a:r>
            <a:endParaRPr lang="en-IN" sz="24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Each </a:t>
            </a:r>
            <a:r>
              <a:rPr lang="en-IN" sz="2400" dirty="0"/>
              <a:t>Credit costs around $2, and one Credit provides enough usage for an XS data warehouse for one hour. </a:t>
            </a:r>
            <a:endParaRPr lang="en-IN" sz="24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A </a:t>
            </a:r>
            <a:r>
              <a:rPr lang="en-IN" sz="2400" dirty="0"/>
              <a:t>Small data warehouse -the next size up- costs 2 credits per hour and delivers approximately twice the compute horsepower.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056" y="173223"/>
            <a:ext cx="10720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</a:rPr>
              <a:t>Snowflake Pricing Structure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968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2446" y="2612571"/>
            <a:ext cx="2312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The End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8503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327" y="540322"/>
            <a:ext cx="472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AWS S3 – how </a:t>
            </a:r>
            <a:r>
              <a:rPr lang="en-IN" sz="2400" dirty="0" smtClean="0">
                <a:latin typeface="arial" panose="020B0604020202020204" pitchFamily="34" charset="0"/>
              </a:rPr>
              <a:t>Snowflake uses it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05" y="1723209"/>
            <a:ext cx="6029325" cy="403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0778" y="1353877"/>
            <a:ext cx="28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Snowflake Architecture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0299" y="3749683"/>
            <a:ext cx="451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 smtClean="0"/>
              <a:t>AWS S3 is used for storage layer of Snowflake. The database storage layer resides in a scalable cloud storage service, such as Amazon S3, which ensures data replication, scaling and availability without any management by customers. </a:t>
            </a:r>
            <a:endParaRPr lang="en-IN" sz="2000" dirty="0"/>
          </a:p>
        </p:txBody>
      </p:sp>
      <p:sp>
        <p:nvSpPr>
          <p:cNvPr id="9" name="Right Arrow 8"/>
          <p:cNvSpPr/>
          <p:nvPr/>
        </p:nvSpPr>
        <p:spPr>
          <a:xfrm>
            <a:off x="5172891" y="4767943"/>
            <a:ext cx="718458" cy="2102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63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149" y="1397726"/>
            <a:ext cx="4366056" cy="3510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9" y="1527266"/>
            <a:ext cx="6029325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9772" y="1157934"/>
            <a:ext cx="28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Snowflake Architecture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9327" y="540322"/>
            <a:ext cx="472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AWS S3 – how </a:t>
            </a:r>
            <a:r>
              <a:rPr lang="en-IN" sz="2400" dirty="0" smtClean="0">
                <a:latin typeface="arial" panose="020B0604020202020204" pitchFamily="34" charset="0"/>
              </a:rPr>
              <a:t>Snowflake uses it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919327" y="3971109"/>
            <a:ext cx="6134616" cy="1737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053943" y="2560320"/>
            <a:ext cx="666206" cy="141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383" y="76804"/>
            <a:ext cx="472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AWS S3 – how </a:t>
            </a:r>
            <a:r>
              <a:rPr lang="en-IN" sz="2400" dirty="0" smtClean="0">
                <a:latin typeface="arial" panose="020B0604020202020204" pitchFamily="34" charset="0"/>
              </a:rPr>
              <a:t>Snowflake uses it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95943" y="824531"/>
            <a:ext cx="117696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Snowflake </a:t>
            </a:r>
            <a:r>
              <a:rPr lang="en-IN" sz="2400" dirty="0"/>
              <a:t>uses S3 not only for table data. </a:t>
            </a:r>
            <a:endParaRPr lang="en-IN" sz="24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It </a:t>
            </a:r>
            <a:r>
              <a:rPr lang="en-IN" sz="2400" dirty="0"/>
              <a:t>also </a:t>
            </a:r>
            <a:r>
              <a:rPr lang="en-IN" sz="2400" dirty="0" smtClean="0"/>
              <a:t>uses S3 </a:t>
            </a:r>
            <a:r>
              <a:rPr lang="en-IN" sz="2400" dirty="0"/>
              <a:t>to store temp data generated by query operators (e.g</a:t>
            </a:r>
            <a:r>
              <a:rPr lang="en-IN" sz="2400" dirty="0" smtClean="0"/>
              <a:t>. massive </a:t>
            </a:r>
            <a:r>
              <a:rPr lang="en-IN" sz="2400" dirty="0"/>
              <a:t>joins) once local disk space is exhausted, as well </a:t>
            </a:r>
            <a:r>
              <a:rPr lang="en-IN" sz="2400" dirty="0" smtClean="0"/>
              <a:t>as for </a:t>
            </a:r>
            <a:r>
              <a:rPr lang="en-IN" sz="2400" dirty="0"/>
              <a:t>large query results. </a:t>
            </a:r>
            <a:endParaRPr lang="en-IN" sz="24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Spilling </a:t>
            </a:r>
            <a:r>
              <a:rPr lang="en-IN" sz="2400" dirty="0"/>
              <a:t>temp data to S3 allows </a:t>
            </a:r>
            <a:r>
              <a:rPr lang="en-IN" sz="2400" dirty="0" smtClean="0"/>
              <a:t>the system </a:t>
            </a:r>
            <a:r>
              <a:rPr lang="en-IN" sz="2400" dirty="0"/>
              <a:t>to compute arbitrarily large queries without </a:t>
            </a:r>
            <a:r>
              <a:rPr lang="en-IN" sz="2400" dirty="0" smtClean="0"/>
              <a:t>out-of-memory </a:t>
            </a:r>
            <a:r>
              <a:rPr lang="en-IN" sz="2400" dirty="0"/>
              <a:t>or out-of-disk errors. </a:t>
            </a:r>
            <a:endParaRPr lang="en-IN" sz="24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 smtClean="0"/>
              <a:t>Storing </a:t>
            </a:r>
            <a:r>
              <a:rPr lang="en-IN" sz="2400" dirty="0"/>
              <a:t>query results in </a:t>
            </a:r>
            <a:r>
              <a:rPr lang="en-IN" sz="2400" dirty="0" smtClean="0"/>
              <a:t>S3 enables </a:t>
            </a:r>
            <a:r>
              <a:rPr lang="en-IN" sz="2400" dirty="0"/>
              <a:t>new forms of client interactions and </a:t>
            </a:r>
            <a:r>
              <a:rPr lang="en-IN" sz="2400" dirty="0" smtClean="0"/>
              <a:t>simplifies query processing</a:t>
            </a:r>
            <a:r>
              <a:rPr lang="en-IN" sz="2400" dirty="0"/>
              <a:t>, since it removes the need for server-side </a:t>
            </a:r>
            <a:r>
              <a:rPr lang="en-IN" sz="2400" dirty="0" smtClean="0"/>
              <a:t>cursors found </a:t>
            </a:r>
            <a:r>
              <a:rPr lang="en-IN" sz="2400" dirty="0"/>
              <a:t>in traditional database systems</a:t>
            </a:r>
            <a:r>
              <a:rPr lang="en-IN" sz="24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/>
              <a:t>Metadata such as </a:t>
            </a:r>
            <a:r>
              <a:rPr lang="en-IN" sz="2400" dirty="0" smtClean="0"/>
              <a:t>catalogue </a:t>
            </a:r>
            <a:r>
              <a:rPr lang="en-IN" sz="2400" dirty="0"/>
              <a:t>objects, which table consists </a:t>
            </a:r>
            <a:r>
              <a:rPr lang="en-IN" sz="2400" dirty="0" smtClean="0"/>
              <a:t>of which </a:t>
            </a:r>
            <a:r>
              <a:rPr lang="en-IN" sz="2400" dirty="0"/>
              <a:t>S3 </a:t>
            </a:r>
            <a:r>
              <a:rPr lang="en-IN" sz="2400" dirty="0" smtClean="0"/>
              <a:t>files</a:t>
            </a:r>
            <a:r>
              <a:rPr lang="en-IN" sz="2400" dirty="0"/>
              <a:t>, statistics, locks, transaction logs, etc. is </a:t>
            </a:r>
            <a:r>
              <a:rPr lang="en-IN" sz="2400" dirty="0" smtClean="0"/>
              <a:t>stored in </a:t>
            </a:r>
            <a:r>
              <a:rPr lang="en-IN" sz="2400" dirty="0"/>
              <a:t>a scalable, transactional key-value store, which is part </a:t>
            </a:r>
            <a:r>
              <a:rPr lang="en-IN" sz="2400" dirty="0" smtClean="0"/>
              <a:t>of the </a:t>
            </a:r>
            <a:r>
              <a:rPr lang="en-IN" sz="2400" dirty="0"/>
              <a:t>Cloud Services layer.</a:t>
            </a:r>
          </a:p>
        </p:txBody>
      </p:sp>
    </p:spTree>
    <p:extLst>
      <p:ext uri="{BB962C8B-B14F-4D97-AF65-F5344CB8AC3E}">
        <p14:creationId xmlns:p14="http://schemas.microsoft.com/office/powerpoint/2010/main" val="309408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210" y="344380"/>
            <a:ext cx="537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Configuration AWS S3 with Snowflake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1" y="1533354"/>
            <a:ext cx="10058400" cy="4916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023" y="966651"/>
            <a:ext cx="591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Configuration is done while registering.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40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1" y="1546417"/>
            <a:ext cx="10058400" cy="49056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6210" y="344380"/>
            <a:ext cx="537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Configuration AWS S3 with Snowflake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84251" y="6452040"/>
            <a:ext cx="99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Snowflake is integrating S3 internally, so we are not performing any integration operation.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84250" y="953589"/>
            <a:ext cx="103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do this configuration step while registering, simply choose the cloud provider.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6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210" y="344380"/>
            <a:ext cx="537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Configuration AWS S3 with Snowflake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1117742"/>
            <a:ext cx="10058400" cy="48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210" y="344380"/>
            <a:ext cx="537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Configuration AWS S3 with Snowflake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6210" y="927463"/>
            <a:ext cx="1075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However we can setup configurations  to migrate data stored in AWS S3 to Snowflake. Once data migration is complete, we do not  need to use AWS S3 in any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20" y="1890782"/>
            <a:ext cx="10293062" cy="38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4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383" y="691718"/>
            <a:ext cx="115083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MR9"/>
              </a:rPr>
              <a:t>Amazon Web Services (AWS) have been chosen as </a:t>
            </a:r>
            <a:r>
              <a:rPr lang="en-IN" dirty="0" smtClean="0">
                <a:latin typeface="CMR9"/>
              </a:rPr>
              <a:t>the initial </a:t>
            </a:r>
            <a:r>
              <a:rPr lang="en-IN" dirty="0">
                <a:latin typeface="CMR9"/>
              </a:rPr>
              <a:t>platform for </a:t>
            </a:r>
            <a:r>
              <a:rPr lang="en-IN" dirty="0" smtClean="0">
                <a:latin typeface="CMR9"/>
              </a:rPr>
              <a:t>Snowflake </a:t>
            </a:r>
            <a:r>
              <a:rPr lang="en-IN" dirty="0">
                <a:latin typeface="CMR9"/>
              </a:rPr>
              <a:t>for two main reasons. </a:t>
            </a:r>
            <a:endParaRPr lang="en-IN" dirty="0" smtClean="0">
              <a:latin typeface="CMR9"/>
            </a:endParaRPr>
          </a:p>
          <a:p>
            <a:endParaRPr lang="en-IN" dirty="0">
              <a:latin typeface="CMR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First, AWS </a:t>
            </a:r>
            <a:r>
              <a:rPr lang="en-IN" dirty="0">
                <a:latin typeface="CMR9"/>
              </a:rPr>
              <a:t>is the most mature </a:t>
            </a:r>
            <a:r>
              <a:rPr lang="en-IN" dirty="0" smtClean="0">
                <a:latin typeface="CMR9"/>
              </a:rPr>
              <a:t>offering </a:t>
            </a:r>
            <a:r>
              <a:rPr lang="en-IN" dirty="0">
                <a:latin typeface="CMR9"/>
              </a:rPr>
              <a:t>in the cloud platform </a:t>
            </a:r>
            <a:r>
              <a:rPr lang="en-IN" dirty="0" smtClean="0">
                <a:latin typeface="CMR9"/>
              </a:rPr>
              <a:t>market</a:t>
            </a:r>
            <a:r>
              <a:rPr lang="en-IN" dirty="0">
                <a:latin typeface="CMR9"/>
              </a:rPr>
              <a:t>. </a:t>
            </a:r>
            <a:endParaRPr lang="en-IN" dirty="0" smtClean="0">
              <a:latin typeface="CMR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CMR9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CMR9"/>
              </a:rPr>
              <a:t>Second </a:t>
            </a:r>
            <a:r>
              <a:rPr lang="en-IN" dirty="0">
                <a:latin typeface="CMR9"/>
              </a:rPr>
              <a:t>(and related to the </a:t>
            </a:r>
            <a:r>
              <a:rPr lang="en-IN" dirty="0" smtClean="0">
                <a:latin typeface="CMR9"/>
              </a:rPr>
              <a:t>first </a:t>
            </a:r>
            <a:r>
              <a:rPr lang="en-IN" dirty="0">
                <a:latin typeface="CMR9"/>
              </a:rPr>
              <a:t>point), AWS </a:t>
            </a:r>
            <a:r>
              <a:rPr lang="en-IN" dirty="0" smtClean="0">
                <a:latin typeface="CMR9"/>
              </a:rPr>
              <a:t>offers the largest </a:t>
            </a:r>
            <a:r>
              <a:rPr lang="en-IN" dirty="0">
                <a:latin typeface="CMR9"/>
              </a:rPr>
              <a:t>pool of potential users.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7383" y="122311"/>
            <a:ext cx="6691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snowflake features use AWS S3 strengths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4262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938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CMR9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56</cp:revision>
  <dcterms:created xsi:type="dcterms:W3CDTF">2020-01-27T08:50:07Z</dcterms:created>
  <dcterms:modified xsi:type="dcterms:W3CDTF">2020-01-27T13:25:38Z</dcterms:modified>
</cp:coreProperties>
</file>