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5" r:id="rId31"/>
    <p:sldId id="287" r:id="rId32"/>
    <p:sldId id="288" r:id="rId33"/>
    <p:sldId id="289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722A6E-C504-46CF-8F77-3B21E9E0E46C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  <p14:sldId id="284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  <p14:sldId id="285"/>
            <p14:sldId id="287"/>
            <p14:sldId id="288"/>
            <p14:sldId id="289"/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85FCD-0238-439D-8553-E70207C06A20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0B2B5-0854-4C94-82CA-BFBBF5E03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B2B5-0854-4C94-82CA-BFBBF5E034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8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buoblie/projectJava/tree/Exercise1_Variabl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oodle.com/online-java-compil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1876" y="2333297"/>
            <a:ext cx="4424855" cy="25089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Java</a:t>
            </a:r>
            <a:br>
              <a:rPr lang="en-GB" dirty="0" smtClean="0"/>
            </a:br>
            <a:r>
              <a:rPr lang="en-GB" sz="6000" dirty="0" smtClean="0"/>
              <a:t>WORKSHOP</a:t>
            </a:r>
            <a:br>
              <a:rPr lang="en-GB" sz="6000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7379" y="5731717"/>
            <a:ext cx="2361159" cy="1126283"/>
          </a:xfrm>
        </p:spPr>
        <p:txBody>
          <a:bodyPr>
            <a:normAutofit/>
          </a:bodyPr>
          <a:lstStyle/>
          <a:p>
            <a:r>
              <a:rPr lang="en-GB" sz="1400" dirty="0" smtClean="0"/>
              <a:t>Abu Oblie</a:t>
            </a:r>
          </a:p>
          <a:p>
            <a:r>
              <a:rPr lang="en-GB" sz="1400" dirty="0" smtClean="0"/>
              <a:t>Daniel Goandete</a:t>
            </a:r>
          </a:p>
          <a:p>
            <a:r>
              <a:rPr lang="en-GB" sz="1400" dirty="0" smtClean="0"/>
              <a:t>Natalia Cherman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4" y="730288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Notepad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89234" y="1524000"/>
            <a:ext cx="9599075" cy="2226721"/>
          </a:xfrm>
        </p:spPr>
        <p:txBody>
          <a:bodyPr>
            <a:normAutofit/>
          </a:bodyPr>
          <a:lstStyle/>
          <a:p>
            <a:pPr fontAlgn="base"/>
            <a:r>
              <a:rPr lang="fr-FR" dirty="0" smtClean="0"/>
              <a:t>Ouvrez </a:t>
            </a:r>
            <a:r>
              <a:rPr lang="fr-FR" dirty="0"/>
              <a:t>Notepad sur votre </a:t>
            </a:r>
            <a:r>
              <a:rPr lang="fr-FR" dirty="0" smtClean="0"/>
              <a:t>ordinateur</a:t>
            </a:r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r>
              <a:rPr lang="fr-FR" dirty="0" smtClean="0"/>
              <a:t>Dans </a:t>
            </a:r>
            <a:r>
              <a:rPr lang="fr-FR" dirty="0"/>
              <a:t>le coin en haut à gauche de la </a:t>
            </a:r>
            <a:r>
              <a:rPr lang="fr-FR" dirty="0" smtClean="0"/>
              <a:t>fenêtre, </a:t>
            </a:r>
            <a:r>
              <a:rPr lang="fr-FR" dirty="0"/>
              <a:t>vous devez voir le menu </a:t>
            </a:r>
            <a:r>
              <a:rPr lang="fr-FR" b="1" dirty="0"/>
              <a:t>Fichier</a:t>
            </a:r>
            <a:r>
              <a:rPr lang="fr-FR" dirty="0"/>
              <a:t>. Cliquez dessus pour afficher le menu, et sélectionnez « Enregistrer sous ». Appelez-le </a:t>
            </a:r>
            <a:r>
              <a:rPr lang="fr-FR" dirty="0" smtClean="0"/>
              <a:t>TestJava.java</a:t>
            </a:r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endParaRPr lang="en-GB" dirty="0"/>
          </a:p>
        </p:txBody>
      </p:sp>
      <p:pic>
        <p:nvPicPr>
          <p:cNvPr id="7170" name="Picture 2" descr="Sauvegarde du fichier Notep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540" y="3378760"/>
            <a:ext cx="5856342" cy="330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Notepad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524000"/>
            <a:ext cx="9599075" cy="1864659"/>
          </a:xfrm>
        </p:spPr>
        <p:txBody>
          <a:bodyPr>
            <a:normAutofit/>
          </a:bodyPr>
          <a:lstStyle/>
          <a:p>
            <a:pPr fontAlgn="base"/>
            <a:r>
              <a:rPr lang="fr-FR" dirty="0" smtClean="0"/>
              <a:t>Copiez </a:t>
            </a:r>
            <a:r>
              <a:rPr lang="fr-FR" dirty="0"/>
              <a:t>le code suivant </a:t>
            </a:r>
            <a:r>
              <a:rPr lang="fr-FR" dirty="0" smtClean="0"/>
              <a:t>:</a:t>
            </a:r>
          </a:p>
          <a:p>
            <a:pPr marL="0" indent="0" fontAlgn="base">
              <a:buNone/>
            </a:pPr>
            <a:endParaRPr lang="nl-BE" dirty="0"/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endParaRPr lang="fr-FR" dirty="0" smtClean="0"/>
          </a:p>
          <a:p>
            <a:pPr fontAlgn="base"/>
            <a:endParaRPr lang="fr-FR" dirty="0"/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76" y="1984842"/>
            <a:ext cx="6667500" cy="942975"/>
          </a:xfrm>
          <a:prstGeom prst="rect">
            <a:avLst/>
          </a:prstGeom>
        </p:spPr>
      </p:pic>
      <p:pic>
        <p:nvPicPr>
          <p:cNvPr id="10242" name="Picture 2" descr="Code Java sur Note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76" y="3388659"/>
            <a:ext cx="6012770" cy="325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Notepad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524001"/>
            <a:ext cx="9599075" cy="725214"/>
          </a:xfrm>
        </p:spPr>
        <p:txBody>
          <a:bodyPr>
            <a:normAutofit/>
          </a:bodyPr>
          <a:lstStyle/>
          <a:p>
            <a:pPr fontAlgn="base"/>
            <a:r>
              <a:rPr lang="nl-BE" dirty="0" smtClean="0"/>
              <a:t>Exercice</a:t>
            </a:r>
            <a:r>
              <a:rPr lang="nl-BE" dirty="0"/>
              <a:t> </a:t>
            </a:r>
            <a:r>
              <a:rPr lang="nl-BE" dirty="0" smtClean="0"/>
              <a:t>: Trouvez l’erreur</a:t>
            </a:r>
            <a:endParaRPr lang="fr-FR" dirty="0" smtClean="0"/>
          </a:p>
          <a:p>
            <a:pPr marL="0" indent="0" fontAlgn="base">
              <a:buNone/>
            </a:pPr>
            <a:endParaRPr lang="nl-BE" dirty="0"/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endParaRPr lang="fr-FR" dirty="0" smtClean="0"/>
          </a:p>
          <a:p>
            <a:pPr fontAlgn="base"/>
            <a:endParaRPr lang="fr-FR" dirty="0"/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131564"/>
            <a:ext cx="8516510" cy="46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Notepad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524001"/>
            <a:ext cx="9599075" cy="725214"/>
          </a:xfrm>
        </p:spPr>
        <p:txBody>
          <a:bodyPr>
            <a:normAutofit/>
          </a:bodyPr>
          <a:lstStyle/>
          <a:p>
            <a:pPr fontAlgn="base"/>
            <a:r>
              <a:rPr lang="nl-BE" dirty="0" smtClean="0"/>
              <a:t>Exercice</a:t>
            </a:r>
            <a:r>
              <a:rPr lang="nl-BE" dirty="0"/>
              <a:t> </a:t>
            </a:r>
            <a:r>
              <a:rPr lang="nl-BE" dirty="0" smtClean="0"/>
              <a:t>: Solution</a:t>
            </a:r>
            <a:endParaRPr lang="fr-FR" dirty="0" smtClean="0"/>
          </a:p>
          <a:p>
            <a:pPr marL="0" indent="0" fontAlgn="base">
              <a:buNone/>
            </a:pPr>
            <a:endParaRPr lang="nl-BE" dirty="0"/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endParaRPr lang="fr-FR" dirty="0" smtClean="0"/>
          </a:p>
          <a:p>
            <a:pPr fontAlgn="base"/>
            <a:endParaRPr lang="fr-FR" dirty="0"/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endParaRPr lang="en-GB" dirty="0"/>
          </a:p>
        </p:txBody>
      </p:sp>
      <p:pic>
        <p:nvPicPr>
          <p:cNvPr id="12290" name="Picture 2" descr="Est-ce que vous voyez l’erreur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114003"/>
            <a:ext cx="8159158" cy="442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Editeurs de code ?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524001"/>
            <a:ext cx="9599075" cy="725214"/>
          </a:xfrm>
        </p:spPr>
        <p:txBody>
          <a:bodyPr>
            <a:normAutofit/>
          </a:bodyPr>
          <a:lstStyle/>
          <a:p>
            <a:pPr fontAlgn="base"/>
            <a:r>
              <a:rPr lang="nl-BE" dirty="0" smtClean="0"/>
              <a:t>VS code : Abu</a:t>
            </a:r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endParaRPr lang="fr-FR" dirty="0" smtClean="0"/>
          </a:p>
          <a:p>
            <a:pPr fontAlgn="base"/>
            <a:endParaRPr lang="fr-FR" dirty="0"/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endParaRPr lang="en-GB" dirty="0"/>
          </a:p>
        </p:txBody>
      </p:sp>
      <p:pic>
        <p:nvPicPr>
          <p:cNvPr id="13314" name="Picture 2" descr="Top Plugins Visual Studio Code for JS - OpenExpo Virtual Experience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249215"/>
            <a:ext cx="7938441" cy="418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Les IDE () : Eclipse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912883"/>
            <a:ext cx="9599075" cy="4014951"/>
          </a:xfrm>
        </p:spPr>
        <p:txBody>
          <a:bodyPr>
            <a:normAutofit/>
          </a:bodyPr>
          <a:lstStyle/>
          <a:p>
            <a:pPr fontAlgn="base"/>
            <a:r>
              <a:rPr lang="fr-FR" dirty="0" smtClean="0"/>
              <a:t>Ou </a:t>
            </a:r>
            <a:r>
              <a:rPr lang="fr-FR" b="1" dirty="0" smtClean="0"/>
              <a:t>environnement </a:t>
            </a:r>
            <a:r>
              <a:rPr lang="fr-FR" b="1" dirty="0"/>
              <a:t>de développement </a:t>
            </a:r>
            <a:r>
              <a:rPr lang="fr-FR" b="1" dirty="0" smtClean="0"/>
              <a:t>intégré</a:t>
            </a:r>
          </a:p>
          <a:p>
            <a:pPr marL="0" indent="0" fontAlgn="base">
              <a:buNone/>
            </a:pPr>
            <a:endParaRPr lang="nl-BE" dirty="0"/>
          </a:p>
          <a:p>
            <a:pPr fontAlgn="base"/>
            <a:r>
              <a:rPr lang="fr-FR" dirty="0"/>
              <a:t>L</a:t>
            </a:r>
            <a:r>
              <a:rPr lang="fr-FR" dirty="0" smtClean="0"/>
              <a:t>ogiciel </a:t>
            </a:r>
            <a:r>
              <a:rPr lang="fr-FR" dirty="0"/>
              <a:t>créé spécialement pour les développeurs, pour faciliter le développement des logiciels et des </a:t>
            </a:r>
            <a:r>
              <a:rPr lang="fr-FR" dirty="0" smtClean="0"/>
              <a:t>applications</a:t>
            </a:r>
          </a:p>
          <a:p>
            <a:pPr fontAlgn="base"/>
            <a:endParaRPr lang="fr-FR" dirty="0" smtClean="0"/>
          </a:p>
          <a:p>
            <a:pPr fontAlgn="base"/>
            <a:r>
              <a:rPr lang="fr-FR" dirty="0" smtClean="0"/>
              <a:t>Outil </a:t>
            </a:r>
            <a:r>
              <a:rPr lang="fr-FR" dirty="0"/>
              <a:t>tout-en-un pour le </a:t>
            </a:r>
            <a:r>
              <a:rPr lang="fr-FR" dirty="0" smtClean="0"/>
              <a:t>développement</a:t>
            </a:r>
          </a:p>
          <a:p>
            <a:pPr fontAlgn="base"/>
            <a:endParaRPr lang="nl-BE" dirty="0"/>
          </a:p>
          <a:p>
            <a:pPr fontAlgn="base"/>
            <a:r>
              <a:rPr lang="nl-BE" dirty="0" smtClean="0"/>
              <a:t>Il en existe d’autres : </a:t>
            </a:r>
            <a:r>
              <a:rPr lang="fr-FR" b="1" dirty="0"/>
              <a:t>Intellij </a:t>
            </a:r>
            <a:r>
              <a:rPr lang="fr-FR" b="1" dirty="0" smtClean="0"/>
              <a:t>IDEA</a:t>
            </a:r>
            <a:r>
              <a:rPr lang="fr-FR" dirty="0" smtClean="0"/>
              <a:t>, </a:t>
            </a:r>
            <a:r>
              <a:rPr lang="fr-FR" b="1" dirty="0" smtClean="0"/>
              <a:t>NetBeans</a:t>
            </a:r>
            <a:endParaRPr lang="fr-FR" dirty="0"/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endParaRPr lang="en-GB" dirty="0"/>
          </a:p>
        </p:txBody>
      </p:sp>
      <p:pic>
        <p:nvPicPr>
          <p:cNvPr id="14338" name="Picture 2" descr="Télécharger Eclipse pour Windows : téléchargement gratuit 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54" y="4645572"/>
            <a:ext cx="2061452" cy="20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Tout-en-un ?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660634"/>
            <a:ext cx="9599075" cy="446689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/>
              <a:t>Un IDE inclut :</a:t>
            </a:r>
          </a:p>
          <a:p>
            <a:pPr marL="0" indent="0" fontAlgn="base">
              <a:buNone/>
            </a:pPr>
            <a:endParaRPr lang="en-GB" dirty="0" smtClean="0"/>
          </a:p>
          <a:p>
            <a:r>
              <a:rPr lang="fr-FR" dirty="0"/>
              <a:t>un éditeur de texte avec </a:t>
            </a:r>
            <a:r>
              <a:rPr lang="fr-FR" b="1" dirty="0"/>
              <a:t>coloration syntaxique</a:t>
            </a:r>
            <a:r>
              <a:rPr lang="fr-FR" dirty="0"/>
              <a:t> et </a:t>
            </a:r>
            <a:r>
              <a:rPr lang="fr-FR" b="1" dirty="0"/>
              <a:t>autocomplétion 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/>
              <a:t>un </a:t>
            </a:r>
            <a:r>
              <a:rPr lang="fr-FR" b="1" dirty="0" smtClean="0"/>
              <a:t>débogueur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smtClean="0"/>
              <a:t>le</a:t>
            </a:r>
            <a:r>
              <a:rPr lang="fr-FR" dirty="0"/>
              <a:t> </a:t>
            </a:r>
            <a:r>
              <a:rPr lang="fr-FR" b="1" dirty="0"/>
              <a:t>build</a:t>
            </a:r>
            <a:r>
              <a:rPr lang="fr-FR" dirty="0"/>
              <a:t>, qui permet de :</a:t>
            </a:r>
          </a:p>
          <a:p>
            <a:pPr lvl="1"/>
            <a:r>
              <a:rPr lang="fr-FR" b="1" dirty="0"/>
              <a:t>compiler</a:t>
            </a:r>
            <a:r>
              <a:rPr lang="fr-FR" dirty="0"/>
              <a:t> </a:t>
            </a:r>
            <a:endParaRPr lang="fr-FR" dirty="0" smtClean="0"/>
          </a:p>
          <a:p>
            <a:pPr lvl="1"/>
            <a:r>
              <a:rPr lang="fr-FR" b="1" dirty="0" smtClean="0"/>
              <a:t>packager</a:t>
            </a:r>
            <a:r>
              <a:rPr lang="fr-FR" dirty="0"/>
              <a:t> </a:t>
            </a:r>
            <a:endParaRPr lang="fr-FR" dirty="0" smtClean="0"/>
          </a:p>
          <a:p>
            <a:r>
              <a:rPr lang="fr-FR" b="1" dirty="0" smtClean="0"/>
              <a:t>le run</a:t>
            </a:r>
            <a:r>
              <a:rPr lang="fr-FR" dirty="0" smtClean="0"/>
              <a:t>;</a:t>
            </a:r>
          </a:p>
          <a:p>
            <a:r>
              <a:rPr lang="fr-FR" dirty="0" smtClean="0"/>
              <a:t>un </a:t>
            </a:r>
            <a:r>
              <a:rPr lang="fr-FR" dirty="0"/>
              <a:t>système de </a:t>
            </a:r>
            <a:r>
              <a:rPr lang="fr-FR" b="1" dirty="0"/>
              <a:t>versionning</a:t>
            </a:r>
            <a:r>
              <a:rPr lang="fr-FR" dirty="0"/>
              <a:t> standard (par exemple </a:t>
            </a:r>
            <a:r>
              <a:rPr lang="fr-FR" dirty="0" smtClean="0"/>
              <a:t>Git);</a:t>
            </a:r>
            <a:endParaRPr lang="fr-FR" dirty="0"/>
          </a:p>
          <a:p>
            <a:r>
              <a:rPr lang="fr-FR" dirty="0"/>
              <a:t>des outils complémentaires pour optimiser et fiabiliser le code, on parle souvent de </a:t>
            </a:r>
            <a:r>
              <a:rPr lang="fr-FR" b="1" i="1" dirty="0"/>
              <a:t>refactoring</a:t>
            </a:r>
            <a:r>
              <a:rPr lang="fr-FR" i="1" dirty="0"/>
              <a:t> de code</a:t>
            </a:r>
            <a:r>
              <a:rPr lang="fr-FR" dirty="0"/>
              <a:t>.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Pourquoi Eclipse ?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702676"/>
            <a:ext cx="7419929" cy="460353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 smtClean="0"/>
              <a:t>Le + utilisé, gratuit et open-source</a:t>
            </a:r>
          </a:p>
          <a:p>
            <a:pPr fontAlgn="base"/>
            <a:endParaRPr lang="en-GB" dirty="0" smtClean="0"/>
          </a:p>
          <a:p>
            <a:pPr fontAlgn="base"/>
            <a:r>
              <a:rPr lang="fr-FR" dirty="0"/>
              <a:t>C</a:t>
            </a:r>
            <a:r>
              <a:rPr lang="fr-FR" dirty="0" smtClean="0"/>
              <a:t>apable </a:t>
            </a:r>
            <a:r>
              <a:rPr lang="fr-FR" dirty="0"/>
              <a:t>de gérer de nombreux types de projets, en particulier des projets </a:t>
            </a:r>
            <a:r>
              <a:rPr lang="fr-FR" b="1" dirty="0" smtClean="0"/>
              <a:t>complexes</a:t>
            </a:r>
          </a:p>
          <a:p>
            <a:pPr fontAlgn="base"/>
            <a:endParaRPr lang="fr-FR" b="1" dirty="0" smtClean="0"/>
          </a:p>
          <a:p>
            <a:pPr fontAlgn="base"/>
            <a:r>
              <a:rPr lang="fr-FR" dirty="0" smtClean="0"/>
              <a:t>Comprend des </a:t>
            </a:r>
            <a:r>
              <a:rPr lang="fr-FR" dirty="0"/>
              <a:t>systèmes de </a:t>
            </a:r>
            <a:r>
              <a:rPr lang="fr-FR" b="1" dirty="0"/>
              <a:t>construction de code</a:t>
            </a:r>
            <a:r>
              <a:rPr lang="fr-FR" dirty="0"/>
              <a:t> (</a:t>
            </a:r>
            <a:r>
              <a:rPr lang="fr-FR" i="1" dirty="0"/>
              <a:t>build</a:t>
            </a:r>
            <a:r>
              <a:rPr lang="fr-FR" dirty="0" smtClean="0"/>
              <a:t>)(</a:t>
            </a:r>
            <a:r>
              <a:rPr lang="fr-FR" b="1" dirty="0" smtClean="0"/>
              <a:t>Maven</a:t>
            </a:r>
            <a:r>
              <a:rPr lang="fr-FR" dirty="0" smtClean="0"/>
              <a:t>, Gradle)</a:t>
            </a:r>
          </a:p>
          <a:p>
            <a:pPr fontAlgn="base"/>
            <a:endParaRPr lang="fr-FR" dirty="0"/>
          </a:p>
          <a:p>
            <a:pPr fontAlgn="base"/>
            <a:r>
              <a:rPr lang="fr-FR" dirty="0" smtClean="0"/>
              <a:t>Peut aider </a:t>
            </a:r>
            <a:r>
              <a:rPr lang="fr-FR" dirty="0"/>
              <a:t>à mettre en place une base de projet, grâce aux assistants, ou </a:t>
            </a:r>
            <a:r>
              <a:rPr lang="fr-FR" b="1" i="1" dirty="0" smtClean="0"/>
              <a:t>wizards</a:t>
            </a:r>
          </a:p>
          <a:p>
            <a:pPr fontAlgn="base"/>
            <a:endParaRPr lang="nl-BE" b="1" i="1" dirty="0"/>
          </a:p>
          <a:p>
            <a:pPr fontAlgn="base"/>
            <a:r>
              <a:rPr lang="fr-FR" dirty="0"/>
              <a:t>Aucun téléchargement, aucune extension à mettre à jour, et pas d'utilisation d’outils </a:t>
            </a:r>
            <a:r>
              <a:rPr lang="fr-FR" dirty="0" smtClean="0"/>
              <a:t>séparés (</a:t>
            </a:r>
            <a:r>
              <a:rPr lang="fr-FR" b="1" dirty="0"/>
              <a:t>polyvalence</a:t>
            </a:r>
            <a:r>
              <a:rPr lang="fr-FR" dirty="0"/>
              <a:t> et </a:t>
            </a:r>
            <a:r>
              <a:rPr lang="fr-FR" b="1" dirty="0" smtClean="0"/>
              <a:t>outillage </a:t>
            </a:r>
            <a:r>
              <a:rPr lang="fr-FR" b="1" dirty="0"/>
              <a:t>très </a:t>
            </a:r>
            <a:r>
              <a:rPr lang="fr-FR" b="1" dirty="0" smtClean="0"/>
              <a:t>complet</a:t>
            </a:r>
            <a:r>
              <a:rPr lang="fr-FR" dirty="0" smtClean="0"/>
              <a:t>)</a:t>
            </a:r>
            <a:endParaRPr lang="en-GB" dirty="0" smtClean="0"/>
          </a:p>
        </p:txBody>
      </p:sp>
      <p:pic>
        <p:nvPicPr>
          <p:cNvPr id="4" name="Picture 2" descr="Télécharger Eclipse pour Windows : téléchargement gratuit 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54" y="4645572"/>
            <a:ext cx="2061452" cy="20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Des désavantages ?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2102068"/>
            <a:ext cx="7419929" cy="3794235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P</a:t>
            </a:r>
            <a:r>
              <a:rPr lang="fr-FR" dirty="0" smtClean="0"/>
              <a:t>eut </a:t>
            </a:r>
            <a:r>
              <a:rPr lang="fr-FR" dirty="0"/>
              <a:t>faire ressentir certaines lenteurs dans son </a:t>
            </a:r>
            <a:r>
              <a:rPr lang="fr-FR" dirty="0" smtClean="0"/>
              <a:t>interface</a:t>
            </a:r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r>
              <a:rPr lang="fr-FR" dirty="0" smtClean="0"/>
              <a:t>Ne pas installer </a:t>
            </a:r>
            <a:r>
              <a:rPr lang="fr-FR" dirty="0"/>
              <a:t>trop de plugins, qui pourraient l’alourdir un peu </a:t>
            </a:r>
            <a:r>
              <a:rPr lang="fr-FR" dirty="0" smtClean="0"/>
              <a:t>plus</a:t>
            </a:r>
          </a:p>
          <a:p>
            <a:pPr fontAlgn="base"/>
            <a:endParaRPr lang="nl-BE" dirty="0"/>
          </a:p>
          <a:p>
            <a:pPr fontAlgn="base"/>
            <a:endParaRPr lang="nl-BE" dirty="0" smtClean="0"/>
          </a:p>
          <a:p>
            <a:pPr fontAlgn="base"/>
            <a:endParaRPr lang="nl-BE" dirty="0" smtClean="0"/>
          </a:p>
          <a:p>
            <a:pPr fontAlgn="base"/>
            <a:r>
              <a:rPr lang="fr-FR" dirty="0" smtClean="0"/>
              <a:t>Néanmoins, facile </a:t>
            </a:r>
            <a:r>
              <a:rPr lang="fr-FR" dirty="0"/>
              <a:t>de trouver sur le net des réponses à des problèmes rencontrés au quotidien</a:t>
            </a:r>
            <a:endParaRPr lang="en-GB" dirty="0" smtClean="0"/>
          </a:p>
        </p:txBody>
      </p:sp>
      <p:pic>
        <p:nvPicPr>
          <p:cNvPr id="4" name="Picture 2" descr="Télécharger Eclipse pour Windows : téléchargement gratuit 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54" y="4645572"/>
            <a:ext cx="2061452" cy="20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Petite explication sur JDK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2102068"/>
            <a:ext cx="7419929" cy="3794235"/>
          </a:xfrm>
        </p:spPr>
        <p:txBody>
          <a:bodyPr>
            <a:normAutofit/>
          </a:bodyPr>
          <a:lstStyle/>
          <a:p>
            <a:r>
              <a:rPr lang="fr-FR" dirty="0" smtClean="0"/>
              <a:t>ou </a:t>
            </a:r>
            <a:r>
              <a:rPr lang="fr-FR" b="1" dirty="0" smtClean="0"/>
              <a:t>Kit </a:t>
            </a:r>
            <a:r>
              <a:rPr lang="fr-FR" b="1" dirty="0"/>
              <a:t>de développement </a:t>
            </a:r>
            <a:r>
              <a:rPr lang="fr-FR" b="1" dirty="0" smtClean="0"/>
              <a:t>Java</a:t>
            </a:r>
          </a:p>
          <a:p>
            <a:r>
              <a:rPr lang="fr-FR" dirty="0" smtClean="0"/>
              <a:t>Permet de</a:t>
            </a:r>
            <a:r>
              <a:rPr lang="fr-FR" dirty="0"/>
              <a:t> </a:t>
            </a:r>
            <a:r>
              <a:rPr lang="fr-FR" b="1" dirty="0"/>
              <a:t>compiler</a:t>
            </a:r>
            <a:r>
              <a:rPr lang="fr-FR" dirty="0"/>
              <a:t> et d’</a:t>
            </a:r>
            <a:r>
              <a:rPr lang="fr-FR" b="1" dirty="0"/>
              <a:t>exécuter</a:t>
            </a:r>
            <a:r>
              <a:rPr lang="fr-FR" dirty="0"/>
              <a:t> le code Java sur votre ordinateur. </a:t>
            </a:r>
            <a:endParaRPr lang="fr-FR" dirty="0" smtClean="0"/>
          </a:p>
          <a:p>
            <a:r>
              <a:rPr lang="fr-FR" dirty="0"/>
              <a:t>C</a:t>
            </a:r>
            <a:r>
              <a:rPr lang="fr-FR" dirty="0" smtClean="0"/>
              <a:t>ontient 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un compilateur</a:t>
            </a:r>
            <a:r>
              <a:rPr lang="fr-FR" dirty="0"/>
              <a:t> permettant de traduire le code source Java en un code binaire optimisé pour n’importe quel système Windows, Linux, Mac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une JVM</a:t>
            </a:r>
            <a:r>
              <a:rPr lang="fr-FR" dirty="0"/>
              <a:t>, ou </a:t>
            </a:r>
            <a:r>
              <a:rPr lang="fr-FR" i="1" dirty="0"/>
              <a:t>machine virtuelle Java</a:t>
            </a:r>
            <a:r>
              <a:rPr lang="fr-FR" dirty="0"/>
              <a:t>. Il s’agit d’un logiciel sachant lire ce code binaire et l’exécuter sur le système de votre ordinateur.</a:t>
            </a:r>
          </a:p>
        </p:txBody>
      </p:sp>
    </p:spTree>
    <p:extLst>
      <p:ext uri="{BB962C8B-B14F-4D97-AF65-F5344CB8AC3E}">
        <p14:creationId xmlns:p14="http://schemas.microsoft.com/office/powerpoint/2010/main" val="4667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29517"/>
            <a:ext cx="8911687" cy="1280890"/>
          </a:xfrm>
        </p:spPr>
        <p:txBody>
          <a:bodyPr/>
          <a:lstStyle/>
          <a:p>
            <a:r>
              <a:rPr lang="en-GB" dirty="0" smtClean="0"/>
              <a:t>Table des matières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594538"/>
            <a:ext cx="8915400" cy="2900856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à Java</a:t>
            </a:r>
          </a:p>
          <a:p>
            <a:r>
              <a:rPr lang="en-GB" dirty="0" smtClean="0"/>
              <a:t>Quelques “””alternatives””” à Eclipse</a:t>
            </a:r>
          </a:p>
          <a:p>
            <a:r>
              <a:rPr lang="en-GB" dirty="0" smtClean="0"/>
              <a:t>Eclipse</a:t>
            </a:r>
          </a:p>
          <a:p>
            <a:r>
              <a:rPr lang="en-GB" dirty="0" smtClean="0"/>
              <a:t>Créer premier projet avec Eclipse</a:t>
            </a:r>
          </a:p>
          <a:p>
            <a:r>
              <a:rPr lang="en-GB" dirty="0" smtClean="0"/>
              <a:t>Quelques notions de base de programmation en Java (comment déclarer une variable en Java et pourquoi)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1810407"/>
            <a:ext cx="8915400" cy="136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Introduction à Eclipse + Bases de programmation en Java avec Natalia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Projet sur Eclipse + Création de Classes avec Daniel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VS code et ses extensions + Projet sur VS code avec Abu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1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Petite explication sur JDK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2102069"/>
            <a:ext cx="7419929" cy="2596056"/>
          </a:xfrm>
        </p:spPr>
        <p:txBody>
          <a:bodyPr>
            <a:normAutofit/>
          </a:bodyPr>
          <a:lstStyle/>
          <a:p>
            <a:r>
              <a:rPr lang="fr-FR" dirty="0" smtClean="0"/>
              <a:t>Depuis </a:t>
            </a:r>
            <a:r>
              <a:rPr lang="fr-FR" b="1" dirty="0" smtClean="0"/>
              <a:t>Janvier 2019</a:t>
            </a:r>
            <a:r>
              <a:rPr lang="fr-FR" dirty="0" smtClean="0"/>
              <a:t>, il n’est plus possible </a:t>
            </a:r>
            <a:r>
              <a:rPr lang="fr-FR" dirty="0"/>
              <a:t>d’utiliser gratuitement la JDK </a:t>
            </a:r>
            <a:r>
              <a:rPr lang="fr-FR" dirty="0" smtClean="0"/>
              <a:t>d'Oracle.</a:t>
            </a:r>
          </a:p>
          <a:p>
            <a:endParaRPr lang="nl-BE" dirty="0"/>
          </a:p>
          <a:p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communauté développe des versions libres de la </a:t>
            </a:r>
            <a:r>
              <a:rPr lang="fr-FR" dirty="0" smtClean="0"/>
              <a:t>JDK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OpenJDK </a:t>
            </a:r>
            <a:r>
              <a:rPr lang="fr-FR" dirty="0" smtClean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 smtClean="0"/>
              <a:t>AdoptOpenJDK</a:t>
            </a:r>
            <a:r>
              <a:rPr lang="fr-FR" b="1" dirty="0"/>
              <a:t>.</a:t>
            </a:r>
            <a:endParaRPr lang="fr-FR" dirty="0"/>
          </a:p>
        </p:txBody>
      </p:sp>
      <p:pic>
        <p:nvPicPr>
          <p:cNvPr id="15362" name="Picture 2" descr="AdoptOpenJDK - Open source, prebuilt OpenJDK bin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61" y="4572000"/>
            <a:ext cx="4163056" cy="21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/>
          </a:bodyPr>
          <a:lstStyle/>
          <a:p>
            <a:r>
              <a:rPr lang="en-GB" dirty="0" smtClean="0"/>
              <a:t>Ecran principal d’Eclipse</a:t>
            </a:r>
            <a:endParaRPr lang="en-GB" dirty="0"/>
          </a:p>
        </p:txBody>
      </p:sp>
      <p:pic>
        <p:nvPicPr>
          <p:cNvPr id="27650" name="Picture 2" descr="L'interface de Eclip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600200"/>
            <a:ext cx="8117425" cy="497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Eclipse : Configurer et installer votre projet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2249213"/>
            <a:ext cx="7419929" cy="2396359"/>
          </a:xfrm>
        </p:spPr>
        <p:txBody>
          <a:bodyPr>
            <a:normAutofit/>
          </a:bodyPr>
          <a:lstStyle/>
          <a:p>
            <a:r>
              <a:rPr lang="fr-FR" b="1" dirty="0" smtClean="0"/>
              <a:t>Choisir </a:t>
            </a:r>
            <a:r>
              <a:rPr lang="fr-FR" b="1" dirty="0"/>
              <a:t>une </a:t>
            </a:r>
            <a:r>
              <a:rPr lang="fr-FR" b="1" dirty="0" smtClean="0"/>
              <a:t>perspective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cliquez sur </a:t>
            </a:r>
            <a:r>
              <a:rPr lang="fr-FR" i="1" dirty="0"/>
              <a:t>Window -&gt; Perspective -&gt; Open Perspective -&gt; </a:t>
            </a:r>
            <a:r>
              <a:rPr lang="fr-FR" i="1" dirty="0" smtClean="0"/>
              <a:t>Java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indent="-285750"/>
            <a:r>
              <a:rPr lang="fr-FR" b="1" dirty="0" smtClean="0"/>
              <a:t>Créer</a:t>
            </a:r>
            <a:r>
              <a:rPr lang="fr-FR" b="1" dirty="0"/>
              <a:t> un nouveau </a:t>
            </a:r>
            <a:r>
              <a:rPr lang="fr-FR" b="1" dirty="0" smtClean="0"/>
              <a:t>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i="1" dirty="0"/>
              <a:t>File -&gt; New -&gt; Java Project</a:t>
            </a:r>
            <a:endParaRPr lang="fr-FR" b="1" dirty="0"/>
          </a:p>
          <a:p>
            <a:pPr marL="57150" indent="0">
              <a:buNone/>
            </a:pPr>
            <a:endParaRPr lang="fr-FR" b="1" dirty="0" smtClean="0"/>
          </a:p>
        </p:txBody>
      </p:sp>
      <p:pic>
        <p:nvPicPr>
          <p:cNvPr id="5" name="Picture 2" descr="Télécharger Eclipse pour Windows : téléchargement gratuit 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54" y="4645572"/>
            <a:ext cx="2061452" cy="20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Eclipse : Configurer et installer votre projet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660635"/>
            <a:ext cx="9178661" cy="1135118"/>
          </a:xfrm>
        </p:spPr>
        <p:txBody>
          <a:bodyPr>
            <a:normAutofit/>
          </a:bodyPr>
          <a:lstStyle/>
          <a:p>
            <a:r>
              <a:rPr lang="fr-FR" b="1" dirty="0" smtClean="0"/>
              <a:t>Choisir </a:t>
            </a:r>
            <a:r>
              <a:rPr lang="fr-FR" b="1" dirty="0"/>
              <a:t>un nom </a:t>
            </a:r>
            <a:r>
              <a:rPr lang="fr-FR" dirty="0"/>
              <a:t>pour votre projet et </a:t>
            </a:r>
            <a:r>
              <a:rPr lang="fr-FR" b="1" dirty="0"/>
              <a:t>vous assurer </a:t>
            </a:r>
            <a:r>
              <a:rPr lang="fr-FR" dirty="0"/>
              <a:t>que vous avez bien </a:t>
            </a:r>
            <a:r>
              <a:rPr lang="fr-FR" b="1" dirty="0"/>
              <a:t>sélectionné un environnement d’exécution et un kit de </a:t>
            </a:r>
            <a:r>
              <a:rPr lang="fr-FR" b="1" dirty="0" smtClean="0"/>
              <a:t>développement</a:t>
            </a:r>
          </a:p>
        </p:txBody>
      </p:sp>
      <p:pic>
        <p:nvPicPr>
          <p:cNvPr id="5" name="Picture 2" descr="Télécharger Eclipse pour Windows : téléchargement gratuit 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54" y="4645572"/>
            <a:ext cx="2061452" cy="20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Création d’un projet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880" y="2484758"/>
            <a:ext cx="4279790" cy="42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7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Eclipse : Configurer et installer votre projet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857234"/>
            <a:ext cx="9178661" cy="4533056"/>
          </a:xfrm>
        </p:spPr>
        <p:txBody>
          <a:bodyPr>
            <a:normAutofit/>
          </a:bodyPr>
          <a:lstStyle/>
          <a:p>
            <a:r>
              <a:rPr lang="fr-FR" b="1" dirty="0" smtClean="0"/>
              <a:t>Abréviations JRE </a:t>
            </a:r>
            <a:r>
              <a:rPr lang="fr-FR" dirty="0" smtClean="0"/>
              <a:t>et</a:t>
            </a:r>
            <a:r>
              <a:rPr lang="fr-FR" b="1" dirty="0" smtClean="0"/>
              <a:t> JavaSE </a:t>
            </a:r>
            <a:r>
              <a:rPr lang="fr-FR" dirty="0" smtClean="0"/>
              <a:t>dans l’assistant de création</a:t>
            </a:r>
          </a:p>
          <a:p>
            <a:pPr marL="0" indent="0">
              <a:buNone/>
            </a:pP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b="1" dirty="0" smtClean="0"/>
              <a:t>JRE </a:t>
            </a:r>
            <a:r>
              <a:rPr lang="nl-BE" dirty="0"/>
              <a:t>(</a:t>
            </a:r>
            <a:r>
              <a:rPr lang="fr-FR" b="1" dirty="0" smtClean="0"/>
              <a:t>Java </a:t>
            </a:r>
            <a:r>
              <a:rPr lang="fr-FR" b="1" dirty="0"/>
              <a:t>Runtime Environment</a:t>
            </a:r>
            <a:r>
              <a:rPr lang="fr-FR" dirty="0" smtClean="0"/>
              <a:t>) : </a:t>
            </a:r>
            <a:r>
              <a:rPr lang="fr-FR" dirty="0"/>
              <a:t>c’est l’</a:t>
            </a:r>
            <a:r>
              <a:rPr lang="fr-FR" b="1" dirty="0"/>
              <a:t>environnement d’exécution</a:t>
            </a:r>
            <a:r>
              <a:rPr lang="fr-FR" dirty="0"/>
              <a:t> des programmes Java.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C’est </a:t>
            </a:r>
            <a:r>
              <a:rPr lang="fr-FR" dirty="0"/>
              <a:t>une </a:t>
            </a:r>
            <a:r>
              <a:rPr lang="fr-FR" b="1" dirty="0"/>
              <a:t>partie du JDK qui contient justement la </a:t>
            </a:r>
            <a:r>
              <a:rPr lang="fr-FR" b="1" dirty="0" smtClean="0"/>
              <a:t>JVM</a:t>
            </a:r>
            <a:r>
              <a:rPr lang="fr-FR" dirty="0" smtClean="0"/>
              <a:t>. (parler </a:t>
            </a:r>
            <a:r>
              <a:rPr lang="fr-FR" dirty="0"/>
              <a:t>de JRE ou de JVM revient au </a:t>
            </a:r>
            <a:r>
              <a:rPr lang="fr-FR" dirty="0" smtClean="0"/>
              <a:t>même 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Java SE</a:t>
            </a:r>
            <a:r>
              <a:rPr lang="fr-FR" dirty="0"/>
              <a:t> </a:t>
            </a:r>
            <a:r>
              <a:rPr lang="fr-FR" dirty="0" smtClean="0"/>
              <a:t>(</a:t>
            </a:r>
            <a:r>
              <a:rPr lang="fr-FR" b="1" dirty="0" smtClean="0"/>
              <a:t>Standard Edition</a:t>
            </a:r>
            <a:r>
              <a:rPr lang="fr-FR" dirty="0" smtClean="0"/>
              <a:t>) : </a:t>
            </a:r>
            <a:r>
              <a:rPr lang="fr-FR" dirty="0"/>
              <a:t>c</a:t>
            </a:r>
            <a:r>
              <a:rPr lang="fr-FR" dirty="0" smtClean="0"/>
              <a:t>’est </a:t>
            </a:r>
            <a:r>
              <a:rPr lang="fr-FR" b="1" dirty="0"/>
              <a:t>l’environnement Java dans son </a:t>
            </a:r>
            <a:r>
              <a:rPr lang="fr-FR" b="1" dirty="0" smtClean="0"/>
              <a:t>ensemble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Il </a:t>
            </a:r>
            <a:r>
              <a:rPr lang="fr-FR" b="1" dirty="0"/>
              <a:t>s'oppose à Java EE “Entreprise Edition</a:t>
            </a:r>
            <a:r>
              <a:rPr lang="fr-FR" b="1" dirty="0" smtClean="0"/>
              <a:t>”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3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Eclipse : Configurer et installer votre projet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671144"/>
            <a:ext cx="9367847" cy="4298732"/>
          </a:xfrm>
        </p:spPr>
        <p:txBody>
          <a:bodyPr>
            <a:normAutofit/>
          </a:bodyPr>
          <a:lstStyle/>
          <a:p>
            <a:r>
              <a:rPr lang="fr-FR" b="1" dirty="0" smtClean="0"/>
              <a:t>Utiliser </a:t>
            </a:r>
            <a:r>
              <a:rPr lang="fr-FR" b="1" dirty="0"/>
              <a:t>des </a:t>
            </a:r>
            <a:r>
              <a:rPr lang="fr-FR" b="1" dirty="0" smtClean="0"/>
              <a:t>paquetages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À quoi servent les paquetages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 smtClean="0"/>
              <a:t>Partage </a:t>
            </a:r>
            <a:r>
              <a:rPr lang="fr-FR" b="1" dirty="0"/>
              <a:t>de </a:t>
            </a:r>
            <a:r>
              <a:rPr lang="fr-FR" b="1" dirty="0" smtClean="0"/>
              <a:t>code </a:t>
            </a:r>
            <a:r>
              <a:rPr lang="fr-FR" dirty="0" smtClean="0"/>
              <a:t>(</a:t>
            </a:r>
            <a:r>
              <a:rPr lang="fr-FR" b="1" dirty="0" smtClean="0"/>
              <a:t>création de bibliothèques</a:t>
            </a:r>
            <a:r>
              <a:rPr lang="fr-FR" dirty="0" smtClean="0"/>
              <a:t>)</a:t>
            </a:r>
            <a:r>
              <a:rPr lang="fr-FR" b="1" dirty="0" smtClean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Pour </a:t>
            </a:r>
            <a:r>
              <a:rPr lang="fr-FR" b="1" dirty="0" smtClean="0"/>
              <a:t>éviter les collisions lors de l’utilisation des bibliothèques </a:t>
            </a:r>
            <a:r>
              <a:rPr lang="fr-FR" dirty="0" smtClean="0"/>
              <a:t>c.-à-d. </a:t>
            </a:r>
            <a:r>
              <a:rPr lang="fr-FR" dirty="0"/>
              <a:t>utiliser des fichiers de code source ayant le même nom, même s’ils proviennent de bibliothèques différentes.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On </a:t>
            </a:r>
            <a:r>
              <a:rPr lang="fr-FR" dirty="0"/>
              <a:t>les classe donc dans des </a:t>
            </a:r>
            <a:r>
              <a:rPr lang="fr-FR" b="1" dirty="0"/>
              <a:t>paquetages distincts</a:t>
            </a:r>
            <a:r>
              <a:rPr lang="fr-FR" dirty="0"/>
              <a:t> et </a:t>
            </a:r>
            <a:r>
              <a:rPr lang="fr-FR" b="1" dirty="0" smtClean="0"/>
              <a:t>hiérarchisés</a:t>
            </a:r>
            <a:r>
              <a:rPr lang="fr-FR" dirty="0"/>
              <a:t>, un peu comme une arborescence de répertoires.</a:t>
            </a:r>
          </a:p>
          <a:p>
            <a:pPr marL="57150" indent="0">
              <a:buNone/>
            </a:pP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42613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Eclipse : Configurer et installer votre projet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839309"/>
            <a:ext cx="9367847" cy="4298732"/>
          </a:xfrm>
        </p:spPr>
        <p:txBody>
          <a:bodyPr>
            <a:normAutofit/>
          </a:bodyPr>
          <a:lstStyle/>
          <a:p>
            <a:r>
              <a:rPr lang="fr-FR" b="1" dirty="0" smtClean="0"/>
              <a:t>Utiliser </a:t>
            </a:r>
            <a:r>
              <a:rPr lang="fr-FR" b="1" dirty="0"/>
              <a:t>des </a:t>
            </a:r>
            <a:r>
              <a:rPr lang="fr-FR" b="1" dirty="0" smtClean="0"/>
              <a:t>paquetages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paquetages</a:t>
            </a:r>
            <a:r>
              <a:rPr lang="fr-FR" dirty="0"/>
              <a:t> eux-mêmes doivent aussi avoir des </a:t>
            </a:r>
            <a:r>
              <a:rPr lang="fr-FR" b="1" dirty="0"/>
              <a:t>noms distincts</a:t>
            </a:r>
            <a:r>
              <a:rPr lang="fr-FR" dirty="0"/>
              <a:t> pour </a:t>
            </a:r>
            <a:r>
              <a:rPr lang="fr-FR" b="1" dirty="0"/>
              <a:t>éviter les collisions</a:t>
            </a:r>
            <a:r>
              <a:rPr lang="fr-FR" dirty="0"/>
              <a:t>.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Reprendre </a:t>
            </a:r>
            <a:r>
              <a:rPr lang="fr-FR" dirty="0"/>
              <a:t>les noms de domaine des entreprises développant des bibliothèques et des applications </a:t>
            </a:r>
            <a:r>
              <a:rPr lang="fr-FR" dirty="0" smtClean="0"/>
              <a:t>Java.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Le</a:t>
            </a:r>
            <a:r>
              <a:rPr lang="fr-FR" dirty="0"/>
              <a:t> </a:t>
            </a:r>
            <a:r>
              <a:rPr lang="fr-FR" b="1" dirty="0"/>
              <a:t>nom de domaine</a:t>
            </a:r>
            <a:r>
              <a:rPr lang="fr-FR" dirty="0"/>
              <a:t> est </a:t>
            </a:r>
            <a:r>
              <a:rPr lang="fr-FR" b="1" dirty="0"/>
              <a:t>inversé</a:t>
            </a:r>
            <a:r>
              <a:rPr lang="fr-FR" dirty="0"/>
              <a:t> pour partir du plus général et aller vers le plus </a:t>
            </a:r>
            <a:r>
              <a:rPr lang="fr-FR" dirty="0" smtClean="0"/>
              <a:t>spécifique.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7336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Eclipse : Configurer et installer votre projet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839309"/>
            <a:ext cx="9367847" cy="4298732"/>
          </a:xfrm>
        </p:spPr>
        <p:txBody>
          <a:bodyPr>
            <a:normAutofit/>
          </a:bodyPr>
          <a:lstStyle/>
          <a:p>
            <a:r>
              <a:rPr lang="fr-FR" b="1" dirty="0" smtClean="0"/>
              <a:t>Utiliser </a:t>
            </a:r>
            <a:r>
              <a:rPr lang="fr-FR" b="1" dirty="0"/>
              <a:t>des </a:t>
            </a:r>
            <a:r>
              <a:rPr lang="fr-FR" b="1" dirty="0" smtClean="0"/>
              <a:t>paquetages</a:t>
            </a:r>
          </a:p>
          <a:p>
            <a:pPr marL="0" indent="0">
              <a:buNone/>
            </a:pPr>
            <a:endParaRPr lang="fr-F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 smtClean="0"/>
              <a:t>Package </a:t>
            </a:r>
            <a:r>
              <a:rPr lang="fr-FR" b="1" dirty="0"/>
              <a:t>Explorer</a:t>
            </a:r>
            <a:r>
              <a:rPr lang="fr-FR" dirty="0" smtClean="0"/>
              <a:t>, dans le panneau de gauche, contient </a:t>
            </a:r>
            <a:r>
              <a:rPr lang="fr-FR" dirty="0"/>
              <a:t>tous les fichiers de votre projet</a:t>
            </a:r>
            <a:r>
              <a:rPr lang="fr-F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Les</a:t>
            </a:r>
            <a:r>
              <a:rPr lang="fr-FR" dirty="0"/>
              <a:t> </a:t>
            </a:r>
            <a:r>
              <a:rPr lang="fr-FR" b="1" dirty="0"/>
              <a:t>paquetages</a:t>
            </a:r>
            <a:r>
              <a:rPr lang="fr-FR" dirty="0"/>
              <a:t> permettent de classer votre </a:t>
            </a:r>
            <a:r>
              <a:rPr lang="fr-FR" dirty="0" smtClean="0"/>
              <a:t>code.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Vous </a:t>
            </a:r>
            <a:r>
              <a:rPr lang="fr-FR" dirty="0"/>
              <a:t>pouvez créer un paquetage en faisant un clic droit sur le nom du </a:t>
            </a:r>
            <a:r>
              <a:rPr lang="fr-FR" dirty="0" smtClean="0"/>
              <a:t>projet </a:t>
            </a:r>
            <a:r>
              <a:rPr lang="fr-FR" i="1" dirty="0" smtClean="0"/>
              <a:t>-&gt; </a:t>
            </a:r>
            <a:r>
              <a:rPr lang="fr-FR" i="1" dirty="0"/>
              <a:t>New -&gt; Package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Eclipse : Configurer et installer votre projet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524000"/>
            <a:ext cx="9367847" cy="935421"/>
          </a:xfrm>
        </p:spPr>
        <p:txBody>
          <a:bodyPr>
            <a:normAutofit/>
          </a:bodyPr>
          <a:lstStyle/>
          <a:p>
            <a:r>
              <a:rPr lang="fr-FR" b="1" dirty="0" smtClean="0"/>
              <a:t>Pour nommer votre paquetage</a:t>
            </a:r>
            <a:r>
              <a:rPr lang="fr-FR" dirty="0" smtClean="0"/>
              <a:t>,</a:t>
            </a:r>
            <a:r>
              <a:rPr lang="fr-FR" b="1" dirty="0" smtClean="0"/>
              <a:t> </a:t>
            </a:r>
            <a:r>
              <a:rPr lang="fr-FR" dirty="0" smtClean="0"/>
              <a:t>vous pouvez donner un nom comme :</a:t>
            </a:r>
          </a:p>
          <a:p>
            <a:pPr marL="457200" lvl="1" indent="0">
              <a:buNone/>
            </a:pPr>
            <a:r>
              <a:rPr lang="fr-FR" dirty="0" smtClean="0"/>
              <a:t>«</a:t>
            </a:r>
            <a:r>
              <a:rPr lang="fr-FR" b="1" dirty="0" smtClean="0"/>
              <a:t> com.becode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22532" name="Picture 4" descr="Création d’un paquetag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28" y="2423890"/>
            <a:ext cx="4462443" cy="43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/>
          </a:bodyPr>
          <a:lstStyle/>
          <a:p>
            <a:r>
              <a:rPr lang="en-GB" dirty="0" smtClean="0"/>
              <a:t>Bases de programmation en Java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2228193"/>
            <a:ext cx="9367847" cy="2890345"/>
          </a:xfrm>
        </p:spPr>
        <p:txBody>
          <a:bodyPr>
            <a:normAutofit/>
          </a:bodyPr>
          <a:lstStyle/>
          <a:p>
            <a:r>
              <a:rPr lang="fr-FR" b="1" dirty="0" smtClean="0"/>
              <a:t>Les Variables</a:t>
            </a:r>
          </a:p>
          <a:p>
            <a:pPr marL="0" indent="0">
              <a:buNone/>
            </a:pPr>
            <a:endParaRPr lang="nl-BE" b="1" dirty="0" smtClean="0"/>
          </a:p>
          <a:p>
            <a:pPr lvl="1"/>
            <a:r>
              <a:rPr lang="nl-BE" b="1" dirty="0" smtClean="0"/>
              <a:t>Les types numériques</a:t>
            </a:r>
          </a:p>
          <a:p>
            <a:pPr lvl="1"/>
            <a:r>
              <a:rPr lang="nl-BE" b="1" dirty="0" smtClean="0"/>
              <a:t>Les chaînes de caractères</a:t>
            </a:r>
          </a:p>
          <a:p>
            <a:pPr lvl="1"/>
            <a:r>
              <a:rPr lang="nl-BE" b="1" dirty="0" smtClean="0"/>
              <a:t>Les constantes</a:t>
            </a:r>
          </a:p>
          <a:p>
            <a:pPr lvl="1"/>
            <a:r>
              <a:rPr lang="nl-BE" b="1" dirty="0" smtClean="0"/>
              <a:t>Les booléens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87" y="815865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Java c’est quoi?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0634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fr-FR" dirty="0"/>
              <a:t>B</a:t>
            </a:r>
            <a:r>
              <a:rPr lang="fr-FR" dirty="0" smtClean="0"/>
              <a:t>ase </a:t>
            </a:r>
            <a:r>
              <a:rPr lang="fr-FR" dirty="0"/>
              <a:t>de la plupart des applications en </a:t>
            </a:r>
            <a:r>
              <a:rPr lang="fr-FR" dirty="0" smtClean="0"/>
              <a:t>réseau</a:t>
            </a:r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r>
              <a:rPr lang="fr-FR" dirty="0" smtClean="0"/>
              <a:t>Exploitée </a:t>
            </a:r>
            <a:r>
              <a:rPr lang="fr-FR" dirty="0"/>
              <a:t>dans le monde </a:t>
            </a:r>
            <a:r>
              <a:rPr lang="fr-FR" dirty="0" smtClean="0"/>
              <a:t>entier</a:t>
            </a:r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r>
              <a:rPr lang="fr-FR" dirty="0" smtClean="0"/>
              <a:t>Développer </a:t>
            </a:r>
            <a:r>
              <a:rPr lang="fr-FR" dirty="0"/>
              <a:t>et fournir des applications mobiles et imbriquées, des jeux, du contenu Web et des logiciels </a:t>
            </a:r>
            <a:r>
              <a:rPr lang="fr-FR" dirty="0" smtClean="0"/>
              <a:t>d'entreprise</a:t>
            </a:r>
          </a:p>
          <a:p>
            <a:pPr marL="0" indent="0" fontAlgn="base">
              <a:buNone/>
            </a:pPr>
            <a:endParaRPr lang="fr-FR" dirty="0" smtClean="0"/>
          </a:p>
          <a:p>
            <a:pPr fontAlgn="base"/>
            <a:r>
              <a:rPr lang="fr-FR" dirty="0" smtClean="0"/>
              <a:t>Utilisée </a:t>
            </a:r>
            <a:r>
              <a:rPr lang="fr-FR" dirty="0"/>
              <a:t>par </a:t>
            </a:r>
            <a:r>
              <a:rPr lang="fr-FR" dirty="0"/>
              <a:t>+</a:t>
            </a:r>
            <a:r>
              <a:rPr lang="fr-FR" dirty="0" smtClean="0"/>
              <a:t> </a:t>
            </a:r>
            <a:r>
              <a:rPr lang="fr-FR" dirty="0"/>
              <a:t>de 9 millions de développeurs dans le </a:t>
            </a:r>
            <a:r>
              <a:rPr lang="fr-FR" dirty="0" smtClean="0"/>
              <a:t>monde</a:t>
            </a:r>
          </a:p>
          <a:p>
            <a:pPr marL="0" indent="0" fontAlgn="base">
              <a:buNone/>
            </a:pPr>
            <a:endParaRPr lang="fr-FR" dirty="0"/>
          </a:p>
          <a:p>
            <a:pPr fontAlgn="base"/>
            <a:r>
              <a:rPr lang="fr-FR" dirty="0" smtClean="0"/>
              <a:t>Présente sur tous les fronts (ordinateurs portables, consoles </a:t>
            </a:r>
            <a:r>
              <a:rPr lang="fr-FR" dirty="0"/>
              <a:t>de </a:t>
            </a:r>
            <a:r>
              <a:rPr lang="fr-FR" dirty="0" smtClean="0"/>
              <a:t>jeux, superordinateurs scientifiques, téléphones portables, Internet)</a:t>
            </a:r>
            <a:endParaRPr lang="fr-FR" dirty="0"/>
          </a:p>
          <a:p>
            <a:endParaRPr lang="en-GB" dirty="0"/>
          </a:p>
        </p:txBody>
      </p:sp>
      <p:pic>
        <p:nvPicPr>
          <p:cNvPr id="1026" name="Picture 2" descr="Java : à quoi ça sert, comment l&amp;#39;installer et le mettre à jour - malek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20" y="5438256"/>
            <a:ext cx="2208590" cy="13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/>
          </a:bodyPr>
          <a:lstStyle/>
          <a:p>
            <a:r>
              <a:rPr lang="en-GB" dirty="0" smtClean="0"/>
              <a:t>Les variables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2925" y="1524000"/>
            <a:ext cx="9367847" cy="4887310"/>
          </a:xfrm>
        </p:spPr>
        <p:txBody>
          <a:bodyPr>
            <a:normAutofit/>
          </a:bodyPr>
          <a:lstStyle/>
          <a:p>
            <a:r>
              <a:rPr lang="nl-BE" dirty="0" smtClean="0"/>
              <a:t>Quelques conseils pour la création de noms :</a:t>
            </a:r>
          </a:p>
          <a:p>
            <a:endParaRPr lang="nl-B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 smtClean="0"/>
              <a:t>Utilisez </a:t>
            </a:r>
            <a:r>
              <a:rPr lang="fr-FR" b="1" dirty="0"/>
              <a:t>des noms descriptifs tout au long de votre </a:t>
            </a:r>
            <a:r>
              <a:rPr lang="fr-FR" b="1" dirty="0" smtClean="0"/>
              <a:t>code;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meilleure </a:t>
            </a:r>
            <a:r>
              <a:rPr lang="fr-FR" dirty="0" smtClean="0"/>
              <a:t>lisibilité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facilite la </a:t>
            </a:r>
            <a:r>
              <a:rPr lang="fr-FR" dirty="0"/>
              <a:t>compréhension du code pour les autres développeurs</a:t>
            </a:r>
            <a:endParaRPr lang="nl-BE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nl-BE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Soyez </a:t>
            </a:r>
            <a:r>
              <a:rPr lang="fr-FR" b="1" dirty="0" smtClean="0"/>
              <a:t>complet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BE" dirty="0"/>
              <a:t>p</a:t>
            </a:r>
            <a:r>
              <a:rPr lang="nl-BE" dirty="0" smtClean="0"/>
              <a:t>as d’abréviations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Suivez une convention d'appellation </a:t>
            </a:r>
            <a:r>
              <a:rPr lang="fr-FR" b="1" dirty="0" smtClean="0"/>
              <a:t>commune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BE" dirty="0"/>
              <a:t>c</a:t>
            </a:r>
            <a:r>
              <a:rPr lang="nl-BE" dirty="0" smtClean="0"/>
              <a:t>amelCase</a:t>
            </a:r>
          </a:p>
        </p:txBody>
      </p:sp>
    </p:spTree>
    <p:extLst>
      <p:ext uri="{BB962C8B-B14F-4D97-AF65-F5344CB8AC3E}">
        <p14:creationId xmlns:p14="http://schemas.microsoft.com/office/powerpoint/2010/main" val="33199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/>
          </a:bodyPr>
          <a:lstStyle/>
          <a:p>
            <a:r>
              <a:rPr lang="en-GB" dirty="0" smtClean="0"/>
              <a:t>Les variables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2925" y="1524000"/>
            <a:ext cx="9367847" cy="4887310"/>
          </a:xfrm>
        </p:spPr>
        <p:txBody>
          <a:bodyPr>
            <a:normAutofit/>
          </a:bodyPr>
          <a:lstStyle/>
          <a:p>
            <a:r>
              <a:rPr lang="nl-BE" dirty="0" smtClean="0"/>
              <a:t>Déclarer une variable en Java</a:t>
            </a:r>
          </a:p>
          <a:p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variables qui contiennent des </a:t>
            </a:r>
            <a:r>
              <a:rPr lang="fr-FR" b="1" dirty="0" smtClean="0"/>
              <a:t>nombres : </a:t>
            </a:r>
            <a:r>
              <a:rPr lang="fr-FR" dirty="0" smtClean="0"/>
              <a:t>mot clé </a:t>
            </a:r>
            <a:r>
              <a:rPr lang="fr-FR" alt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+ nom + valeur initiale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 smtClean="0"/>
              <a:t>Exercice à aller chercher sur GitHub : branche </a:t>
            </a:r>
            <a:r>
              <a:rPr lang="fr-FR" dirty="0"/>
              <a:t> </a:t>
            </a:r>
            <a:r>
              <a:rPr lang="fr-FR" b="1" u="sng" dirty="0">
                <a:hlinkClick r:id="rId2" tooltip="Exercise1_Variables"/>
              </a:rPr>
              <a:t>Exercise1_Variables</a:t>
            </a:r>
            <a:r>
              <a:rPr lang="fr-FR" b="1" u="sng" dirty="0" smtClean="0"/>
              <a:t> </a:t>
            </a:r>
          </a:p>
          <a:p>
            <a:pPr marL="457200" lvl="1" indent="0">
              <a:buNone/>
            </a:pPr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github.com/Abuoblie/projectJava/tree/Exercise1_Variables</a:t>
            </a:r>
            <a:endParaRPr lang="nl-BE" dirty="0" smtClean="0"/>
          </a:p>
          <a:p>
            <a:pPr marL="457200" lvl="1" indent="0">
              <a:buNone/>
            </a:pPr>
            <a:r>
              <a:rPr lang="nl-BE" dirty="0" smtClean="0"/>
              <a:t>Pour tester ce code, rendez-vous sur Jdoodle</a:t>
            </a:r>
            <a:r>
              <a:rPr lang="nl-BE" dirty="0"/>
              <a:t> </a:t>
            </a:r>
            <a:r>
              <a:rPr lang="nl-BE" dirty="0" smtClean="0"/>
              <a:t>: copier – coller le code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01" y="2862098"/>
            <a:ext cx="6753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/>
          </a:bodyPr>
          <a:lstStyle/>
          <a:p>
            <a:r>
              <a:rPr lang="en-GB" dirty="0" smtClean="0"/>
              <a:t>Les variables (les constantes)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2925" y="1524000"/>
            <a:ext cx="9367847" cy="4887310"/>
          </a:xfrm>
        </p:spPr>
        <p:txBody>
          <a:bodyPr>
            <a:normAutofit/>
          </a:bodyPr>
          <a:lstStyle/>
          <a:p>
            <a:r>
              <a:rPr lang="nl-BE" dirty="0" smtClean="0"/>
              <a:t>Déclarer une constante en Java</a:t>
            </a:r>
          </a:p>
          <a:p>
            <a:pPr marL="0" indent="0">
              <a:buNone/>
            </a:pP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 smtClean="0"/>
              <a:t>constante : </a:t>
            </a:r>
            <a:r>
              <a:rPr lang="fr-FR" dirty="0"/>
              <a:t> Pour déclarer une constante en Java, vous devez utiliser le mot clé </a:t>
            </a:r>
            <a:r>
              <a:rPr lang="fr-FR" dirty="0" smtClean="0"/>
              <a:t>« final »</a:t>
            </a:r>
            <a:endParaRPr lang="fr-FR" altLang="fr-F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Si vous essayez de modifier les valeurs de toutes ces variables, seules les variables passeront et les constantes généreront des erreurs :</a:t>
            </a:r>
            <a:endParaRPr lang="nl-BE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81" y="2936491"/>
            <a:ext cx="6667500" cy="942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81" y="4779356"/>
            <a:ext cx="6715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/>
          </a:bodyPr>
          <a:lstStyle/>
          <a:p>
            <a:r>
              <a:rPr lang="en-GB" dirty="0" smtClean="0"/>
              <a:t>Choisir le bon type d’une variable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2925" y="1958181"/>
            <a:ext cx="9367847" cy="798786"/>
          </a:xfrm>
        </p:spPr>
        <p:txBody>
          <a:bodyPr>
            <a:normAutofit/>
          </a:bodyPr>
          <a:lstStyle/>
          <a:p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seule façon de déclarer une variable en Java est de </a:t>
            </a:r>
            <a:r>
              <a:rPr lang="fr-FR" b="1" dirty="0"/>
              <a:t>spécifier directement son </a:t>
            </a:r>
            <a:r>
              <a:rPr lang="fr-FR" b="1" dirty="0" smtClean="0"/>
              <a:t>type </a:t>
            </a:r>
            <a:r>
              <a:rPr lang="fr-FR" dirty="0" smtClean="0"/>
              <a:t>(</a:t>
            </a:r>
            <a:r>
              <a:rPr lang="fr-FR" b="1" dirty="0" smtClean="0"/>
              <a:t>utiliser </a:t>
            </a:r>
            <a:r>
              <a:rPr lang="fr-FR" b="1" dirty="0"/>
              <a:t>le mot clé </a:t>
            </a:r>
            <a:r>
              <a:rPr lang="fr-FR" dirty="0"/>
              <a:t>définissant le </a:t>
            </a:r>
            <a:r>
              <a:rPr lang="fr-FR" dirty="0" smtClean="0"/>
              <a:t>type : int)</a:t>
            </a:r>
            <a:endParaRPr lang="nl-BE" dirty="0"/>
          </a:p>
        </p:txBody>
      </p:sp>
      <p:pic>
        <p:nvPicPr>
          <p:cNvPr id="31746" name="Picture 2" descr="int count = 10 Int est le type.  Count est le nom. 10 est la valeu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95" y="2896858"/>
            <a:ext cx="48387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92925" y="5281715"/>
            <a:ext cx="9367847" cy="798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CPU</a:t>
            </a:r>
            <a:r>
              <a:rPr lang="fr-FR" dirty="0"/>
              <a:t> (</a:t>
            </a:r>
            <a:r>
              <a:rPr lang="fr-FR" b="1" dirty="0"/>
              <a:t>unité centrale de traitement</a:t>
            </a:r>
            <a:r>
              <a:rPr lang="fr-FR" dirty="0"/>
              <a:t>) a besoin de savoir combien d'espace réserver à votre variable. Utiliser un type pour déclarer une variable permet à votre CPU de lui allouer un espace mémoire adapté.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86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94946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Types primitifs : </a:t>
            </a:r>
            <a:r>
              <a:rPr lang="fr-FR" b="1" dirty="0"/>
              <a:t>types numériques</a:t>
            </a:r>
            <a:br>
              <a:rPr lang="fr-FR" b="1" dirty="0"/>
            </a:b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2925" y="1958180"/>
            <a:ext cx="9367847" cy="4899820"/>
          </a:xfrm>
        </p:spPr>
        <p:txBody>
          <a:bodyPr>
            <a:normAutofit/>
          </a:bodyPr>
          <a:lstStyle/>
          <a:p>
            <a:r>
              <a:rPr lang="fr-FR" dirty="0" smtClean="0"/>
              <a:t>Les entiers : int</a:t>
            </a:r>
          </a:p>
          <a:p>
            <a:r>
              <a:rPr lang="nl-BE" dirty="0" smtClean="0"/>
              <a:t>Les décimales : </a:t>
            </a:r>
            <a:r>
              <a:rPr lang="nl-BE" b="1" dirty="0" smtClean="0"/>
              <a:t>float</a:t>
            </a:r>
            <a:r>
              <a:rPr lang="nl-BE" dirty="0" smtClean="0"/>
              <a:t> / </a:t>
            </a:r>
            <a:r>
              <a:rPr lang="nl-BE" b="1" dirty="0" smtClean="0"/>
              <a:t>double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 </a:t>
            </a:r>
            <a:r>
              <a:rPr lang="nl-BE" b="1" dirty="0" smtClean="0"/>
              <a:t>double est 2x plus précis que float </a:t>
            </a:r>
            <a:r>
              <a:rPr lang="nl-BE" dirty="0" smtClean="0"/>
              <a:t>: il propose + de décimales d’un nombre après la virgule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endParaRPr lang="nl-B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si je fournis des valeurs supérieures </a:t>
            </a:r>
            <a:r>
              <a:rPr lang="fr-F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endParaRPr lang="nl-BE" dirty="0" smtClean="0"/>
          </a:p>
          <a:p>
            <a:pPr marL="457200" lvl="1" indent="0">
              <a:buNone/>
            </a:pPr>
            <a:r>
              <a:rPr lang="nl-BE" dirty="0" smtClean="0"/>
              <a:t>Elles vont perdre un peu en précision mais pas de la même manière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nl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36" y="3513231"/>
            <a:ext cx="6762750" cy="47019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36" y="4611577"/>
            <a:ext cx="6619875" cy="4095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736" y="5715738"/>
            <a:ext cx="66579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9367847" cy="94946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Types primitifs : </a:t>
            </a:r>
            <a:r>
              <a:rPr lang="fr-FR" b="1" dirty="0"/>
              <a:t>chaînes de caractères (strings)</a:t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429406"/>
            <a:ext cx="8915400" cy="2375338"/>
          </a:xfrm>
        </p:spPr>
        <p:txBody>
          <a:bodyPr/>
          <a:lstStyle/>
          <a:p>
            <a:r>
              <a:rPr lang="nl-BE" dirty="0" smtClean="0"/>
              <a:t>Déclarer une chaîne de caractères</a:t>
            </a:r>
          </a:p>
          <a:p>
            <a:endParaRPr lang="nl-BE" dirty="0"/>
          </a:p>
          <a:p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Toujours possible de concaténer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7" y="1936036"/>
            <a:ext cx="6648450" cy="7524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514946"/>
            <a:ext cx="6638925" cy="9048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687" y="4548331"/>
            <a:ext cx="6648450" cy="9048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92925" y="5908535"/>
            <a:ext cx="9367847" cy="94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 smtClean="0"/>
              <a:t>Booléens</a:t>
            </a:r>
            <a:endParaRPr lang="en-GB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061" y="6196793"/>
            <a:ext cx="6724650" cy="2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Un outil indispensable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24000"/>
            <a:ext cx="9599075" cy="4743949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fr-FR" dirty="0"/>
              <a:t>Java </a:t>
            </a:r>
            <a:r>
              <a:rPr lang="fr-FR" dirty="0" smtClean="0"/>
              <a:t>permet </a:t>
            </a:r>
            <a:r>
              <a:rPr lang="fr-FR" dirty="0"/>
              <a:t>aux développeurs </a:t>
            </a:r>
            <a:r>
              <a:rPr lang="fr-FR" dirty="0" smtClean="0"/>
              <a:t>:</a:t>
            </a:r>
          </a:p>
          <a:p>
            <a:pPr marL="0" indent="0" fontAlgn="base">
              <a:buNone/>
            </a:pPr>
            <a:endParaRPr lang="fr-FR" dirty="0"/>
          </a:p>
          <a:p>
            <a:pPr fontAlgn="base"/>
            <a:r>
              <a:rPr lang="fr-FR" dirty="0" smtClean="0"/>
              <a:t>écrire </a:t>
            </a:r>
            <a:r>
              <a:rPr lang="fr-FR" dirty="0"/>
              <a:t>des logiciels sur une plate-forme et </a:t>
            </a:r>
            <a:r>
              <a:rPr lang="fr-FR" dirty="0" smtClean="0"/>
              <a:t>les </a:t>
            </a:r>
            <a:r>
              <a:rPr lang="fr-FR" dirty="0"/>
              <a:t>exécuter sur pratiquement toutes les autres </a:t>
            </a:r>
            <a:r>
              <a:rPr lang="fr-FR" dirty="0" smtClean="0"/>
              <a:t>plates-formes,</a:t>
            </a:r>
          </a:p>
          <a:p>
            <a:pPr marL="0" indent="0" fontAlgn="base">
              <a:buNone/>
            </a:pPr>
            <a:endParaRPr lang="fr-FR" dirty="0"/>
          </a:p>
          <a:p>
            <a:pPr fontAlgn="base"/>
            <a:r>
              <a:rPr lang="fr-FR" dirty="0"/>
              <a:t>c</a:t>
            </a:r>
            <a:r>
              <a:rPr lang="fr-FR" dirty="0" smtClean="0"/>
              <a:t>réer </a:t>
            </a:r>
            <a:r>
              <a:rPr lang="fr-FR" dirty="0"/>
              <a:t>des programmes qui peuvent être exécutés dans un navigateur Web et accéder aux services Web disponibles</a:t>
            </a:r>
            <a:r>
              <a:rPr lang="fr-FR" dirty="0" smtClean="0"/>
              <a:t>,</a:t>
            </a:r>
          </a:p>
          <a:p>
            <a:pPr marL="0" indent="0" fontAlgn="base">
              <a:buNone/>
            </a:pPr>
            <a:endParaRPr lang="fr-FR" dirty="0"/>
          </a:p>
          <a:p>
            <a:pPr fontAlgn="base"/>
            <a:r>
              <a:rPr lang="fr-FR" dirty="0" smtClean="0"/>
              <a:t>développer </a:t>
            </a:r>
            <a:r>
              <a:rPr lang="fr-FR" dirty="0"/>
              <a:t>des applications côté </a:t>
            </a:r>
            <a:r>
              <a:rPr lang="fr-FR" dirty="0" smtClean="0"/>
              <a:t>serveur</a:t>
            </a:r>
          </a:p>
          <a:p>
            <a:pPr fontAlgn="base"/>
            <a:endParaRPr lang="fr-FR" dirty="0" smtClean="0"/>
          </a:p>
          <a:p>
            <a:pPr fontAlgn="base"/>
            <a:r>
              <a:rPr lang="fr-FR" dirty="0" smtClean="0"/>
              <a:t>combiner </a:t>
            </a:r>
            <a:r>
              <a:rPr lang="fr-FR" dirty="0"/>
              <a:t>des applications ou des services basés sur le langage Java pour créer des applications ou des services très personnalisés</a:t>
            </a:r>
            <a:r>
              <a:rPr lang="fr-FR" dirty="0" smtClean="0"/>
              <a:t>,</a:t>
            </a:r>
          </a:p>
          <a:p>
            <a:pPr fontAlgn="base"/>
            <a:endParaRPr lang="fr-FR" dirty="0"/>
          </a:p>
          <a:p>
            <a:pPr fontAlgn="base"/>
            <a:r>
              <a:rPr lang="fr-FR" dirty="0" smtClean="0"/>
              <a:t>écrire </a:t>
            </a:r>
            <a:r>
              <a:rPr lang="fr-FR" dirty="0"/>
              <a:t>des applications puissantes </a:t>
            </a:r>
            <a:r>
              <a:rPr lang="fr-FR" dirty="0" smtClean="0"/>
              <a:t>et efficaces.</a:t>
            </a:r>
            <a:endParaRPr lang="en-GB" dirty="0"/>
          </a:p>
        </p:txBody>
      </p:sp>
      <p:pic>
        <p:nvPicPr>
          <p:cNvPr id="1026" name="Picture 2" descr="Java : à quoi ça sert, comment l&amp;#39;installer et le mettre à jour - malek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766" y="5359226"/>
            <a:ext cx="2165134" cy="129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Coder dès maintenant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2156092"/>
            <a:ext cx="7507516" cy="238437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/>
              <a:t>Possibilité d’écrire du code sans rien installer sur son ordinateur !</a:t>
            </a:r>
          </a:p>
          <a:p>
            <a:pPr marL="0" indent="0" fontAlgn="base">
              <a:buNone/>
            </a:pPr>
            <a:endParaRPr lang="en-GB" dirty="0" smtClean="0"/>
          </a:p>
          <a:p>
            <a:pPr fontAlgn="base"/>
            <a:r>
              <a:rPr lang="en-GB" dirty="0" smtClean="0"/>
              <a:t>Editeur de code en ligne (JDoodle, </a:t>
            </a:r>
            <a:r>
              <a:rPr lang="fr-FR" dirty="0"/>
              <a:t>compilejava.net, </a:t>
            </a:r>
            <a:r>
              <a:rPr lang="fr-FR" dirty="0" smtClean="0"/>
              <a:t>codiva.io, etc</a:t>
            </a:r>
            <a:r>
              <a:rPr lang="fr-FR" dirty="0"/>
              <a:t>.</a:t>
            </a:r>
            <a:r>
              <a:rPr lang="en-GB" dirty="0" smtClean="0"/>
              <a:t>)</a:t>
            </a:r>
          </a:p>
          <a:p>
            <a:pPr fontAlgn="base"/>
            <a:endParaRPr lang="en-GB" dirty="0"/>
          </a:p>
          <a:p>
            <a:pPr fontAlgn="base"/>
            <a:r>
              <a:rPr lang="en-GB" dirty="0" smtClean="0"/>
              <a:t>Editeur de texte basique (Notepad)</a:t>
            </a:r>
          </a:p>
          <a:p>
            <a:pPr marL="0" indent="0" fontAlgn="base">
              <a:buNone/>
            </a:pPr>
            <a:endParaRPr lang="en-GB" dirty="0"/>
          </a:p>
        </p:txBody>
      </p:sp>
      <p:pic>
        <p:nvPicPr>
          <p:cNvPr id="3076" name="Picture 4" descr="JDoodle ‒ Applications sur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343" y="512905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tepad++ 2021 for Windows 10/8/7/XP Free Download - Soft Fam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234" y="5134352"/>
            <a:ext cx="1950874" cy="16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l legendario bloc de notas se renovará (un poco) en la próxima gran  actualización de Windows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03" y="5129511"/>
            <a:ext cx="2622496" cy="16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1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JDoodle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2061502"/>
            <a:ext cx="7507516" cy="2521011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Permet d’</a:t>
            </a:r>
            <a:r>
              <a:rPr lang="en-GB" b="1" dirty="0" smtClean="0"/>
              <a:t>écrire</a:t>
            </a:r>
            <a:r>
              <a:rPr lang="en-GB" dirty="0" smtClean="0"/>
              <a:t>, </a:t>
            </a:r>
            <a:r>
              <a:rPr lang="en-GB" b="1" dirty="0" smtClean="0"/>
              <a:t>compiler</a:t>
            </a:r>
            <a:r>
              <a:rPr lang="en-GB" dirty="0" smtClean="0"/>
              <a:t> et </a:t>
            </a:r>
            <a:r>
              <a:rPr lang="en-GB" b="1" dirty="0" smtClean="0"/>
              <a:t>tester</a:t>
            </a:r>
            <a:r>
              <a:rPr lang="en-GB" dirty="0" smtClean="0"/>
              <a:t> du code directement dans notre navigateur</a:t>
            </a:r>
          </a:p>
          <a:p>
            <a:pPr fontAlgn="base"/>
            <a:endParaRPr lang="en-GB" dirty="0"/>
          </a:p>
          <a:p>
            <a:pPr fontAlgn="base"/>
            <a:r>
              <a:rPr lang="en-GB" dirty="0" smtClean="0"/>
              <a:t>Permet de coder </a:t>
            </a:r>
            <a:r>
              <a:rPr lang="en-GB" b="1" dirty="0" smtClean="0"/>
              <a:t>rapidement</a:t>
            </a:r>
          </a:p>
          <a:p>
            <a:pPr fontAlgn="base"/>
            <a:endParaRPr lang="en-GB" dirty="0"/>
          </a:p>
          <a:p>
            <a:pPr fontAlgn="base"/>
            <a:r>
              <a:rPr lang="en-GB" dirty="0" smtClean="0"/>
              <a:t>/!\ Difficile de sauvegarder son code, travailler en équipe ou sur plusieurs fichiers</a:t>
            </a:r>
          </a:p>
        </p:txBody>
      </p:sp>
      <p:pic>
        <p:nvPicPr>
          <p:cNvPr id="3076" name="Picture 4" descr="JDoodle ‒ Applications sur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7" y="4329224"/>
            <a:ext cx="2476226" cy="24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JDoodle</a:t>
            </a:r>
            <a:endParaRPr lang="en-GB" dirty="0"/>
          </a:p>
        </p:txBody>
      </p:sp>
      <p:pic>
        <p:nvPicPr>
          <p:cNvPr id="5122" name="Picture 2" descr="Écran de JDoodle divisé en 3 zones : écriture de code, options et fenêtre de résult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03" y="2585545"/>
            <a:ext cx="6135957" cy="291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651597"/>
            <a:ext cx="6036067" cy="408432"/>
          </a:xfrm>
        </p:spPr>
        <p:txBody>
          <a:bodyPr>
            <a:normAutofit/>
          </a:bodyPr>
          <a:lstStyle/>
          <a:p>
            <a:pPr fontAlgn="base"/>
            <a:r>
              <a:rPr lang="en-GB" dirty="0">
                <a:hlinkClick r:id="rId3"/>
              </a:rPr>
              <a:t>https://www.jdoodle.com/online-java-compiler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0" indent="0" fontAlgn="base">
              <a:buNone/>
            </a:pPr>
            <a:endParaRPr lang="en-GB" dirty="0" smtClean="0"/>
          </a:p>
        </p:txBody>
      </p:sp>
      <p:pic>
        <p:nvPicPr>
          <p:cNvPr id="8" name="Picture 4" descr="JDoodle ‒ Applications sur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7" y="4329224"/>
            <a:ext cx="2476226" cy="24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3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JDoodle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651596"/>
            <a:ext cx="6036067" cy="3466941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Quelques petits exercices :</a:t>
            </a:r>
          </a:p>
          <a:p>
            <a:pPr fontAlgn="base"/>
            <a:endParaRPr lang="en-GB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fr-FR" dirty="0"/>
              <a:t>changez les valeurs de x et y et exécutez le code pour voir le résultat ;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fr-FR" dirty="0"/>
              <a:t>recopiez la ligne suivante au-dessus du code existant </a:t>
            </a:r>
            <a:r>
              <a:rPr lang="fr-FR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endParaRPr lang="nl-BE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fr-FR" dirty="0"/>
              <a:t>et recopiez la ligne suivante juste après la ligne qui crée la variable z (commençant par </a:t>
            </a:r>
            <a:r>
              <a:rPr lang="fr-FR" i="1" dirty="0"/>
              <a:t>int z</a:t>
            </a:r>
            <a:r>
              <a:rPr lang="fr-FR" dirty="0"/>
              <a:t>) 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endParaRPr lang="fr-FR" dirty="0"/>
          </a:p>
          <a:p>
            <a:pPr marL="457200" lvl="1" indent="0" fontAlgn="base">
              <a:buNone/>
            </a:pPr>
            <a:endParaRPr lang="en-GB" dirty="0" smtClean="0"/>
          </a:p>
        </p:txBody>
      </p:sp>
      <p:pic>
        <p:nvPicPr>
          <p:cNvPr id="8" name="Picture 4" descr="JDoodle ‒ Applications sur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913" y="4470620"/>
            <a:ext cx="2334830" cy="233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88" y="3669779"/>
            <a:ext cx="6715125" cy="24830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88" y="4739862"/>
            <a:ext cx="6677025" cy="2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GB" dirty="0" smtClean="0"/>
              <a:t>Notepad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2124562"/>
            <a:ext cx="8911687" cy="3466941"/>
          </a:xfrm>
        </p:spPr>
        <p:txBody>
          <a:bodyPr>
            <a:normAutofit/>
          </a:bodyPr>
          <a:lstStyle/>
          <a:p>
            <a:pPr fontAlgn="base"/>
            <a:r>
              <a:rPr lang="fr-FR" dirty="0" smtClean="0"/>
              <a:t>/!\ N’est pas </a:t>
            </a:r>
            <a:r>
              <a:rPr lang="fr-FR" dirty="0"/>
              <a:t>conçu pour écrire du </a:t>
            </a:r>
            <a:r>
              <a:rPr lang="fr-FR" dirty="0" smtClean="0"/>
              <a:t>code (code pas très lisible), l’identification des erreurs est compliquée</a:t>
            </a:r>
          </a:p>
          <a:p>
            <a:pPr fontAlgn="base"/>
            <a:endParaRPr lang="fr-FR" dirty="0" smtClean="0"/>
          </a:p>
          <a:p>
            <a:pPr fontAlgn="base"/>
            <a:r>
              <a:rPr lang="fr-FR" dirty="0"/>
              <a:t> </a:t>
            </a:r>
            <a:r>
              <a:rPr lang="fr-FR" dirty="0" smtClean="0"/>
              <a:t>Installé </a:t>
            </a:r>
            <a:r>
              <a:rPr lang="fr-FR" dirty="0"/>
              <a:t>par défaut sur </a:t>
            </a:r>
            <a:r>
              <a:rPr lang="fr-FR" b="1" dirty="0"/>
              <a:t>Windows</a:t>
            </a:r>
            <a:r>
              <a:rPr lang="fr-FR" dirty="0"/>
              <a:t> </a:t>
            </a:r>
            <a:endParaRPr lang="nl-BE" dirty="0"/>
          </a:p>
          <a:p>
            <a:pPr fontAlgn="base"/>
            <a:endParaRPr lang="en-GB" dirty="0" smtClean="0"/>
          </a:p>
          <a:p>
            <a:pPr fontAlgn="base"/>
            <a:r>
              <a:rPr lang="fr-FR" dirty="0"/>
              <a:t>Sur Mac, vous pouvez utiliser </a:t>
            </a:r>
            <a:r>
              <a:rPr lang="fr-FR" b="1" dirty="0" smtClean="0"/>
              <a:t>TextEdit</a:t>
            </a:r>
            <a:r>
              <a:rPr lang="fr-FR" dirty="0"/>
              <a:t>, ou télécharger l’application </a:t>
            </a:r>
            <a:r>
              <a:rPr lang="fr-FR" dirty="0" smtClean="0"/>
              <a:t>Notepad</a:t>
            </a:r>
            <a:endParaRPr lang="fr-FR" dirty="0"/>
          </a:p>
          <a:p>
            <a:pPr marL="0" indent="0" fontAlgn="base">
              <a:buNone/>
            </a:pPr>
            <a:endParaRPr lang="en-GB" dirty="0"/>
          </a:p>
        </p:txBody>
      </p:sp>
      <p:pic>
        <p:nvPicPr>
          <p:cNvPr id="9" name="Picture 8" descr="El legendario bloc de notas se renovará (un poco) en la próxima gran  actualización de Windows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841" y="5118537"/>
            <a:ext cx="2622496" cy="16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Notepad++ 2021 for Windows 10/8/7/XP Free Download - Soft Fam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72" y="5118537"/>
            <a:ext cx="1950874" cy="16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629</TotalTime>
  <Words>898</Words>
  <Application>Microsoft Office PowerPoint</Application>
  <PresentationFormat>Grand écran</PresentationFormat>
  <Paragraphs>238</Paragraphs>
  <Slides>35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Wingdings</vt:lpstr>
      <vt:lpstr>Wingdings 3</vt:lpstr>
      <vt:lpstr>Wisp</vt:lpstr>
      <vt:lpstr> Java WORKSHOP </vt:lpstr>
      <vt:lpstr>Table des matières</vt:lpstr>
      <vt:lpstr>Java c’est quoi?</vt:lpstr>
      <vt:lpstr>Un outil indispensable ?</vt:lpstr>
      <vt:lpstr>Coder dès maintenant !</vt:lpstr>
      <vt:lpstr>JDoodle</vt:lpstr>
      <vt:lpstr>JDoodle</vt:lpstr>
      <vt:lpstr>JDoodle</vt:lpstr>
      <vt:lpstr>Notepad</vt:lpstr>
      <vt:lpstr>Notepad</vt:lpstr>
      <vt:lpstr>Notepad</vt:lpstr>
      <vt:lpstr>Notepad</vt:lpstr>
      <vt:lpstr>Notepad</vt:lpstr>
      <vt:lpstr>Editeurs de code ?</vt:lpstr>
      <vt:lpstr>Les IDE () : Eclipse</vt:lpstr>
      <vt:lpstr>Tout-en-un ?</vt:lpstr>
      <vt:lpstr>Pourquoi Eclipse ?</vt:lpstr>
      <vt:lpstr>Des désavantages ?</vt:lpstr>
      <vt:lpstr>Petite explication sur JDK</vt:lpstr>
      <vt:lpstr>Petite explication sur JDK</vt:lpstr>
      <vt:lpstr>Ecran principal d’Eclipse</vt:lpstr>
      <vt:lpstr>Eclipse : Configurer et installer votre projet</vt:lpstr>
      <vt:lpstr>Eclipse : Configurer et installer votre projet</vt:lpstr>
      <vt:lpstr>Eclipse : Configurer et installer votre projet</vt:lpstr>
      <vt:lpstr>Eclipse : Configurer et installer votre projet</vt:lpstr>
      <vt:lpstr>Eclipse : Configurer et installer votre projet</vt:lpstr>
      <vt:lpstr>Eclipse : Configurer et installer votre projet</vt:lpstr>
      <vt:lpstr>Eclipse : Configurer et installer votre projet</vt:lpstr>
      <vt:lpstr>Bases de programmation en Java</vt:lpstr>
      <vt:lpstr>Les variables</vt:lpstr>
      <vt:lpstr>Les variables</vt:lpstr>
      <vt:lpstr>Les variables (les constantes)</vt:lpstr>
      <vt:lpstr>Choisir le bon type d’une variable</vt:lpstr>
      <vt:lpstr>Types primitifs : types numériques </vt:lpstr>
      <vt:lpstr>Types primitifs : chaînes de caractères (strings)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 Vscode</dc:title>
  <dc:creator>michael adjei</dc:creator>
  <cp:lastModifiedBy>Natalia Cherman</cp:lastModifiedBy>
  <cp:revision>86</cp:revision>
  <dcterms:created xsi:type="dcterms:W3CDTF">2021-07-06T09:42:48Z</dcterms:created>
  <dcterms:modified xsi:type="dcterms:W3CDTF">2021-07-07T15:35:02Z</dcterms:modified>
</cp:coreProperties>
</file>