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3" r:id="rId1"/>
  </p:sldMasterIdLst>
  <p:sldIdLst>
    <p:sldId id="256" r:id="rId2"/>
    <p:sldId id="257" r:id="rId3"/>
    <p:sldId id="282" r:id="rId4"/>
    <p:sldId id="281" r:id="rId5"/>
    <p:sldId id="274" r:id="rId6"/>
    <p:sldId id="258" r:id="rId7"/>
    <p:sldId id="261" r:id="rId8"/>
    <p:sldId id="263" r:id="rId9"/>
    <p:sldId id="265" r:id="rId10"/>
    <p:sldId id="266" r:id="rId11"/>
    <p:sldId id="271" r:id="rId12"/>
    <p:sldId id="277" r:id="rId13"/>
    <p:sldId id="276" r:id="rId14"/>
    <p:sldId id="278" r:id="rId15"/>
    <p:sldId id="273" r:id="rId16"/>
    <p:sldId id="267" r:id="rId17"/>
    <p:sldId id="272" r:id="rId18"/>
    <p:sldId id="27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910080" y="359898"/>
            <a:ext cx="987552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910080" y="1850064"/>
            <a:ext cx="987552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228577" y="1413802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1542901" y="1345016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38571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431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274640"/>
            <a:ext cx="24384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274641"/>
            <a:ext cx="7416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0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1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043853" y="-54"/>
            <a:ext cx="9144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856" y="2600325"/>
            <a:ext cx="85344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7856" y="1066800"/>
            <a:ext cx="85344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3048000" y="0"/>
            <a:ext cx="1016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896428" y="2814656"/>
            <a:ext cx="280416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9" name="Oval 8"/>
          <p:cNvSpPr/>
          <p:nvPr/>
        </p:nvSpPr>
        <p:spPr>
          <a:xfrm>
            <a:off x="3210752" y="2745870"/>
            <a:ext cx="85344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807421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1414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34784" y="1524000"/>
            <a:ext cx="48768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44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60336"/>
            <a:ext cx="109728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17920" y="328278"/>
            <a:ext cx="536448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969336"/>
            <a:ext cx="536448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700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320"/>
            <a:ext cx="999744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2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353312" y="0"/>
            <a:ext cx="10838688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30767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6778"/>
            <a:ext cx="508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406964"/>
            <a:ext cx="508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108712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4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49195" y="1066800"/>
            <a:ext cx="36576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16000" y="1066800"/>
            <a:ext cx="6096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143004"/>
            <a:ext cx="58928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marL="0" indent="0" algn="l" eaLnBrk="1" latinLnBrk="0" hangingPunct="1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528967" y="954341"/>
            <a:ext cx="9144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6671556" y="936786"/>
            <a:ext cx="865632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7600" y="4800600"/>
            <a:ext cx="58928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20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087902" y="-815922"/>
            <a:ext cx="2185183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8" name="Oval 7"/>
          <p:cNvSpPr/>
          <p:nvPr/>
        </p:nvSpPr>
        <p:spPr>
          <a:xfrm>
            <a:off x="225089" y="21103"/>
            <a:ext cx="2269588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1" name="Donut 10"/>
          <p:cNvSpPr/>
          <p:nvPr/>
        </p:nvSpPr>
        <p:spPr>
          <a:xfrm rot="2315675">
            <a:off x="243842" y="1055077"/>
            <a:ext cx="1500956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12" name="Rectangle 11"/>
          <p:cNvSpPr/>
          <p:nvPr/>
        </p:nvSpPr>
        <p:spPr>
          <a:xfrm>
            <a:off x="1350498" y="-54"/>
            <a:ext cx="10841503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9744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914144" y="1447800"/>
            <a:ext cx="999744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4775200" y="6305550"/>
            <a:ext cx="28448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5D5602DF-B665-468A-8D1C-1B371D351FB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7620000" y="6305550"/>
            <a:ext cx="38608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484864" y="6305550"/>
            <a:ext cx="6096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CB001DF7-0BF3-4B18-88D6-7D695B49467A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353312" y="-54"/>
            <a:ext cx="97536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sz="1800"/>
          </a:p>
        </p:txBody>
      </p:sp>
    </p:spTree>
    <p:extLst>
      <p:ext uri="{BB962C8B-B14F-4D97-AF65-F5344CB8AC3E}">
        <p14:creationId xmlns:p14="http://schemas.microsoft.com/office/powerpoint/2010/main" val="117193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7903631" y="2846139"/>
            <a:ext cx="339852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186566" y="468280"/>
            <a:ext cx="10762802" cy="1015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b="1" i="1" dirty="0" smtClean="0">
                <a:latin typeface="Calibri" panose="020F0502020204030204" pitchFamily="34" charset="0"/>
                <a:ea typeface="Calibri" panose="020F0502020204030204" pitchFamily="34" charset="0"/>
                <a:cs typeface="Vrinda"/>
              </a:rPr>
              <a:t>   </a:t>
            </a:r>
            <a:r>
              <a:rPr lang="en-US" sz="2800" b="1" dirty="0" smtClean="0"/>
              <a:t>Predicting </a:t>
            </a:r>
            <a:r>
              <a:rPr lang="en-US" sz="2800" b="1" dirty="0"/>
              <a:t>Asthma Severity Using Machine Learning: Symptoms and Demographic </a:t>
            </a:r>
            <a:r>
              <a:rPr lang="en-US" sz="2800" b="1" dirty="0" smtClean="0"/>
              <a:t>Factors</a:t>
            </a:r>
            <a:endParaRPr lang="en-US" sz="2800" dirty="0"/>
          </a:p>
        </p:txBody>
      </p:sp>
      <p:sp>
        <p:nvSpPr>
          <p:cNvPr id="14" name="Rectangle 13"/>
          <p:cNvSpPr/>
          <p:nvPr/>
        </p:nvSpPr>
        <p:spPr>
          <a:xfrm>
            <a:off x="8007642" y="3495880"/>
            <a:ext cx="3450021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Name :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Abu Saeed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No :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212205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Reg. No : 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1578</a:t>
            </a:r>
            <a:endParaRPr lang="en-US" sz="2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Session :</a:t>
            </a:r>
            <a:r>
              <a:rPr lang="en-US" sz="20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2021-22</a:t>
            </a:r>
            <a:endParaRPr lang="en-US" sz="20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 descr="https://iu.ac.bd/public/images/logo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1159" y="2961745"/>
            <a:ext cx="1630241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Rectangle 15"/>
          <p:cNvSpPr/>
          <p:nvPr/>
        </p:nvSpPr>
        <p:spPr>
          <a:xfrm>
            <a:off x="5012883" y="5728526"/>
            <a:ext cx="311016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chemeClr val="accent5">
                    <a:lumMod val="50000"/>
                  </a:schemeClr>
                </a:solidFill>
              </a:rPr>
              <a:t>May 20, 2025</a:t>
            </a:r>
            <a:endParaRPr lang="en-US" sz="2000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78222" y="1607825"/>
            <a:ext cx="2196114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4338038" y="1996521"/>
            <a:ext cx="307648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M.Sc. </a:t>
            </a:r>
            <a:r>
              <a:rPr lang="en-US" b="1" i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Department of </a:t>
            </a:r>
            <a:r>
              <a:rPr lang="en-US" b="1" i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Statistics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85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6371" y="1417638"/>
            <a:ext cx="8325973" cy="526795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/>
          <p:cNvSpPr/>
          <p:nvPr/>
        </p:nvSpPr>
        <p:spPr>
          <a:xfrm>
            <a:off x="2524817" y="700337"/>
            <a:ext cx="81059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find the </a:t>
            </a:r>
            <a:r>
              <a:rPr lang="en-US" b="1" dirty="0" smtClean="0"/>
              <a:t>elbow point, </a:t>
            </a:r>
            <a:r>
              <a:rPr lang="en-US" dirty="0" smtClean="0"/>
              <a:t>the </a:t>
            </a:r>
            <a:r>
              <a:rPr lang="en-US" dirty="0"/>
              <a:t>point at which the slope of the graph levels off. This indicates the optimal number of components/factors to keep</a:t>
            </a:r>
          </a:p>
        </p:txBody>
      </p:sp>
      <p:sp>
        <p:nvSpPr>
          <p:cNvPr id="5" name="Rectangle 4"/>
          <p:cNvSpPr/>
          <p:nvPr/>
        </p:nvSpPr>
        <p:spPr>
          <a:xfrm>
            <a:off x="2556371" y="106147"/>
            <a:ext cx="212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ea typeface="Calibri" panose="020F0502020204030204" pitchFamily="34" charset="0"/>
              </a:rPr>
              <a:t>Scree plot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2598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3330716" cy="872675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effectLst/>
              </a:rPr>
              <a:t>K-means </a:t>
            </a:r>
            <a:r>
              <a:rPr lang="en-US" sz="3600" dirty="0" smtClean="0">
                <a:effectLst/>
              </a:rPr>
              <a:t>clustering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1445" y="1768415"/>
            <a:ext cx="5680139" cy="477903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07067"/>
              </p:ext>
            </p:extLst>
          </p:nvPr>
        </p:nvGraphicFramePr>
        <p:xfrm>
          <a:off x="1463293" y="2054290"/>
          <a:ext cx="4851781" cy="4579909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71929"/>
                <a:gridCol w="1108257"/>
                <a:gridCol w="1071595"/>
              </a:tblGrid>
              <a:tr h="255393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Final Cluster Centers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393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55393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Respiratory Symptoms and  Gender Association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-0.35342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0.35936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Asymptomatic vs Nasal  Congestion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0.32626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-0.33174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35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Fatigue and Breathing Difficulty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-0.26456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0.26900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247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Age-Related Symptom Variations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0.29077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-0.29566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 and Throat Irritation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0.20722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-0.21071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Groups with Fatigue  Discrepancies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-0.10108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0.10278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188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Runny Nose and Fatigue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-0.10123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0.10293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2864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 and Asthma Severity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-0.40705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0.41389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411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 and Absence of Other  Symptoms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0.10123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-0.10294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914143" y="710975"/>
            <a:ext cx="898101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nsupervised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algorithm used to group similar data points into clusters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1 shows milder symptoms with nasal congestion and fatigue, while Cluster 2 reflects more severe, pain-related symptoms influenced by age and asthma severity.</a:t>
            </a:r>
          </a:p>
        </p:txBody>
      </p:sp>
    </p:spTree>
    <p:extLst>
      <p:ext uri="{BB962C8B-B14F-4D97-AF65-F5344CB8AC3E}">
        <p14:creationId xmlns:p14="http://schemas.microsoft.com/office/powerpoint/2010/main" val="2546758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075" y="205626"/>
            <a:ext cx="5012867" cy="777785"/>
          </a:xfrm>
        </p:spPr>
        <p:txBody>
          <a:bodyPr/>
          <a:lstStyle/>
          <a:p>
            <a:r>
              <a:rPr lang="en-US" dirty="0">
                <a:effectLst/>
              </a:rPr>
              <a:t>K-means clustering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936001"/>
              </p:ext>
            </p:extLst>
          </p:nvPr>
        </p:nvGraphicFramePr>
        <p:xfrm>
          <a:off x="3186882" y="1761196"/>
          <a:ext cx="7121684" cy="5000013"/>
        </p:xfrm>
        <a:graphic>
          <a:graphicData uri="http://schemas.openxmlformats.org/drawingml/2006/table">
            <a:tbl>
              <a:tblPr firstRow="1" firstCol="1" bandRow="1">
                <a:tableStyleId>{10A1B5D5-9B99-4C35-A422-299274C87663}</a:tableStyleId>
              </a:tblPr>
              <a:tblGrid>
                <a:gridCol w="2109910"/>
                <a:gridCol w="964087"/>
                <a:gridCol w="449907"/>
                <a:gridCol w="968519"/>
                <a:gridCol w="723989"/>
                <a:gridCol w="1153210"/>
                <a:gridCol w="752062"/>
              </a:tblGrid>
              <a:tr h="318940"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ANOVA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199008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Cluster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Error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Sig.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endParaRPr lang="en-US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Mean Square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df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61491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Respiratory Symptoms and Gender Association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40235.253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0.873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46088.643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0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Asymptomatic vs Nasal  Congestion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34288.324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0.892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38449.777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Fatigue and Breathing Difficulty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22545.657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0.929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24273.026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Age-Related Symptom Variations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27235.260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29796.810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 and Throat Irritation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13832.416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0.956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14463.911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163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Age Groups with Fatigue  Discrepancies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3291.449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3325.994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Runny Nose and Fatigue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3300.769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3335.512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05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Gender and Asthma Severity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53373.287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0.832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64187.168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0.000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304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Pain and Absence of Other  Symptoms 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3301.235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0.990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316798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3335.987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0.000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021455" y="983411"/>
            <a:ext cx="97449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key variables driving cluster separation are respiratory symptoms, gender-linked nasal congestion, fatigue, and asthma severity, while age-related fatigue and isolated pain have minimal impact.</a:t>
            </a:r>
          </a:p>
        </p:txBody>
      </p:sp>
    </p:spTree>
    <p:extLst>
      <p:ext uri="{BB962C8B-B14F-4D97-AF65-F5344CB8AC3E}">
        <p14:creationId xmlns:p14="http://schemas.microsoft.com/office/powerpoint/2010/main" val="4172726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714" y="0"/>
            <a:ext cx="999744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K-Nearest Neighbors (KNN) Model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9115387"/>
              </p:ext>
            </p:extLst>
          </p:nvPr>
        </p:nvGraphicFramePr>
        <p:xfrm>
          <a:off x="1653487" y="2238704"/>
          <a:ext cx="4447768" cy="4083268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331253"/>
                <a:gridCol w="1337094"/>
                <a:gridCol w="776377"/>
                <a:gridCol w="1003044"/>
              </a:tblGrid>
              <a:tr h="44450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Processing Summary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57024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5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221490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69.9%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911592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Holdout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95310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30.1%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Valid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445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Excluded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4570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316800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733" y="1794294"/>
            <a:ext cx="6205268" cy="4917057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/>
          <p:cNvSpPr/>
          <p:nvPr/>
        </p:nvSpPr>
        <p:spPr>
          <a:xfrm>
            <a:off x="1810931" y="882869"/>
            <a:ext cx="936682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/>
              <a:t>simple supervised machine learning algorithm</a:t>
            </a:r>
            <a:r>
              <a:rPr lang="en-US" dirty="0"/>
              <a:t> used for </a:t>
            </a:r>
            <a:r>
              <a:rPr lang="en-US" b="1" dirty="0" smtClean="0"/>
              <a:t>classification.</a:t>
            </a:r>
          </a:p>
          <a:p>
            <a:pPr algn="just"/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Predictor Space 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built with 3 selected predictors out of a total of 9. The axes represent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Fatigue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and Breathing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Difficulty, Respiratory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Symptoms and Gender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Association and Asymptomatic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vs. Nasal Congestion.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865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</a:t>
            </a:r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(Receiver Operating Characteristic) 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59" y="1812265"/>
            <a:ext cx="48006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086" y="1917938"/>
            <a:ext cx="5093155" cy="458925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/>
          <p:cNvSpPr/>
          <p:nvPr/>
        </p:nvSpPr>
        <p:spPr>
          <a:xfrm>
            <a:off x="1914143" y="1271609"/>
            <a:ext cx="8644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evaluate the performance of various predictive models related to asthma severity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8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119362"/>
            <a:ext cx="999744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</a:t>
            </a:r>
            <a:r>
              <a:rPr lang="en-US" dirty="0" smtClean="0"/>
              <a:t>Network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6638" y="818072"/>
            <a:ext cx="10114946" cy="2178269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neural networks, usually simply called neural networks or neural nets. Pattern recognition and classification, Predictive modeling, Dimensionality reduction, Feature extraction are the key feature of NN.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35347"/>
              </p:ext>
            </p:extLst>
          </p:nvPr>
        </p:nvGraphicFramePr>
        <p:xfrm>
          <a:off x="1914143" y="1451019"/>
          <a:ext cx="4262369" cy="536535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942066"/>
                <a:gridCol w="1456328"/>
                <a:gridCol w="329253"/>
                <a:gridCol w="1534722"/>
              </a:tblGrid>
              <a:tr h="317396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</a:rPr>
                        <a:t>Network  Information</a:t>
                      </a:r>
                      <a:endParaRPr lang="en-US" sz="12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9153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Input Layer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Covariates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1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Respiratory Symptoms and  Gender Association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2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Asymptomatic vs Nasal  Congestion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3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Fatigue and Breathing Difficulty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4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Age-Related Symptom Variations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5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Pain and Throat Irritation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6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Age Groups with Fatigue  Discrepancies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7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Runny Nose and Fatigue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8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Gender and Asthma Severity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9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Pain and Absence of Other  Symptoms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Number of Units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9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Rescaling Method for Covariates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Standardized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Hidden Layer(s)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Number of Hidden Layers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1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391535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Number of Units in Hidden Layer 1</a:t>
                      </a:r>
                      <a:r>
                        <a:rPr lang="en-US" sz="800" b="1" baseline="30000">
                          <a:effectLst/>
                        </a:rPr>
                        <a:t>a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7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Activation Function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Hyperbolic tangent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Output Layer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Dependent Variables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1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Severity_None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Number of Units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2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Activation Function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Identity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  <a:tr h="193881"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>
                          <a:effectLst/>
                        </a:rPr>
                        <a:t>Error Function</a:t>
                      </a:r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endParaRPr lang="en-US" sz="7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b="1" dirty="0">
                          <a:effectLst/>
                        </a:rPr>
                        <a:t>Sum of Squares</a:t>
                      </a:r>
                      <a:endParaRPr lang="en-US" sz="7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6151" marR="46151" marT="0" marB="0"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001449"/>
              </p:ext>
            </p:extLst>
          </p:nvPr>
        </p:nvGraphicFramePr>
        <p:xfrm>
          <a:off x="6885641" y="2317532"/>
          <a:ext cx="4780841" cy="3310758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745201"/>
                <a:gridCol w="734826"/>
                <a:gridCol w="691691"/>
                <a:gridCol w="609123"/>
              </a:tblGrid>
              <a:tr h="386514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Case Processing Summary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37804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Percent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Sample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Training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222003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70.1%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514"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Testing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94797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29.9%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Valid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100.0%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38651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Excluded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78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Total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316800</a:t>
                      </a:r>
                      <a:endParaRPr lang="en-US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208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9938550" cy="1022230"/>
          </a:xfrm>
        </p:spPr>
        <p:txBody>
          <a:bodyPr>
            <a:normAutofit fontScale="90000"/>
          </a:bodyPr>
          <a:lstStyle/>
          <a:p>
            <a:r>
              <a:rPr lang="en-US" dirty="0"/>
              <a:t>Neural network model (Multiple perceptions) </a:t>
            </a: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004" y="1184725"/>
            <a:ext cx="6901430" cy="54403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6189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b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8157434"/>
              </p:ext>
            </p:extLst>
          </p:nvPr>
        </p:nvGraphicFramePr>
        <p:xfrm>
          <a:off x="1928895" y="1048531"/>
          <a:ext cx="9075436" cy="413121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660165"/>
                <a:gridCol w="1660165"/>
                <a:gridCol w="1760752"/>
                <a:gridCol w="1997177"/>
                <a:gridCol w="1997177"/>
              </a:tblGrid>
              <a:tr h="536830">
                <a:tc gridSpan="5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effectLst/>
                        </a:rPr>
                        <a:t>Classification</a:t>
                      </a:r>
                      <a:endParaRPr lang="en-US" sz="3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33126"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Sample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rowSpan="2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Observed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Predicted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26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Percent Correct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2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Training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166629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55374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6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Overall Percent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75.10%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26"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Testing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70971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3331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Yes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23826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0.00%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62617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Overall Percent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0.00%</a:t>
                      </a:r>
                      <a:endParaRPr lang="en-US" sz="18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74.90%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14144" y="5412654"/>
            <a:ext cx="89548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Accuracy: Accuracy is the probability that the model prediction is correct. Here accuracy 74.90% that means the model prediction is 75% correct.</a:t>
            </a:r>
            <a:endParaRPr lang="en-US" sz="1600" b="1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3780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0" y="304800"/>
            <a:ext cx="9997440" cy="1143000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symptom data can effectively predict asthma severity.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PCA, clustering, and neural networks improves classification.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can support early detection and personalized treatment.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1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endParaRPr lang="en-US" dirty="0" smtClean="0"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latin typeface="Arial Black" pitchFamily="34" charset="0"/>
            </a:endParaRPr>
          </a:p>
          <a:p>
            <a:pPr algn="ctr">
              <a:buNone/>
            </a:pPr>
            <a:endParaRPr lang="en-US" dirty="0" smtClean="0">
              <a:latin typeface="Arial Black" pitchFamily="34" charset="0"/>
            </a:endParaRPr>
          </a:p>
          <a:p>
            <a:pPr algn="ctr">
              <a:buNone/>
            </a:pPr>
            <a:r>
              <a:rPr lang="en-US" sz="5400" dirty="0">
                <a:solidFill>
                  <a:srgbClr val="FF3300"/>
                </a:solidFill>
                <a:latin typeface="Algerian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3330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OUTLINE</a:t>
            </a:r>
            <a:endParaRPr lang="en-US" sz="36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data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None/>
            </a:pPr>
            <a:endParaRPr lang="en-US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4007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3140935" cy="795037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b="1" dirty="0">
              <a:effectLst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853759" y="837902"/>
            <a:ext cx="9826407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Asthma is a chronic respiratory disease affecting millions globally, with varying severity levels.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Severity is influenced by multiple factors including symptoms, age, gender, and environmental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classification of asthma severity is critical for early diagnosis and effective treatment.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statistical methods help identify significant symptom-demographic relationships.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offer advanced capabilities to predict severity and discover hidden patterns in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combines both approaches to improve the understanding and prediction of asthma severity.</a:t>
            </a:r>
          </a:p>
        </p:txBody>
      </p:sp>
    </p:spTree>
    <p:extLst>
      <p:ext uri="{BB962C8B-B14F-4D97-AF65-F5344CB8AC3E}">
        <p14:creationId xmlns:p14="http://schemas.microsoft.com/office/powerpoint/2010/main" val="4013394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914144" y="1614390"/>
            <a:ext cx="9184181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Asthma symptoms and severity are influenced by age, gender, and environment.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 helps reduce data complexity and highlight critical factors (Zhang et al., 2020).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Clustering (e.g., K-means) reveals hidden patient groups (Liu et al., 2019).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and ROC analysis are effective for prediction and 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(Al-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Garadi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et al., 2021).</a:t>
            </a:r>
          </a:p>
        </p:txBody>
      </p:sp>
    </p:spTree>
    <p:extLst>
      <p:ext uri="{BB962C8B-B14F-4D97-AF65-F5344CB8AC3E}">
        <p14:creationId xmlns:p14="http://schemas.microsoft.com/office/powerpoint/2010/main" val="3302246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4914" y="602442"/>
            <a:ext cx="5564958" cy="105383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study</a:t>
            </a:r>
            <a:br>
              <a:rPr lang="en-US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and visualize asthma severity data using graphs and frequency tables.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significant differences in symptoms and severity across demographic groups.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hypotheses and find key factors influencing asthma severity.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apply PCA for factor reduction and K-means clustering for patient segmentation.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assess model performance with </a:t>
            </a:r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ROC analysis and build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neural network for prediction.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70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i="1" dirty="0" smtClean="0"/>
              <a:t> </a:t>
            </a:r>
            <a:r>
              <a:rPr lang="en-US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38430" y="1901245"/>
            <a:ext cx="884299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Graphs, frequency tables.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Statistical Tests: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Hypothesis testing.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PCA: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Dimensionality reduction.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ROC Analysis: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Model performance evaluation.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K-means Clustering: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Patient segmentation.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Severity prediction model.</a:t>
            </a:r>
          </a:p>
        </p:txBody>
      </p:sp>
    </p:spTree>
    <p:extLst>
      <p:ext uri="{BB962C8B-B14F-4D97-AF65-F5344CB8AC3E}">
        <p14:creationId xmlns:p14="http://schemas.microsoft.com/office/powerpoint/2010/main" val="186065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1490696"/>
              </p:ext>
            </p:extLst>
          </p:nvPr>
        </p:nvGraphicFramePr>
        <p:xfrm>
          <a:off x="2156603" y="2675091"/>
          <a:ext cx="8695427" cy="3461622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4146275"/>
                <a:gridCol w="1577934"/>
                <a:gridCol w="377697"/>
                <a:gridCol w="579136"/>
                <a:gridCol w="2014385"/>
              </a:tblGrid>
              <a:tr h="4810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Association between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Pearson Chi-Square (Value)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DF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r>
                        <a:rPr lang="en-US" sz="1600" u="none" strike="noStrike" dirty="0" smtClean="0">
                          <a:effectLst/>
                        </a:rPr>
                        <a:t>Decision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Association between tiredness and dry cough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45257.143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Reject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Association between dry cough and sore throat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822.857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Reject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Association between difficulty in breathing and sore throat 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</a:rPr>
                        <a:t>51840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Reject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Association between nasal congestion and runny nose 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22528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0.001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Reject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Association between difficulty in breathing and dry cough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45257.143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</a:rPr>
                        <a:t>0.023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Reject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  <a:tr h="493474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Association between sore throat and pains.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smtClean="0">
                          <a:effectLst/>
                        </a:rPr>
                        <a:t>Accept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3388503" y="0"/>
            <a:ext cx="577651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906438" y="1149004"/>
                <a:ext cx="8945592" cy="14225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07000"/>
                  </a:lnSpc>
                  <a:spcAft>
                    <a:spcPts val="800"/>
                  </a:spcAft>
                  <a:tabLst>
                    <a:tab pos="571500" algn="l"/>
                  </a:tabLst>
                </a:pPr>
                <a:r>
                  <a:rPr lang="en-US" b="1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A chi square test :</a:t>
                </a:r>
                <a:r>
                  <a:rPr lang="en-US" dirty="0">
                    <a:latin typeface="Arial" panose="020B0604020202020204" pitchFamily="34" charset="0"/>
                    <a:ea typeface="Calibri" panose="020F0502020204030204" pitchFamily="34" charset="0"/>
                    <a:cs typeface="Arial" panose="020B0604020202020204" pitchFamily="34" charset="0"/>
                  </a:rPr>
                  <a:t>testing independence and goodness of fit and </a:t>
                </a:r>
                <a:r>
                  <a:rPr lang="en-US" dirty="0"/>
                  <a:t>determines if there's a significant relationship between two categorical variables.</a:t>
                </a:r>
                <a:endParaRPr lang="en-US" dirty="0">
                  <a:latin typeface="Arial" panose="020B060402020202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𝒙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=</m:t>
                            </m:r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𝒏</m:t>
                            </m:r>
                          </m:sup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nary>
                        <m:sSup>
                          <m:sSup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𝑬</m:t>
                                </m:r>
                              </m:e>
                              <m:sub>
                                <m:r>
                                  <a:rPr lang="en-US" sz="2400" b="1" i="1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𝑬</m:t>
                            </m:r>
                          </m:e>
                          <m:sub>
                            <m:r>
                              <a:rPr lang="en-US" sz="2400" b="1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𝒊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438" y="1149004"/>
                <a:ext cx="8945592" cy="1422569"/>
              </a:xfrm>
              <a:prstGeom prst="rect">
                <a:avLst/>
              </a:prstGeom>
              <a:blipFill rotWithShape="0">
                <a:blip r:embed="rId2"/>
                <a:stretch>
                  <a:fillRect l="-613" t="-2137" r="-6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259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3204" y="158092"/>
            <a:ext cx="5743755" cy="782188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b="1" dirty="0" smtClean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Factor Analysis Using PCA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7543" y="715993"/>
            <a:ext cx="10367514" cy="1673524"/>
          </a:xfrm>
        </p:spPr>
        <p:txBody>
          <a:bodyPr>
            <a:noAutofit/>
          </a:bodyPr>
          <a:lstStyle/>
          <a:p>
            <a:pPr marL="365760" lvl="0" indent="-283464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</a:pPr>
            <a:endParaRPr lang="en-US" sz="1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buClr>
                <a:srgbClr val="3891A7"/>
              </a:buClr>
              <a:buFont typeface="Wingdings" panose="05000000000000000000" pitchFamily="2" charset="2"/>
              <a:buChar char="Ø"/>
            </a:pP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tatistical </a:t>
            </a:r>
            <a:r>
              <a:rPr lang="en-US" sz="1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technique that reduces a set of variables by extracting all their commonalities into a smaller number of </a:t>
            </a:r>
            <a:r>
              <a:rPr lang="en-US" sz="1400" b="1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factors.</a:t>
            </a:r>
            <a:endParaRPr lang="en-US" sz="1400" b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83464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1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shows how much of the variance in the variables has been accounted for by the extracted factors</a:t>
            </a:r>
            <a:r>
              <a:rPr lang="en-US" sz="14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65760" indent="-283464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</a:pP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Such As 64.7% of the variance in “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Runny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Nose” is accounted for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400" b="1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lvl="0" indent="-283464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" panose="05000000000000000000" pitchFamily="2" charset="2"/>
              <a:buChar char="Ø"/>
            </a:pP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2296" lvl="0" indent="0" algn="just">
              <a:lnSpc>
                <a:spcPct val="100000"/>
              </a:lnSpc>
              <a:spcBef>
                <a:spcPts val="600"/>
              </a:spcBef>
              <a:buClr>
                <a:srgbClr val="3891A7"/>
              </a:buClr>
              <a:buSzPct val="80000"/>
              <a:buNone/>
            </a:pPr>
            <a:r>
              <a:rPr lang="en-US" sz="14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064677"/>
              </p:ext>
            </p:extLst>
          </p:nvPr>
        </p:nvGraphicFramePr>
        <p:xfrm>
          <a:off x="3881886" y="1889184"/>
          <a:ext cx="5598544" cy="4892040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3013165"/>
                <a:gridCol w="1008348"/>
                <a:gridCol w="1577031"/>
              </a:tblGrid>
              <a:tr h="356730"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Communalities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 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Initial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Extraction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Tiredness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0.719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Dry Cough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0.642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Difficulty in Breathing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0.696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Sore Throat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0.702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None Symptoms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0.459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Pains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0.828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Nasal Congestion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1.000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0.599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Runny Nose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0.805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None Experiencing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0.607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Age_09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Age_10-19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Age_20-24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Age_25-59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Age_60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 Female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Gender Male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0.750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  <a:tr h="245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Severity None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</a:rPr>
                        <a:t>1.00</a:t>
                      </a:r>
                      <a:endParaRPr lang="en-US" sz="11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.000</a:t>
                      </a:r>
                      <a:endParaRPr lang="en-US" sz="11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254" marR="57254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76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4144" y="274638"/>
            <a:ext cx="4788581" cy="570751"/>
          </a:xfrm>
        </p:spPr>
        <p:txBody>
          <a:bodyPr>
            <a:noAutofit/>
          </a:bodyPr>
          <a:lstStyle/>
          <a:p>
            <a:r>
              <a:rPr lang="en-US" sz="36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variance Explained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6841461"/>
              </p:ext>
            </p:extLst>
          </p:nvPr>
        </p:nvGraphicFramePr>
        <p:xfrm>
          <a:off x="1621767" y="1491721"/>
          <a:ext cx="9739221" cy="5248381"/>
        </p:xfrm>
        <a:graphic>
          <a:graphicData uri="http://schemas.openxmlformats.org/drawingml/2006/table">
            <a:tbl>
              <a:tblPr firstRow="1" firstCol="1" bandRow="1">
                <a:tableStyleId>{1E171933-4619-4E11-9A3F-F7608DF75F80}</a:tableStyleId>
              </a:tblPr>
              <a:tblGrid>
                <a:gridCol w="1079062"/>
                <a:gridCol w="913052"/>
                <a:gridCol w="865093"/>
                <a:gridCol w="851381"/>
                <a:gridCol w="1288296"/>
                <a:gridCol w="865093"/>
                <a:gridCol w="828516"/>
                <a:gridCol w="1118406"/>
                <a:gridCol w="740587"/>
                <a:gridCol w="1189735"/>
              </a:tblGrid>
              <a:tr h="436324">
                <a:tc gridSpan="10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Total</a:t>
                      </a:r>
                      <a:r>
                        <a:rPr lang="en-US" sz="1200" dirty="0">
                          <a:effectLst/>
                        </a:rPr>
                        <a:t> Variance </a:t>
                      </a:r>
                      <a:r>
                        <a:rPr lang="en-US" sz="1200" dirty="0" smtClean="0">
                          <a:effectLst/>
                        </a:rPr>
                        <a:t>Explained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40646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Component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gridSpan="3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Initial Eigenvalues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Extraction Sums of Squared Loadings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Rotation Sums of Squared Loadings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55548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Total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% of Variance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Cumulative %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Total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% of Variance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Cumulative %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Total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% of Variance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Cumulative %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1.884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11.080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11.080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1.884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11.080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11.080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1.699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9.994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9.994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1.757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10.335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21.415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1.757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10.335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21.415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1.589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9.345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19.339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8.824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30.239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8.824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30.239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1.519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8.934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28.273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1.334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7.848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38.086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1.334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7.848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38.086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1.500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8.824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37.096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45.439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45.439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44.450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1.250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52.792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52.792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51.803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60.145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60.145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59.156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67.498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67.498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66.509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1.082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6.364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73.862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1.082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6.364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73.862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1.250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7.353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73.862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5.882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79.745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0.755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4.438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84.183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0.641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3.768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87.951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0.597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3.512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91.463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0.520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3.062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94.525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15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0.500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2.941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97.466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1863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16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0.431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2.534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  <a:tr h="53387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-1.155E-13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-6.794E-13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100.000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>
                          <a:effectLst/>
                        </a:rPr>
                        <a:t> 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050" dirty="0">
                          <a:effectLst/>
                        </a:rPr>
                        <a:t> 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995576" y="845390"/>
            <a:ext cx="91411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For analysis and interpretation purposes we are concerned only with Initial Eigenvalues and Extracted Sums of Squared Loadings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570752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Abu_Saeed(1722006)</Template>
  <TotalTime>935</TotalTime>
  <Words>1367</Words>
  <Application>Microsoft Office PowerPoint</Application>
  <PresentationFormat>Widescreen</PresentationFormat>
  <Paragraphs>572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1" baseType="lpstr">
      <vt:lpstr>Algerian</vt:lpstr>
      <vt:lpstr>Arial</vt:lpstr>
      <vt:lpstr>Arial Black</vt:lpstr>
      <vt:lpstr>Calibri</vt:lpstr>
      <vt:lpstr>Cambria Math</vt:lpstr>
      <vt:lpstr>Gill Sans MT</vt:lpstr>
      <vt:lpstr>Times New Roman</vt:lpstr>
      <vt:lpstr>Verdana</vt:lpstr>
      <vt:lpstr>Vrinda</vt:lpstr>
      <vt:lpstr>Wingdings</vt:lpstr>
      <vt:lpstr>Wingdings 2</vt:lpstr>
      <vt:lpstr>Solstice</vt:lpstr>
      <vt:lpstr>PowerPoint Presentation</vt:lpstr>
      <vt:lpstr> OUTLINE</vt:lpstr>
      <vt:lpstr>Introduction </vt:lpstr>
      <vt:lpstr>Literature Review</vt:lpstr>
      <vt:lpstr>Objectives of the study </vt:lpstr>
      <vt:lpstr> Methodology</vt:lpstr>
      <vt:lpstr>PowerPoint Presentation</vt:lpstr>
      <vt:lpstr>Factor Analysis Using PCA</vt:lpstr>
      <vt:lpstr>Total variance Explained</vt:lpstr>
      <vt:lpstr> </vt:lpstr>
      <vt:lpstr>K-means clustering </vt:lpstr>
      <vt:lpstr>K-means clustering</vt:lpstr>
      <vt:lpstr>K-Nearest Neighbors (KNN) Model</vt:lpstr>
      <vt:lpstr>ROC (Receiver Operating Characteristic)  </vt:lpstr>
      <vt:lpstr>Neural Network </vt:lpstr>
      <vt:lpstr>Neural network model (Multiple perceptions) </vt:lpstr>
      <vt:lpstr>Classification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74</cp:revision>
  <dcterms:created xsi:type="dcterms:W3CDTF">2025-05-19T04:57:03Z</dcterms:created>
  <dcterms:modified xsi:type="dcterms:W3CDTF">2025-05-19T21:28:09Z</dcterms:modified>
</cp:coreProperties>
</file>