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4C4422FA-4791-42BC-8A76-D6850173CC04}" type="datetimeFigureOut">
              <a:rPr lang="ru-RU" smtClean="0"/>
              <a:t>18.01.2024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CEDDD08-AD0B-4FE4-B73E-0333E3C19590}" type="slidenum">
              <a:rPr lang="ru-RU" smtClean="0"/>
              <a:t>‹#›</a:t>
            </a:fld>
            <a:endParaRPr lang="ru-RU"/>
          </a:p>
        </p:txBody>
      </p:sp>
    </p:spTree>
    <p:extLst>
      <p:ext uri="{BB962C8B-B14F-4D97-AF65-F5344CB8AC3E}">
        <p14:creationId xmlns:p14="http://schemas.microsoft.com/office/powerpoint/2010/main" val="3127099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C4422FA-4791-42BC-8A76-D6850173CC04}" type="datetimeFigureOut">
              <a:rPr lang="ru-RU" smtClean="0"/>
              <a:t>18.01.2024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CEDDD08-AD0B-4FE4-B73E-0333E3C19590}" type="slidenum">
              <a:rPr lang="ru-RU" smtClean="0"/>
              <a:t>‹#›</a:t>
            </a:fld>
            <a:endParaRPr lang="ru-RU"/>
          </a:p>
        </p:txBody>
      </p:sp>
    </p:spTree>
    <p:extLst>
      <p:ext uri="{BB962C8B-B14F-4D97-AF65-F5344CB8AC3E}">
        <p14:creationId xmlns:p14="http://schemas.microsoft.com/office/powerpoint/2010/main" val="51378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C4422FA-4791-42BC-8A76-D6850173CC04}" type="datetimeFigureOut">
              <a:rPr lang="ru-RU" smtClean="0"/>
              <a:t>18.01.2024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CEDDD08-AD0B-4FE4-B73E-0333E3C19590}" type="slidenum">
              <a:rPr lang="ru-RU" smtClean="0"/>
              <a:t>‹#›</a:t>
            </a:fld>
            <a:endParaRPr lang="ru-R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91700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C4422FA-4791-42BC-8A76-D6850173CC04}" type="datetimeFigureOut">
              <a:rPr lang="ru-RU" smtClean="0"/>
              <a:t>18.01.2024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CEDDD08-AD0B-4FE4-B73E-0333E3C19590}" type="slidenum">
              <a:rPr lang="ru-RU" smtClean="0"/>
              <a:t>‹#›</a:t>
            </a:fld>
            <a:endParaRPr lang="ru-RU"/>
          </a:p>
        </p:txBody>
      </p:sp>
    </p:spTree>
    <p:extLst>
      <p:ext uri="{BB962C8B-B14F-4D97-AF65-F5344CB8AC3E}">
        <p14:creationId xmlns:p14="http://schemas.microsoft.com/office/powerpoint/2010/main" val="2169211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C4422FA-4791-42BC-8A76-D6850173CC04}" type="datetimeFigureOut">
              <a:rPr lang="ru-RU" smtClean="0"/>
              <a:t>18.01.2024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CEDDD08-AD0B-4FE4-B73E-0333E3C19590}"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29720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C4422FA-4791-42BC-8A76-D6850173CC04}" type="datetimeFigureOut">
              <a:rPr lang="ru-RU" smtClean="0"/>
              <a:t>18.01.2024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CEDDD08-AD0B-4FE4-B73E-0333E3C19590}" type="slidenum">
              <a:rPr lang="ru-RU" smtClean="0"/>
              <a:t>‹#›</a:t>
            </a:fld>
            <a:endParaRPr lang="ru-RU"/>
          </a:p>
        </p:txBody>
      </p:sp>
    </p:spTree>
    <p:extLst>
      <p:ext uri="{BB962C8B-B14F-4D97-AF65-F5344CB8AC3E}">
        <p14:creationId xmlns:p14="http://schemas.microsoft.com/office/powerpoint/2010/main" val="206843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C4422FA-4791-42BC-8A76-D6850173CC04}" type="datetimeFigureOut">
              <a:rPr lang="ru-RU" smtClean="0"/>
              <a:t>18.01.2024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CEDDD08-AD0B-4FE4-B73E-0333E3C19590}" type="slidenum">
              <a:rPr lang="ru-RU" smtClean="0"/>
              <a:t>‹#›</a:t>
            </a:fld>
            <a:endParaRPr lang="ru-RU"/>
          </a:p>
        </p:txBody>
      </p:sp>
    </p:spTree>
    <p:extLst>
      <p:ext uri="{BB962C8B-B14F-4D97-AF65-F5344CB8AC3E}">
        <p14:creationId xmlns:p14="http://schemas.microsoft.com/office/powerpoint/2010/main" val="1755992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C4422FA-4791-42BC-8A76-D6850173CC04}" type="datetimeFigureOut">
              <a:rPr lang="ru-RU" smtClean="0"/>
              <a:t>18.01.2024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CEDDD08-AD0B-4FE4-B73E-0333E3C19590}" type="slidenum">
              <a:rPr lang="ru-RU" smtClean="0"/>
              <a:t>‹#›</a:t>
            </a:fld>
            <a:endParaRPr lang="ru-RU"/>
          </a:p>
        </p:txBody>
      </p:sp>
    </p:spTree>
    <p:extLst>
      <p:ext uri="{BB962C8B-B14F-4D97-AF65-F5344CB8AC3E}">
        <p14:creationId xmlns:p14="http://schemas.microsoft.com/office/powerpoint/2010/main" val="1115777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C4422FA-4791-42BC-8A76-D6850173CC04}" type="datetimeFigureOut">
              <a:rPr lang="ru-RU" smtClean="0"/>
              <a:t>18.01.2024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CEDDD08-AD0B-4FE4-B73E-0333E3C19590}" type="slidenum">
              <a:rPr lang="ru-RU" smtClean="0"/>
              <a:t>‹#›</a:t>
            </a:fld>
            <a:endParaRPr lang="ru-RU"/>
          </a:p>
        </p:txBody>
      </p:sp>
    </p:spTree>
    <p:extLst>
      <p:ext uri="{BB962C8B-B14F-4D97-AF65-F5344CB8AC3E}">
        <p14:creationId xmlns:p14="http://schemas.microsoft.com/office/powerpoint/2010/main" val="2688094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C4422FA-4791-42BC-8A76-D6850173CC04}" type="datetimeFigureOut">
              <a:rPr lang="ru-RU" smtClean="0"/>
              <a:t>18.01.2024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CEDDD08-AD0B-4FE4-B73E-0333E3C19590}" type="slidenum">
              <a:rPr lang="ru-RU" smtClean="0"/>
              <a:t>‹#›</a:t>
            </a:fld>
            <a:endParaRPr lang="ru-RU"/>
          </a:p>
        </p:txBody>
      </p:sp>
    </p:spTree>
    <p:extLst>
      <p:ext uri="{BB962C8B-B14F-4D97-AF65-F5344CB8AC3E}">
        <p14:creationId xmlns:p14="http://schemas.microsoft.com/office/powerpoint/2010/main" val="3328961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C4422FA-4791-42BC-8A76-D6850173CC04}" type="datetimeFigureOut">
              <a:rPr lang="ru-RU" smtClean="0"/>
              <a:t>18.01.2024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CEDDD08-AD0B-4FE4-B73E-0333E3C19590}" type="slidenum">
              <a:rPr lang="ru-RU" smtClean="0"/>
              <a:t>‹#›</a:t>
            </a:fld>
            <a:endParaRPr lang="ru-RU"/>
          </a:p>
        </p:txBody>
      </p:sp>
    </p:spTree>
    <p:extLst>
      <p:ext uri="{BB962C8B-B14F-4D97-AF65-F5344CB8AC3E}">
        <p14:creationId xmlns:p14="http://schemas.microsoft.com/office/powerpoint/2010/main" val="2455799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4C4422FA-4791-42BC-8A76-D6850173CC04}" type="datetimeFigureOut">
              <a:rPr lang="ru-RU" smtClean="0"/>
              <a:t>18.01.2024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9CEDDD08-AD0B-4FE4-B73E-0333E3C19590}" type="slidenum">
              <a:rPr lang="ru-RU" smtClean="0"/>
              <a:t>‹#›</a:t>
            </a:fld>
            <a:endParaRPr lang="ru-RU"/>
          </a:p>
        </p:txBody>
      </p:sp>
    </p:spTree>
    <p:extLst>
      <p:ext uri="{BB962C8B-B14F-4D97-AF65-F5344CB8AC3E}">
        <p14:creationId xmlns:p14="http://schemas.microsoft.com/office/powerpoint/2010/main" val="3014037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C4422FA-4791-42BC-8A76-D6850173CC04}" type="datetimeFigureOut">
              <a:rPr lang="ru-RU" smtClean="0"/>
              <a:t>18.01.2024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9CEDDD08-AD0B-4FE4-B73E-0333E3C19590}" type="slidenum">
              <a:rPr lang="ru-RU" smtClean="0"/>
              <a:t>‹#›</a:t>
            </a:fld>
            <a:endParaRPr lang="ru-RU"/>
          </a:p>
        </p:txBody>
      </p:sp>
    </p:spTree>
    <p:extLst>
      <p:ext uri="{BB962C8B-B14F-4D97-AF65-F5344CB8AC3E}">
        <p14:creationId xmlns:p14="http://schemas.microsoft.com/office/powerpoint/2010/main" val="4153624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422FA-4791-42BC-8A76-D6850173CC04}" type="datetimeFigureOut">
              <a:rPr lang="ru-RU" smtClean="0"/>
              <a:t>18.01.2024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9CEDDD08-AD0B-4FE4-B73E-0333E3C19590}" type="slidenum">
              <a:rPr lang="ru-RU" smtClean="0"/>
              <a:t>‹#›</a:t>
            </a:fld>
            <a:endParaRPr lang="ru-RU"/>
          </a:p>
        </p:txBody>
      </p:sp>
    </p:spTree>
    <p:extLst>
      <p:ext uri="{BB962C8B-B14F-4D97-AF65-F5344CB8AC3E}">
        <p14:creationId xmlns:p14="http://schemas.microsoft.com/office/powerpoint/2010/main" val="2817102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C4422FA-4791-42BC-8A76-D6850173CC04}" type="datetimeFigureOut">
              <a:rPr lang="ru-RU" smtClean="0"/>
              <a:t>18.01.2024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CEDDD08-AD0B-4FE4-B73E-0333E3C19590}" type="slidenum">
              <a:rPr lang="ru-RU" smtClean="0"/>
              <a:t>‹#›</a:t>
            </a:fld>
            <a:endParaRPr lang="ru-RU"/>
          </a:p>
        </p:txBody>
      </p:sp>
    </p:spTree>
    <p:extLst>
      <p:ext uri="{BB962C8B-B14F-4D97-AF65-F5344CB8AC3E}">
        <p14:creationId xmlns:p14="http://schemas.microsoft.com/office/powerpoint/2010/main" val="2441865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C4422FA-4791-42BC-8A76-D6850173CC04}" type="datetimeFigureOut">
              <a:rPr lang="ru-RU" smtClean="0"/>
              <a:t>18.01.2024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CEDDD08-AD0B-4FE4-B73E-0333E3C19590}" type="slidenum">
              <a:rPr lang="ru-RU" smtClean="0"/>
              <a:t>‹#›</a:t>
            </a:fld>
            <a:endParaRPr lang="ru-RU"/>
          </a:p>
        </p:txBody>
      </p:sp>
    </p:spTree>
    <p:extLst>
      <p:ext uri="{BB962C8B-B14F-4D97-AF65-F5344CB8AC3E}">
        <p14:creationId xmlns:p14="http://schemas.microsoft.com/office/powerpoint/2010/main" val="3347015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C4422FA-4791-42BC-8A76-D6850173CC04}" type="datetimeFigureOut">
              <a:rPr lang="ru-RU" smtClean="0"/>
              <a:t>18.01.2024</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CEDDD08-AD0B-4FE4-B73E-0333E3C19590}" type="slidenum">
              <a:rPr lang="ru-RU" smtClean="0"/>
              <a:t>‹#›</a:t>
            </a:fld>
            <a:endParaRPr lang="ru-RU"/>
          </a:p>
        </p:txBody>
      </p:sp>
    </p:spTree>
    <p:extLst>
      <p:ext uri="{BB962C8B-B14F-4D97-AF65-F5344CB8AC3E}">
        <p14:creationId xmlns:p14="http://schemas.microsoft.com/office/powerpoint/2010/main" val="42488500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oleObject" Target="../embeddings/oleObject2.bin"/><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39800" y="1166733"/>
            <a:ext cx="9283700" cy="774700"/>
          </a:xfrm>
        </p:spPr>
        <p:txBody>
          <a:bodyPr>
            <a:noAutofit/>
          </a:bodyPr>
          <a:lstStyle/>
          <a:p>
            <a:pPr algn="ctr"/>
            <a:r>
              <a:rPr lang="ru-RU" sz="2400" dirty="0" smtClean="0">
                <a:solidFill>
                  <a:schemeClr val="tx1"/>
                </a:solidFill>
                <a:latin typeface="Times New Roman" panose="02020603050405020304" pitchFamily="18" charset="0"/>
                <a:cs typeface="Times New Roman" panose="02020603050405020304" pitchFamily="18" charset="0"/>
              </a:rPr>
              <a:t>Ликино-</a:t>
            </a:r>
            <a:r>
              <a:rPr lang="ru-RU" sz="2400" dirty="0" err="1" smtClean="0">
                <a:solidFill>
                  <a:schemeClr val="tx1"/>
                </a:solidFill>
                <a:latin typeface="Times New Roman" panose="02020603050405020304" pitchFamily="18" charset="0"/>
                <a:cs typeface="Times New Roman" panose="02020603050405020304" pitchFamily="18" charset="0"/>
              </a:rPr>
              <a:t>Дулевский</a:t>
            </a:r>
            <a:r>
              <a:rPr lang="ru-RU" sz="2400" dirty="0" smtClean="0">
                <a:solidFill>
                  <a:schemeClr val="tx1"/>
                </a:solidFill>
                <a:latin typeface="Times New Roman" panose="02020603050405020304" pitchFamily="18" charset="0"/>
                <a:cs typeface="Times New Roman" panose="02020603050405020304" pitchFamily="18" charset="0"/>
              </a:rPr>
              <a:t> Политехнический </a:t>
            </a:r>
            <a:br>
              <a:rPr lang="ru-RU" sz="2400" dirty="0" smtClean="0">
                <a:solidFill>
                  <a:schemeClr val="tx1"/>
                </a:solidFill>
                <a:latin typeface="Times New Roman" panose="02020603050405020304" pitchFamily="18" charset="0"/>
                <a:cs typeface="Times New Roman" panose="02020603050405020304" pitchFamily="18" charset="0"/>
              </a:rPr>
            </a:br>
            <a:r>
              <a:rPr lang="ru-RU" sz="2400" dirty="0" smtClean="0">
                <a:solidFill>
                  <a:schemeClr val="tx1"/>
                </a:solidFill>
                <a:latin typeface="Times New Roman" panose="02020603050405020304" pitchFamily="18" charset="0"/>
                <a:cs typeface="Times New Roman" panose="02020603050405020304" pitchFamily="18" charset="0"/>
              </a:rPr>
              <a:t>Колледж</a:t>
            </a:r>
            <a:r>
              <a:rPr lang="en-US" sz="2400" dirty="0" smtClean="0">
                <a:solidFill>
                  <a:schemeClr val="tx1"/>
                </a:solidFill>
                <a:latin typeface="Times New Roman" panose="02020603050405020304" pitchFamily="18" charset="0"/>
                <a:cs typeface="Times New Roman" panose="02020603050405020304" pitchFamily="18" charset="0"/>
              </a:rPr>
              <a:t> </a:t>
            </a:r>
            <a:r>
              <a:rPr lang="ru-RU" sz="2400" dirty="0" smtClean="0">
                <a:solidFill>
                  <a:schemeClr val="tx1"/>
                </a:solidFill>
                <a:latin typeface="Times New Roman" panose="02020603050405020304" pitchFamily="18" charset="0"/>
                <a:cs typeface="Times New Roman" panose="02020603050405020304" pitchFamily="18" charset="0"/>
              </a:rPr>
              <a:t>филиал ГГТУ </a:t>
            </a:r>
            <a:endParaRPr lang="ru-RU" sz="2400" dirty="0">
              <a:solidFill>
                <a:schemeClr val="tx1"/>
              </a:solidFill>
              <a:latin typeface="Times New Roman" panose="02020603050405020304" pitchFamily="18" charset="0"/>
              <a:cs typeface="Times New Roman" panose="02020603050405020304" pitchFamily="18" charset="0"/>
            </a:endParaRPr>
          </a:p>
        </p:txBody>
      </p:sp>
      <p:sp>
        <p:nvSpPr>
          <p:cNvPr id="3" name="Подзаголовок 2"/>
          <p:cNvSpPr>
            <a:spLocks noGrp="1"/>
          </p:cNvSpPr>
          <p:nvPr>
            <p:ph type="subTitle" idx="1"/>
          </p:nvPr>
        </p:nvSpPr>
        <p:spPr>
          <a:xfrm>
            <a:off x="939800" y="2775535"/>
            <a:ext cx="9478434" cy="1096899"/>
          </a:xfrm>
        </p:spPr>
        <p:txBody>
          <a:bodyPr>
            <a:normAutofit/>
          </a:bodyPr>
          <a:lstStyle/>
          <a:p>
            <a:pPr algn="ctr"/>
            <a:r>
              <a:rPr lang="ru-RU" sz="2400" b="1" dirty="0" smtClean="0">
                <a:solidFill>
                  <a:schemeClr val="tx1"/>
                </a:solidFill>
                <a:latin typeface="Times New Roman" panose="02020603050405020304" pitchFamily="18" charset="0"/>
                <a:cs typeface="Times New Roman" panose="02020603050405020304" pitchFamily="18" charset="0"/>
              </a:rPr>
              <a:t>«Разработка </a:t>
            </a:r>
            <a:r>
              <a:rPr lang="ru-RU" sz="2400" b="1" dirty="0" smtClean="0">
                <a:solidFill>
                  <a:schemeClr val="tx1"/>
                </a:solidFill>
                <a:latin typeface="Times New Roman" panose="02020603050405020304" pitchFamily="18" charset="0"/>
                <a:cs typeface="Times New Roman" panose="02020603050405020304" pitchFamily="18" charset="0"/>
              </a:rPr>
              <a:t>приложения</a:t>
            </a:r>
            <a:r>
              <a:rPr lang="en-US" sz="2400" b="1" dirty="0" smtClean="0">
                <a:solidFill>
                  <a:schemeClr val="tx1"/>
                </a:solidFill>
                <a:latin typeface="Times New Roman" panose="02020603050405020304" pitchFamily="18" charset="0"/>
                <a:cs typeface="Times New Roman" panose="02020603050405020304" pitchFamily="18" charset="0"/>
              </a:rPr>
              <a:t> </a:t>
            </a:r>
            <a:r>
              <a:rPr lang="ru-RU" sz="2400" b="1" dirty="0" smtClean="0">
                <a:solidFill>
                  <a:schemeClr val="tx1"/>
                </a:solidFill>
                <a:latin typeface="Times New Roman" panose="02020603050405020304" pitchFamily="18" charset="0"/>
                <a:cs typeface="Times New Roman" panose="02020603050405020304" pitchFamily="18" charset="0"/>
              </a:rPr>
              <a:t>для оформления регистрации по месту жительства»</a:t>
            </a:r>
            <a:endParaRPr lang="ru-RU" sz="2400" b="1" dirty="0">
              <a:solidFill>
                <a:schemeClr val="tx1"/>
              </a:solidFill>
              <a:latin typeface="Times New Roman" panose="02020603050405020304" pitchFamily="18" charset="0"/>
              <a:cs typeface="Times New Roman" panose="02020603050405020304" pitchFamily="18" charset="0"/>
            </a:endParaRPr>
          </a:p>
        </p:txBody>
      </p:sp>
      <p:sp>
        <p:nvSpPr>
          <p:cNvPr id="5" name="Заголовок 1"/>
          <p:cNvSpPr txBox="1">
            <a:spLocks/>
          </p:cNvSpPr>
          <p:nvPr/>
        </p:nvSpPr>
        <p:spPr>
          <a:xfrm>
            <a:off x="7239000" y="5346700"/>
            <a:ext cx="5923491" cy="445688"/>
          </a:xfrm>
          <a:prstGeom prst="rect">
            <a:avLst/>
          </a:prstGeom>
        </p:spPr>
        <p:txBody>
          <a:bodyPr vert="horz" lIns="91440" tIns="45720" rIns="91440" bIns="45720" rtlCol="0" anchor="b">
            <a:normAutofit fontScale="975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ru-RU" sz="1600" dirty="0" err="1" smtClean="0">
                <a:solidFill>
                  <a:schemeClr val="tx1"/>
                </a:solidFill>
                <a:latin typeface="Times New Roman" panose="02020603050405020304" pitchFamily="18" charset="0"/>
                <a:cs typeface="Times New Roman" panose="02020603050405020304" pitchFamily="18" charset="0"/>
              </a:rPr>
              <a:t>Абуталыблы</a:t>
            </a:r>
            <a:r>
              <a:rPr lang="ru-RU" sz="1600" dirty="0" smtClean="0">
                <a:solidFill>
                  <a:schemeClr val="tx1"/>
                </a:solidFill>
                <a:latin typeface="Times New Roman" panose="02020603050405020304" pitchFamily="18" charset="0"/>
                <a:cs typeface="Times New Roman" panose="02020603050405020304" pitchFamily="18" charset="0"/>
              </a:rPr>
              <a:t> Ильяс </a:t>
            </a:r>
            <a:r>
              <a:rPr lang="ru-RU" sz="1600" dirty="0" err="1" smtClean="0">
                <a:solidFill>
                  <a:schemeClr val="tx1"/>
                </a:solidFill>
                <a:latin typeface="Times New Roman" panose="02020603050405020304" pitchFamily="18" charset="0"/>
                <a:cs typeface="Times New Roman" panose="02020603050405020304" pitchFamily="18" charset="0"/>
              </a:rPr>
              <a:t>Ядигар</a:t>
            </a:r>
            <a:r>
              <a:rPr lang="ru-RU" sz="1600" dirty="0" smtClean="0">
                <a:solidFill>
                  <a:schemeClr val="tx1"/>
                </a:solidFill>
                <a:latin typeface="Times New Roman" panose="02020603050405020304" pitchFamily="18" charset="0"/>
                <a:cs typeface="Times New Roman" panose="02020603050405020304" pitchFamily="18" charset="0"/>
              </a:rPr>
              <a:t> </a:t>
            </a:r>
            <a:r>
              <a:rPr lang="ru-RU" sz="1600" dirty="0" err="1" smtClean="0">
                <a:solidFill>
                  <a:schemeClr val="tx1"/>
                </a:solidFill>
                <a:latin typeface="Times New Roman" panose="02020603050405020304" pitchFamily="18" charset="0"/>
                <a:cs typeface="Times New Roman" panose="02020603050405020304" pitchFamily="18" charset="0"/>
              </a:rPr>
              <a:t>оглы</a:t>
            </a:r>
            <a:endParaRPr lang="ru-RU" sz="1600" dirty="0">
              <a:solidFill>
                <a:schemeClr val="tx1"/>
              </a:solidFill>
              <a:latin typeface="Times New Roman" panose="02020603050405020304" pitchFamily="18" charset="0"/>
              <a:cs typeface="Times New Roman" panose="02020603050405020304" pitchFamily="18" charset="0"/>
            </a:endParaRPr>
          </a:p>
        </p:txBody>
      </p:sp>
      <p:sp>
        <p:nvSpPr>
          <p:cNvPr id="6" name="Заголовок 1"/>
          <p:cNvSpPr txBox="1">
            <a:spLocks/>
          </p:cNvSpPr>
          <p:nvPr/>
        </p:nvSpPr>
        <p:spPr>
          <a:xfrm>
            <a:off x="6906683" y="5779976"/>
            <a:ext cx="5689600" cy="538163"/>
          </a:xfrm>
          <a:prstGeom prst="rect">
            <a:avLst/>
          </a:prstGeom>
        </p:spPr>
        <p:txBody>
          <a:bodyPr vert="horz" lIns="91440" tIns="45720" rIns="91440" bIns="45720" rtlCol="0" anchor="b">
            <a:normAutofit fontScale="975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ru-RU" sz="1600" dirty="0" smtClean="0">
                <a:solidFill>
                  <a:schemeClr val="tx1"/>
                </a:solidFill>
                <a:latin typeface="Times New Roman" panose="02020603050405020304" pitchFamily="18" charset="0"/>
                <a:cs typeface="Times New Roman" panose="02020603050405020304" pitchFamily="18" charset="0"/>
              </a:rPr>
              <a:t>Преподаватель</a:t>
            </a:r>
            <a:r>
              <a:rPr lang="en-US" sz="1600" dirty="0" smtClean="0">
                <a:solidFill>
                  <a:schemeClr val="tx1"/>
                </a:solidFill>
                <a:latin typeface="Times New Roman" panose="02020603050405020304" pitchFamily="18" charset="0"/>
                <a:cs typeface="Times New Roman" panose="02020603050405020304" pitchFamily="18" charset="0"/>
              </a:rPr>
              <a:t>:</a:t>
            </a:r>
            <a:r>
              <a:rPr lang="ru-RU" sz="1600" dirty="0" smtClean="0">
                <a:solidFill>
                  <a:schemeClr val="tx1"/>
                </a:solidFill>
                <a:latin typeface="Times New Roman" panose="02020603050405020304" pitchFamily="18" charset="0"/>
                <a:cs typeface="Times New Roman" panose="02020603050405020304" pitchFamily="18" charset="0"/>
              </a:rPr>
              <a:t> Селиверстова Ольга Михайловна</a:t>
            </a:r>
          </a:p>
          <a:p>
            <a:endParaRPr lang="ru-RU" sz="1600" dirty="0">
              <a:solidFill>
                <a:schemeClr val="tx1"/>
              </a:solidFill>
              <a:latin typeface="Times New Roman" panose="02020603050405020304" pitchFamily="18" charset="0"/>
              <a:cs typeface="Times New Roman" panose="02020603050405020304" pitchFamily="18" charset="0"/>
            </a:endParaRPr>
          </a:p>
        </p:txBody>
      </p:sp>
      <p:sp>
        <p:nvSpPr>
          <p:cNvPr id="7" name="Подзаголовок 2"/>
          <p:cNvSpPr txBox="1">
            <a:spLocks/>
          </p:cNvSpPr>
          <p:nvPr/>
        </p:nvSpPr>
        <p:spPr>
          <a:xfrm>
            <a:off x="842433" y="2227086"/>
            <a:ext cx="9478434"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ru-RU" sz="3200" b="1" dirty="0" smtClean="0">
                <a:solidFill>
                  <a:schemeClr val="tx1"/>
                </a:solidFill>
                <a:latin typeface="Times New Roman" panose="02020603050405020304" pitchFamily="18" charset="0"/>
                <a:cs typeface="Times New Roman" panose="02020603050405020304" pitchFamily="18" charset="0"/>
              </a:rPr>
              <a:t>Курсовой проект</a:t>
            </a:r>
            <a:endParaRPr lang="ru-RU" sz="3200" b="1" dirty="0">
              <a:solidFill>
                <a:schemeClr val="tx1"/>
              </a:solidFill>
              <a:latin typeface="Times New Roman" panose="02020603050405020304" pitchFamily="18" charset="0"/>
              <a:cs typeface="Times New Roman" panose="02020603050405020304" pitchFamily="18" charset="0"/>
            </a:endParaRPr>
          </a:p>
        </p:txBody>
      </p:sp>
      <p:sp>
        <p:nvSpPr>
          <p:cNvPr id="8" name="Подзаголовок 2"/>
          <p:cNvSpPr txBox="1">
            <a:spLocks/>
          </p:cNvSpPr>
          <p:nvPr/>
        </p:nvSpPr>
        <p:spPr>
          <a:xfrm>
            <a:off x="939800" y="3729306"/>
            <a:ext cx="9478434"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ru-RU" sz="2400" b="1" dirty="0" smtClean="0">
                <a:solidFill>
                  <a:schemeClr val="tx1"/>
                </a:solidFill>
                <a:latin typeface="Times New Roman" panose="02020603050405020304" pitchFamily="18" charset="0"/>
                <a:cs typeface="Times New Roman" panose="02020603050405020304" pitchFamily="18" charset="0"/>
              </a:rPr>
              <a:t>МДК 02.01 «Технология разработки программного обеспечения»</a:t>
            </a:r>
            <a:endParaRPr lang="ru-RU" sz="2400" b="1" dirty="0">
              <a:solidFill>
                <a:schemeClr val="tx1"/>
              </a:solidFill>
              <a:latin typeface="Times New Roman" panose="02020603050405020304" pitchFamily="18" charset="0"/>
              <a:cs typeface="Times New Roman" panose="02020603050405020304" pitchFamily="18" charset="0"/>
            </a:endParaRPr>
          </a:p>
        </p:txBody>
      </p:sp>
      <p:sp>
        <p:nvSpPr>
          <p:cNvPr id="9" name="Заголовок 1"/>
          <p:cNvSpPr txBox="1">
            <a:spLocks/>
          </p:cNvSpPr>
          <p:nvPr/>
        </p:nvSpPr>
        <p:spPr>
          <a:xfrm>
            <a:off x="7261754" y="5008682"/>
            <a:ext cx="5923491" cy="445688"/>
          </a:xfrm>
          <a:prstGeom prst="rect">
            <a:avLst/>
          </a:prstGeom>
        </p:spPr>
        <p:txBody>
          <a:bodyPr vert="horz" lIns="91440" tIns="45720" rIns="91440" bIns="45720" rtlCol="0" anchor="b">
            <a:normAutofit fontScale="975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ru-RU" sz="1600" dirty="0" smtClean="0">
                <a:solidFill>
                  <a:schemeClr val="tx1"/>
                </a:solidFill>
                <a:latin typeface="Times New Roman" panose="02020603050405020304" pitchFamily="18" charset="0"/>
                <a:cs typeface="Times New Roman" panose="02020603050405020304" pitchFamily="18" charset="0"/>
              </a:rPr>
              <a:t>Выполнил студент 4 курса группы ИСП</a:t>
            </a:r>
            <a:r>
              <a:rPr lang="en-US" sz="1600" dirty="0" smtClean="0">
                <a:solidFill>
                  <a:schemeClr val="tx1"/>
                </a:solidFill>
                <a:latin typeface="Times New Roman" panose="02020603050405020304" pitchFamily="18" charset="0"/>
                <a:cs typeface="Times New Roman" panose="02020603050405020304" pitchFamily="18" charset="0"/>
              </a:rPr>
              <a:t>.</a:t>
            </a:r>
            <a:r>
              <a:rPr lang="ru-RU" sz="1600" dirty="0" smtClean="0">
                <a:solidFill>
                  <a:schemeClr val="tx1"/>
                </a:solidFill>
                <a:latin typeface="Times New Roman" panose="02020603050405020304" pitchFamily="18" charset="0"/>
                <a:cs typeface="Times New Roman" panose="02020603050405020304" pitchFamily="18" charset="0"/>
              </a:rPr>
              <a:t>20А</a:t>
            </a:r>
            <a:endParaRPr lang="ru-RU"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69104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609600"/>
            <a:ext cx="8596668" cy="977900"/>
          </a:xfrm>
        </p:spPr>
        <p:txBody>
          <a:bodyPr>
            <a:normAutofit/>
          </a:bodyPr>
          <a:lstStyle/>
          <a:p>
            <a:pPr algn="ctr"/>
            <a:r>
              <a:rPr lang="ru-RU" sz="4000" dirty="0" smtClean="0">
                <a:solidFill>
                  <a:schemeClr val="tx1"/>
                </a:solidFill>
                <a:latin typeface="Times New Roman" panose="02020603050405020304" pitchFamily="18" charset="0"/>
                <a:cs typeface="Times New Roman" panose="02020603050405020304" pitchFamily="18" charset="0"/>
              </a:rPr>
              <a:t>Постановка задачи</a:t>
            </a:r>
            <a:endParaRPr lang="ru-RU" sz="4000" dirty="0">
              <a:solidFill>
                <a:schemeClr val="tx1"/>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88900" y="1409700"/>
            <a:ext cx="9677400" cy="4838700"/>
          </a:xfrm>
        </p:spPr>
        <p:txBody>
          <a:bodyPr>
            <a:noAutofit/>
          </a:bodyPr>
          <a:lstStyle/>
          <a:p>
            <a:pPr marL="450000" algn="just">
              <a:spcBef>
                <a:spcPts val="0"/>
              </a:spcBef>
            </a:pPr>
            <a:r>
              <a:rPr lang="ru-RU" sz="1600" dirty="0">
                <a:solidFill>
                  <a:schemeClr val="tx1"/>
                </a:solidFill>
                <a:latin typeface="Times New Roman" panose="02020603050405020304" pitchFamily="18" charset="0"/>
                <a:cs typeface="Times New Roman" panose="02020603050405020304" pitchFamily="18" charset="0"/>
              </a:rPr>
              <a:t>Автоматизированная информационная система «MFC» предназначена для оказания услуг клиенту по регистрации пользователя по указанному адресу. Пользователями программы выступает сотрудник центра. Прописка заказчика осуществляется на основании договоров Регистрация гражданина Российской Федерации по месту жительства, в которых оговариваются условия регистрации. Акте перерегистрации указываются: первый адрес, где клиент прописан на данный момент и конечный адрес куда он будет регистрироваться.</a:t>
            </a:r>
            <a:endParaRPr lang="ru-RU"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6161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609600"/>
            <a:ext cx="8596668" cy="736600"/>
          </a:xfrm>
        </p:spPr>
        <p:txBody>
          <a:bodyPr>
            <a:normAutofit/>
          </a:bodyPr>
          <a:lstStyle/>
          <a:p>
            <a:pPr algn="ctr"/>
            <a:r>
              <a:rPr lang="ru-RU" sz="4000" dirty="0" smtClean="0">
                <a:solidFill>
                  <a:schemeClr val="tx1"/>
                </a:solidFill>
                <a:latin typeface="Times New Roman" panose="02020603050405020304" pitchFamily="18" charset="0"/>
                <a:cs typeface="Times New Roman" panose="02020603050405020304" pitchFamily="18" charset="0"/>
              </a:rPr>
              <a:t>Проектирование</a:t>
            </a:r>
            <a:endParaRPr lang="ru-RU" sz="4000" dirty="0">
              <a:solidFill>
                <a:schemeClr val="tx1"/>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588434" y="1346200"/>
            <a:ext cx="8596668" cy="3880773"/>
          </a:xfrm>
        </p:spPr>
        <p:txBody>
          <a:bodyPr>
            <a:normAutofit/>
          </a:bodyPr>
          <a:lstStyle/>
          <a:p>
            <a:r>
              <a:rPr lang="ru-RU" sz="1600" dirty="0" smtClean="0">
                <a:solidFill>
                  <a:schemeClr val="tx1"/>
                </a:solidFill>
                <a:latin typeface="Times New Roman" panose="02020603050405020304" pitchFamily="18" charset="0"/>
                <a:cs typeface="Times New Roman" panose="02020603050405020304" pitchFamily="18" charset="0"/>
              </a:rPr>
              <a:t>Диаграмма прецедентов</a:t>
            </a:r>
            <a:endParaRPr lang="ru-RU" sz="1600" dirty="0" smtClean="0">
              <a:solidFill>
                <a:schemeClr val="tx1"/>
              </a:solidFill>
              <a:latin typeface="Times New Roman" panose="02020603050405020304" pitchFamily="18" charset="0"/>
              <a:cs typeface="Times New Roman" panose="02020603050405020304" pitchFamily="18" charset="0"/>
            </a:endParaRPr>
          </a:p>
          <a:p>
            <a:endParaRPr lang="ru-RU" dirty="0">
              <a:solidFill>
                <a:schemeClr val="tx1"/>
              </a:solidFill>
              <a:latin typeface="Times New Roman" panose="02020603050405020304" pitchFamily="18" charset="0"/>
              <a:cs typeface="Times New Roman" panose="02020603050405020304" pitchFamily="18" charset="0"/>
            </a:endParaRPr>
          </a:p>
        </p:txBody>
      </p:sp>
      <p:pic>
        <p:nvPicPr>
          <p:cNvPr id="5" name="Рисунок 4" descr="C:\Users\admin\Desktop\Абуталыблы св\олег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8900" y="1955800"/>
            <a:ext cx="5067300" cy="4762500"/>
          </a:xfrm>
          <a:prstGeom prst="rect">
            <a:avLst/>
          </a:prstGeom>
          <a:noFill/>
          <a:ln>
            <a:noFill/>
          </a:ln>
        </p:spPr>
      </p:pic>
    </p:spTree>
    <p:extLst>
      <p:ext uri="{BB962C8B-B14F-4D97-AF65-F5344CB8AC3E}">
        <p14:creationId xmlns:p14="http://schemas.microsoft.com/office/powerpoint/2010/main" val="16427576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4000" dirty="0">
                <a:solidFill>
                  <a:schemeClr val="tx1"/>
                </a:solidFill>
                <a:latin typeface="Times New Roman" panose="02020603050405020304" pitchFamily="18" charset="0"/>
                <a:cs typeface="Times New Roman" panose="02020603050405020304" pitchFamily="18" charset="0"/>
              </a:rPr>
              <a:t>Проектирование</a:t>
            </a:r>
            <a:endParaRPr lang="ru-RU" sz="4000" dirty="0"/>
          </a:p>
        </p:txBody>
      </p:sp>
      <p:sp>
        <p:nvSpPr>
          <p:cNvPr id="3" name="Объект 2"/>
          <p:cNvSpPr>
            <a:spLocks noGrp="1"/>
          </p:cNvSpPr>
          <p:nvPr>
            <p:ph idx="1"/>
          </p:nvPr>
        </p:nvSpPr>
        <p:spPr>
          <a:xfrm>
            <a:off x="563034" y="1398589"/>
            <a:ext cx="8596668" cy="3880773"/>
          </a:xfrm>
        </p:spPr>
        <p:txBody>
          <a:bodyPr/>
          <a:lstStyle/>
          <a:p>
            <a:r>
              <a:rPr lang="ru-RU" sz="1600" dirty="0" smtClean="0">
                <a:solidFill>
                  <a:schemeClr val="tx1"/>
                </a:solidFill>
                <a:latin typeface="Times New Roman" panose="02020603050405020304" pitchFamily="18" charset="0"/>
                <a:cs typeface="Times New Roman" panose="02020603050405020304" pitchFamily="18" charset="0"/>
              </a:rPr>
              <a:t>Диаграмма действий</a:t>
            </a:r>
            <a:endParaRPr lang="ru-RU" sz="1600" dirty="0" smtClean="0">
              <a:solidFill>
                <a:schemeClr val="tx1"/>
              </a:solidFill>
              <a:latin typeface="Times New Roman" panose="02020603050405020304" pitchFamily="18" charset="0"/>
              <a:cs typeface="Times New Roman" panose="02020603050405020304" pitchFamily="18" charset="0"/>
            </a:endParaRPr>
          </a:p>
          <a:p>
            <a:endParaRPr lang="ru-RU" dirty="0">
              <a:solidFill>
                <a:schemeClr val="tx1"/>
              </a:solidFill>
              <a:latin typeface="Times New Roman" panose="02020603050405020304" pitchFamily="18" charset="0"/>
              <a:cs typeface="Times New Roman" panose="02020603050405020304" pitchFamily="18" charset="0"/>
            </a:endParaRPr>
          </a:p>
        </p:txBody>
      </p:sp>
      <p:pic>
        <p:nvPicPr>
          <p:cNvPr id="6" name="Рисунок 5" descr="C:\Users\iabut\Downloads\Диаграмма без названия.drawio (6).png"/>
          <p:cNvPicPr/>
          <p:nvPr/>
        </p:nvPicPr>
        <p:blipFill>
          <a:blip r:embed="rId2" cstate="print"/>
          <a:srcRect/>
          <a:stretch>
            <a:fillRect/>
          </a:stretch>
        </p:blipFill>
        <p:spPr bwMode="auto">
          <a:xfrm>
            <a:off x="1379537" y="1930400"/>
            <a:ext cx="4581525" cy="4591050"/>
          </a:xfrm>
          <a:prstGeom prst="rect">
            <a:avLst/>
          </a:prstGeom>
          <a:noFill/>
          <a:ln w="9525">
            <a:noFill/>
            <a:miter lim="800000"/>
            <a:headEnd/>
            <a:tailEnd/>
          </a:ln>
        </p:spPr>
      </p:pic>
    </p:spTree>
    <p:extLst>
      <p:ext uri="{BB962C8B-B14F-4D97-AF65-F5344CB8AC3E}">
        <p14:creationId xmlns:p14="http://schemas.microsoft.com/office/powerpoint/2010/main" val="22859134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609600"/>
            <a:ext cx="8596668" cy="647700"/>
          </a:xfrm>
        </p:spPr>
        <p:txBody>
          <a:bodyPr>
            <a:normAutofit fontScale="90000"/>
          </a:bodyPr>
          <a:lstStyle/>
          <a:p>
            <a:pPr algn="ctr"/>
            <a:r>
              <a:rPr lang="ru-RU" sz="4000" dirty="0">
                <a:solidFill>
                  <a:schemeClr val="tx1"/>
                </a:solidFill>
                <a:latin typeface="Times New Roman" panose="02020603050405020304" pitchFamily="18" charset="0"/>
                <a:cs typeface="Times New Roman" panose="02020603050405020304" pitchFamily="18" charset="0"/>
              </a:rPr>
              <a:t>Проектирование</a:t>
            </a:r>
            <a:endParaRPr lang="ru-RU" sz="4000" dirty="0"/>
          </a:p>
        </p:txBody>
      </p:sp>
      <p:sp>
        <p:nvSpPr>
          <p:cNvPr id="3" name="Объект 2"/>
          <p:cNvSpPr>
            <a:spLocks noGrp="1"/>
          </p:cNvSpPr>
          <p:nvPr>
            <p:ph idx="1"/>
          </p:nvPr>
        </p:nvSpPr>
        <p:spPr>
          <a:xfrm>
            <a:off x="677334" y="1423989"/>
            <a:ext cx="8596668" cy="360361"/>
          </a:xfrm>
        </p:spPr>
        <p:txBody>
          <a:bodyPr>
            <a:normAutofit/>
          </a:bodyPr>
          <a:lstStyle/>
          <a:p>
            <a:r>
              <a:rPr lang="ru-RU" sz="1600" dirty="0">
                <a:solidFill>
                  <a:schemeClr val="tx1"/>
                </a:solidFill>
                <a:latin typeface="Times New Roman" panose="02020603050405020304" pitchFamily="18" charset="0"/>
                <a:cs typeface="Times New Roman" panose="02020603050405020304" pitchFamily="18" charset="0"/>
              </a:rPr>
              <a:t>Хранилище </a:t>
            </a:r>
            <a:r>
              <a:rPr lang="ru-RU" sz="1600" dirty="0" smtClean="0">
                <a:solidFill>
                  <a:schemeClr val="tx1"/>
                </a:solidFill>
                <a:latin typeface="Times New Roman" panose="02020603050405020304" pitchFamily="18" charset="0"/>
                <a:cs typeface="Times New Roman" panose="02020603050405020304" pitchFamily="18" charset="0"/>
              </a:rPr>
              <a:t>данных</a:t>
            </a:r>
          </a:p>
          <a:p>
            <a:endParaRPr lang="ru-RU" dirty="0">
              <a:solidFill>
                <a:schemeClr val="tx1"/>
              </a:solidFill>
              <a:latin typeface="Times New Roman" panose="02020603050405020304" pitchFamily="18" charset="0"/>
              <a:cs typeface="Times New Roman" panose="02020603050405020304" pitchFamily="18" charset="0"/>
            </a:endParaRPr>
          </a:p>
        </p:txBody>
      </p:sp>
      <p:pic>
        <p:nvPicPr>
          <p:cNvPr id="4" name="Рисунок 3"/>
          <p:cNvPicPr/>
          <p:nvPr/>
        </p:nvPicPr>
        <p:blipFill>
          <a:blip r:embed="rId2"/>
          <a:stretch>
            <a:fillRect/>
          </a:stretch>
        </p:blipFill>
        <p:spPr>
          <a:xfrm>
            <a:off x="975994" y="1784350"/>
            <a:ext cx="7723506" cy="4210050"/>
          </a:xfrm>
          <a:prstGeom prst="rect">
            <a:avLst/>
          </a:prstGeom>
        </p:spPr>
      </p:pic>
    </p:spTree>
    <p:extLst>
      <p:ext uri="{BB962C8B-B14F-4D97-AF65-F5344CB8AC3E}">
        <p14:creationId xmlns:p14="http://schemas.microsoft.com/office/powerpoint/2010/main" val="15822244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254000"/>
            <a:ext cx="8596668" cy="685800"/>
          </a:xfrm>
        </p:spPr>
        <p:txBody>
          <a:bodyPr>
            <a:normAutofit fontScale="90000"/>
          </a:bodyPr>
          <a:lstStyle/>
          <a:p>
            <a:pPr algn="ctr"/>
            <a:r>
              <a:rPr lang="ru-RU" sz="4000" dirty="0" smtClean="0">
                <a:solidFill>
                  <a:schemeClr val="tx1"/>
                </a:solidFill>
                <a:latin typeface="Times New Roman" panose="02020603050405020304" pitchFamily="18" charset="0"/>
                <a:cs typeface="Times New Roman" panose="02020603050405020304" pitchFamily="18" charset="0"/>
              </a:rPr>
              <a:t>Разработка</a:t>
            </a:r>
            <a:endParaRPr lang="ru-RU" sz="4000" dirty="0">
              <a:solidFill>
                <a:schemeClr val="tx1"/>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677334" y="939800"/>
            <a:ext cx="8596668" cy="1460499"/>
          </a:xfrm>
        </p:spPr>
        <p:txBody>
          <a:bodyPr>
            <a:normAutofit fontScale="25000" lnSpcReduction="20000"/>
          </a:bodyPr>
          <a:lstStyle/>
          <a:p>
            <a:pPr marL="450000" algn="just">
              <a:spcBef>
                <a:spcPts val="0"/>
              </a:spcBef>
            </a:pPr>
            <a:r>
              <a:rPr lang="ru-RU" sz="6400" dirty="0">
                <a:latin typeface="Times New Roman" panose="02020603050405020304" pitchFamily="18" charset="0"/>
                <a:cs typeface="Times New Roman" panose="02020603050405020304" pitchFamily="18" charset="0"/>
              </a:rPr>
              <a:t>Создание приложения в среде 1С: Предприятие.</a:t>
            </a:r>
          </a:p>
          <a:p>
            <a:pPr marL="450000" algn="just">
              <a:spcBef>
                <a:spcPts val="0"/>
              </a:spcBef>
            </a:pPr>
            <a:r>
              <a:rPr lang="ru-RU" sz="6400" dirty="0">
                <a:latin typeface="Times New Roman" panose="02020603050405020304" pitchFamily="18" charset="0"/>
                <a:cs typeface="Times New Roman" panose="02020603050405020304" pitchFamily="18" charset="0"/>
              </a:rPr>
              <a:t>Платформа «1С: Предприятие 8.3» – это основа, без которой невозможно использовать ни одно прикладное решение линейки «1С». Фактически это фундамент для установки одной или нескольких конфигураций</a:t>
            </a:r>
            <a:r>
              <a:rPr lang="ru-RU" sz="6400" dirty="0" smtClean="0">
                <a:latin typeface="Times New Roman" panose="02020603050405020304" pitchFamily="18" charset="0"/>
                <a:cs typeface="Times New Roman" panose="02020603050405020304" pitchFamily="18" charset="0"/>
              </a:rPr>
              <a:t>.</a:t>
            </a:r>
          </a:p>
          <a:p>
            <a:pPr marL="450000" algn="just">
              <a:spcBef>
                <a:spcPts val="0"/>
              </a:spcBef>
            </a:pPr>
            <a:r>
              <a:rPr lang="ru-RU" sz="6400" dirty="0">
                <a:latin typeface="Times New Roman" panose="02020603050405020304" pitchFamily="18" charset="0"/>
                <a:cs typeface="Times New Roman" panose="02020603050405020304" pitchFamily="18" charset="0"/>
              </a:rPr>
              <a:t>Диаграмма «</a:t>
            </a:r>
            <a:r>
              <a:rPr lang="ru-RU" sz="6400" dirty="0" smtClean="0">
                <a:latin typeface="Times New Roman" panose="02020603050405020304" pitchFamily="18" charset="0"/>
                <a:cs typeface="Times New Roman" panose="02020603050405020304" pitchFamily="18" charset="0"/>
              </a:rPr>
              <a:t>Сущность-связь»</a:t>
            </a:r>
            <a:endParaRPr lang="ru-RU" sz="6400" dirty="0">
              <a:latin typeface="Times New Roman" panose="02020603050405020304" pitchFamily="18" charset="0"/>
              <a:cs typeface="Times New Roman" panose="02020603050405020304" pitchFamily="18" charset="0"/>
            </a:endParaRPr>
          </a:p>
          <a:p>
            <a:endParaRPr lang="ru-RU" b="1" dirty="0">
              <a:latin typeface="Times New Roman" panose="02020603050405020304" pitchFamily="18" charset="0"/>
              <a:cs typeface="Times New Roman" panose="02020603050405020304" pitchFamily="18" charset="0"/>
            </a:endParaRPr>
          </a:p>
          <a:p>
            <a:endParaRPr lang="ru-RU" dirty="0"/>
          </a:p>
        </p:txBody>
      </p:sp>
      <p:pic>
        <p:nvPicPr>
          <p:cNvPr id="4" name="Рисунок 3"/>
          <p:cNvPicPr/>
          <p:nvPr/>
        </p:nvPicPr>
        <p:blipFill>
          <a:blip r:embed="rId2"/>
          <a:stretch>
            <a:fillRect/>
          </a:stretch>
        </p:blipFill>
        <p:spPr>
          <a:xfrm>
            <a:off x="677334" y="2031999"/>
            <a:ext cx="8279168" cy="4432301"/>
          </a:xfrm>
          <a:prstGeom prst="rect">
            <a:avLst/>
          </a:prstGeom>
        </p:spPr>
      </p:pic>
    </p:spTree>
    <p:extLst>
      <p:ext uri="{BB962C8B-B14F-4D97-AF65-F5344CB8AC3E}">
        <p14:creationId xmlns:p14="http://schemas.microsoft.com/office/powerpoint/2010/main" val="1836856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609600"/>
            <a:ext cx="8596668" cy="800100"/>
          </a:xfrm>
        </p:spPr>
        <p:txBody>
          <a:bodyPr>
            <a:normAutofit/>
          </a:bodyPr>
          <a:lstStyle/>
          <a:p>
            <a:pPr algn="ctr"/>
            <a:r>
              <a:rPr lang="ru-RU" sz="4000" dirty="0" smtClean="0">
                <a:solidFill>
                  <a:schemeClr val="tx1"/>
                </a:solidFill>
                <a:latin typeface="Times New Roman" panose="02020603050405020304" pitchFamily="18" charset="0"/>
                <a:cs typeface="Times New Roman" panose="02020603050405020304" pitchFamily="18" charset="0"/>
              </a:rPr>
              <a:t>Тестирование</a:t>
            </a:r>
            <a:endParaRPr lang="ru-RU" sz="4000" dirty="0">
              <a:solidFill>
                <a:schemeClr val="tx1"/>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524934" y="1308101"/>
            <a:ext cx="8596668" cy="5549900"/>
          </a:xfrm>
        </p:spPr>
        <p:txBody>
          <a:bodyPr/>
          <a:lstStyle/>
          <a:p>
            <a:pPr marL="450000" algn="just">
              <a:spcBef>
                <a:spcPts val="0"/>
              </a:spcBef>
            </a:pPr>
            <a:r>
              <a:rPr lang="ru-RU" sz="1600" dirty="0">
                <a:solidFill>
                  <a:schemeClr val="tx1"/>
                </a:solidFill>
                <a:latin typeface="Times New Roman" panose="02020603050405020304" pitchFamily="18" charset="0"/>
                <a:cs typeface="Times New Roman" panose="02020603050405020304" pitchFamily="18" charset="0"/>
              </a:rPr>
              <a:t>Тестирование программного обеспечения — процесс исследования, испытания программного продукта, имеющий своей целью проверку соответствия между реальным поведением программы и её ожидаемым поведением на конечном наборе тестов, выбранных определённым образом.</a:t>
            </a:r>
          </a:p>
          <a:p>
            <a:pPr marL="450000" algn="just">
              <a:spcBef>
                <a:spcPts val="0"/>
              </a:spcBef>
            </a:pPr>
            <a:r>
              <a:rPr lang="ru-RU" sz="1600" dirty="0">
                <a:solidFill>
                  <a:schemeClr val="tx1"/>
                </a:solidFill>
                <a:latin typeface="Times New Roman" panose="02020603050405020304" pitchFamily="18" charset="0"/>
                <a:cs typeface="Times New Roman" panose="02020603050405020304" pitchFamily="18" charset="0"/>
              </a:rPr>
              <a:t>Отладка — этап разработки компьютерной программы, на котором обнаруживают, локализуют и устраняют ошибки</a:t>
            </a:r>
            <a:r>
              <a:rPr lang="ru-RU" sz="1600" dirty="0" smtClean="0">
                <a:solidFill>
                  <a:schemeClr val="tx1"/>
                </a:solidFill>
                <a:latin typeface="Times New Roman" panose="02020603050405020304" pitchFamily="18" charset="0"/>
                <a:cs typeface="Times New Roman" panose="02020603050405020304" pitchFamily="18" charset="0"/>
              </a:rPr>
              <a:t>.</a:t>
            </a:r>
          </a:p>
          <a:p>
            <a:pPr marL="450000">
              <a:spcBef>
                <a:spcPts val="0"/>
              </a:spcBef>
            </a:pPr>
            <a:r>
              <a:rPr lang="ru-RU" sz="1600" dirty="0" smtClean="0">
                <a:solidFill>
                  <a:schemeClr val="tx1"/>
                </a:solidFill>
                <a:latin typeface="Times New Roman" panose="02020603050405020304" pitchFamily="18" charset="0"/>
                <a:cs typeface="Times New Roman" panose="02020603050405020304" pitchFamily="18" charset="0"/>
              </a:rPr>
              <a:t>Отладка:</a:t>
            </a:r>
          </a:p>
          <a:p>
            <a:pPr marL="450000">
              <a:spcBef>
                <a:spcPts val="0"/>
              </a:spcBef>
            </a:pPr>
            <a:r>
              <a:rPr lang="ru-RU" sz="1600" dirty="0">
                <a:solidFill>
                  <a:schemeClr val="tx1"/>
                </a:solidFill>
                <a:latin typeface="Times New Roman" panose="02020603050405020304" pitchFamily="18" charset="0"/>
                <a:cs typeface="Times New Roman" panose="02020603050405020304" pitchFamily="18" charset="0"/>
              </a:rPr>
              <a:t>Неопределенная </a:t>
            </a:r>
            <a:r>
              <a:rPr lang="ru-RU" sz="1600" dirty="0" smtClean="0">
                <a:solidFill>
                  <a:schemeClr val="tx1"/>
                </a:solidFill>
                <a:latin typeface="Times New Roman" panose="02020603050405020304" pitchFamily="18" charset="0"/>
                <a:cs typeface="Times New Roman" panose="02020603050405020304" pitchFamily="18" charset="0"/>
              </a:rPr>
              <a:t>переменная</a:t>
            </a:r>
          </a:p>
          <a:p>
            <a:pPr marL="450000" algn="just">
              <a:spcBef>
                <a:spcPts val="0"/>
              </a:spcBef>
            </a:pPr>
            <a:endParaRPr lang="ru-RU" sz="1600" dirty="0">
              <a:solidFill>
                <a:schemeClr val="tx1"/>
              </a:solidFill>
              <a:latin typeface="Times New Roman" panose="02020603050405020304" pitchFamily="18" charset="0"/>
              <a:cs typeface="Times New Roman" panose="02020603050405020304" pitchFamily="18" charset="0"/>
            </a:endParaRPr>
          </a:p>
          <a:p>
            <a:endParaRPr lang="ru-RU" dirty="0" smtClean="0"/>
          </a:p>
          <a:p>
            <a:endParaRPr lang="ru-RU" dirty="0"/>
          </a:p>
          <a:p>
            <a:pPr algn="just"/>
            <a:r>
              <a:rPr lang="ru-RU" sz="1600" dirty="0">
                <a:solidFill>
                  <a:schemeClr val="tx1"/>
                </a:solidFill>
                <a:latin typeface="Times New Roman" panose="02020603050405020304" pitchFamily="18" charset="0"/>
                <a:cs typeface="Times New Roman" panose="02020603050405020304" pitchFamily="18" charset="0"/>
              </a:rPr>
              <a:t>Исправленная часть </a:t>
            </a:r>
            <a:r>
              <a:rPr lang="ru-RU" sz="1600" dirty="0" smtClean="0">
                <a:solidFill>
                  <a:schemeClr val="tx1"/>
                </a:solidFill>
                <a:latin typeface="Times New Roman" panose="02020603050405020304" pitchFamily="18" charset="0"/>
                <a:cs typeface="Times New Roman" panose="02020603050405020304" pitchFamily="18" charset="0"/>
              </a:rPr>
              <a:t>кода</a:t>
            </a:r>
          </a:p>
          <a:p>
            <a:pPr marL="0" indent="0">
              <a:buNone/>
            </a:pPr>
            <a:endParaRPr lang="ru-RU" dirty="0"/>
          </a:p>
        </p:txBody>
      </p:sp>
      <p:sp>
        <p:nvSpPr>
          <p:cNvPr id="6" name="Rectangle 4"/>
          <p:cNvSpPr>
            <a:spLocks noChangeArrowheads="1"/>
          </p:cNvSpPr>
          <p:nvPr/>
        </p:nvSpPr>
        <p:spPr bwMode="auto">
          <a:xfrm>
            <a:off x="10922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7" name="Объект 6"/>
          <p:cNvGraphicFramePr>
            <a:graphicFrameLocks/>
          </p:cNvGraphicFramePr>
          <p:nvPr>
            <p:extLst>
              <p:ext uri="{D42A27DB-BD31-4B8C-83A1-F6EECF244321}">
                <p14:modId xmlns:p14="http://schemas.microsoft.com/office/powerpoint/2010/main" val="3832367552"/>
              </p:ext>
            </p:extLst>
          </p:nvPr>
        </p:nvGraphicFramePr>
        <p:xfrm>
          <a:off x="850900" y="3441700"/>
          <a:ext cx="4937125" cy="876299"/>
        </p:xfrm>
        <a:graphic>
          <a:graphicData uri="http://schemas.openxmlformats.org/presentationml/2006/ole">
            <mc:AlternateContent xmlns:mc="http://schemas.openxmlformats.org/markup-compatibility/2006">
              <mc:Choice xmlns:v="urn:schemas-microsoft-com:vml" Requires="v">
                <p:oleObj spid="_x0000_s1085" name="Изображение" r:id="rId3" imgW="5228571" imgH="961905" progId="StaticDib">
                  <p:embed/>
                </p:oleObj>
              </mc:Choice>
              <mc:Fallback>
                <p:oleObj name="Изображение" r:id="rId3" imgW="5228571" imgH="961905" progId="StaticDib">
                  <p:embed/>
                  <p:pic>
                    <p:nvPicPr>
                      <p:cNvPr id="0" name="rectole000000005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900" y="3441700"/>
                        <a:ext cx="4937125" cy="876299"/>
                      </a:xfrm>
                      <a:prstGeom prst="rect">
                        <a:avLst/>
                      </a:prstGeom>
                      <a:solidFill>
                        <a:srgbClr val="FFFFFF"/>
                      </a:solidFill>
                      <a:ln>
                        <a:noFill/>
                      </a:ln>
                    </p:spPr>
                  </p:pic>
                </p:oleObj>
              </mc:Fallback>
            </mc:AlternateContent>
          </a:graphicData>
        </a:graphic>
      </p:graphicFrame>
      <p:sp>
        <p:nvSpPr>
          <p:cNvPr id="8" name="Rectangle 6"/>
          <p:cNvSpPr>
            <a:spLocks noChangeArrowheads="1"/>
          </p:cNvSpPr>
          <p:nvPr/>
        </p:nvSpPr>
        <p:spPr bwMode="auto">
          <a:xfrm>
            <a:off x="1092200" y="52085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9" name="Объект 8"/>
          <p:cNvGraphicFramePr>
            <a:graphicFrameLocks/>
          </p:cNvGraphicFramePr>
          <p:nvPr>
            <p:extLst>
              <p:ext uri="{D42A27DB-BD31-4B8C-83A1-F6EECF244321}">
                <p14:modId xmlns:p14="http://schemas.microsoft.com/office/powerpoint/2010/main" val="966684304"/>
              </p:ext>
            </p:extLst>
          </p:nvPr>
        </p:nvGraphicFramePr>
        <p:xfrm>
          <a:off x="1092200" y="4838700"/>
          <a:ext cx="4210050" cy="1076325"/>
        </p:xfrm>
        <a:graphic>
          <a:graphicData uri="http://schemas.openxmlformats.org/presentationml/2006/ole">
            <mc:AlternateContent xmlns:mc="http://schemas.openxmlformats.org/markup-compatibility/2006">
              <mc:Choice xmlns:v="urn:schemas-microsoft-com:vml" Requires="v">
                <p:oleObj spid="_x0000_s1086" name="Изображение" r:id="rId5" imgW="4828571" imgH="1219048" progId="StaticDib">
                  <p:embed/>
                </p:oleObj>
              </mc:Choice>
              <mc:Fallback>
                <p:oleObj name="Изображение" r:id="rId5" imgW="4828571" imgH="1219048" progId="StaticDib">
                  <p:embed/>
                  <p:pic>
                    <p:nvPicPr>
                      <p:cNvPr id="0" name="rectole000000005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2200" y="4838700"/>
                        <a:ext cx="4210050" cy="1076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9906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375444"/>
            <a:ext cx="8596668" cy="812800"/>
          </a:xfrm>
        </p:spPr>
        <p:txBody>
          <a:bodyPr>
            <a:normAutofit/>
          </a:bodyPr>
          <a:lstStyle/>
          <a:p>
            <a:pPr algn="ctr"/>
            <a:r>
              <a:rPr lang="ru-RU" sz="4000" dirty="0">
                <a:solidFill>
                  <a:schemeClr val="tx1"/>
                </a:solidFill>
                <a:latin typeface="Times New Roman" panose="02020603050405020304" pitchFamily="18" charset="0"/>
                <a:cs typeface="Times New Roman" panose="02020603050405020304" pitchFamily="18" charset="0"/>
              </a:rPr>
              <a:t>Тестирование</a:t>
            </a:r>
            <a:endParaRPr lang="ru-RU" sz="4000" dirty="0"/>
          </a:p>
        </p:txBody>
      </p:sp>
      <p:sp>
        <p:nvSpPr>
          <p:cNvPr id="3" name="Объект 2"/>
          <p:cNvSpPr>
            <a:spLocks noGrp="1"/>
          </p:cNvSpPr>
          <p:nvPr>
            <p:ph idx="1"/>
          </p:nvPr>
        </p:nvSpPr>
        <p:spPr>
          <a:xfrm>
            <a:off x="550334" y="1092200"/>
            <a:ext cx="8596668" cy="3880773"/>
          </a:xfrm>
        </p:spPr>
        <p:txBody>
          <a:bodyPr/>
          <a:lstStyle/>
          <a:p>
            <a:pPr algn="just"/>
            <a:r>
              <a:rPr lang="ru-RU" dirty="0" smtClean="0">
                <a:solidFill>
                  <a:schemeClr val="tx1"/>
                </a:solidFill>
                <a:latin typeface="Times New Roman" panose="02020603050405020304" pitchFamily="18" charset="0"/>
                <a:cs typeface="Times New Roman" panose="02020603050405020304" pitchFamily="18" charset="0"/>
              </a:rPr>
              <a:t>Тестовый сценарий</a:t>
            </a:r>
          </a:p>
          <a:p>
            <a:pPr algn="just"/>
            <a:endParaRPr lang="ru-RU" dirty="0">
              <a:solidFill>
                <a:schemeClr val="tx1"/>
              </a:solidFill>
              <a:latin typeface="Times New Roman" panose="02020603050405020304" pitchFamily="18" charset="0"/>
              <a:cs typeface="Times New Roman" panose="02020603050405020304" pitchFamily="18" charset="0"/>
            </a:endParaRPr>
          </a:p>
        </p:txBody>
      </p:sp>
      <p:pic>
        <p:nvPicPr>
          <p:cNvPr id="6" name="Рисунок 5"/>
          <p:cNvPicPr>
            <a:picLocks noChangeAspect="1"/>
          </p:cNvPicPr>
          <p:nvPr/>
        </p:nvPicPr>
        <p:blipFill>
          <a:blip r:embed="rId2"/>
          <a:stretch>
            <a:fillRect/>
          </a:stretch>
        </p:blipFill>
        <p:spPr>
          <a:xfrm>
            <a:off x="677334" y="1487486"/>
            <a:ext cx="8149539" cy="4519613"/>
          </a:xfrm>
          <a:prstGeom prst="rect">
            <a:avLst/>
          </a:prstGeom>
        </p:spPr>
      </p:pic>
    </p:spTree>
    <p:extLst>
      <p:ext uri="{BB962C8B-B14F-4D97-AF65-F5344CB8AC3E}">
        <p14:creationId xmlns:p14="http://schemas.microsoft.com/office/powerpoint/2010/main" val="20984782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153989"/>
            <a:ext cx="8596668" cy="658811"/>
          </a:xfrm>
        </p:spPr>
        <p:txBody>
          <a:bodyPr>
            <a:normAutofit fontScale="90000"/>
          </a:bodyPr>
          <a:lstStyle/>
          <a:p>
            <a:pPr algn="ctr"/>
            <a:r>
              <a:rPr lang="ru-RU" sz="4000" dirty="0" smtClean="0">
                <a:solidFill>
                  <a:schemeClr val="tx1"/>
                </a:solidFill>
                <a:latin typeface="Times New Roman" panose="02020603050405020304" pitchFamily="18" charset="0"/>
                <a:cs typeface="Times New Roman" panose="02020603050405020304" pitchFamily="18" charset="0"/>
              </a:rPr>
              <a:t>Заключение</a:t>
            </a:r>
            <a:endParaRPr lang="ru-RU" sz="4000" dirty="0">
              <a:solidFill>
                <a:schemeClr val="tx1"/>
              </a:solidFill>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31615" y="812800"/>
            <a:ext cx="10014565" cy="6045200"/>
          </a:xfrm>
        </p:spPr>
        <p:txBody>
          <a:bodyPr>
            <a:normAutofit/>
          </a:bodyPr>
          <a:lstStyle/>
          <a:p>
            <a:pPr marL="450000" algn="just">
              <a:spcBef>
                <a:spcPts val="0"/>
              </a:spcBef>
            </a:pPr>
            <a:r>
              <a:rPr lang="ru-RU" sz="1400" dirty="0">
                <a:solidFill>
                  <a:schemeClr val="tx1"/>
                </a:solidFill>
                <a:latin typeface="Times New Roman" panose="02020603050405020304" pitchFamily="18" charset="0"/>
                <a:cs typeface="Times New Roman" panose="02020603050405020304" pitchFamily="18" charset="0"/>
              </a:rPr>
              <a:t>В рамках данной курсовой работы разработана программа для управления учетом регистраций пользователей, которая успешно соответствует всем требованиям пользователя. Это было достигнуто благодаря анализу и учету существующей готовой продукции.</a:t>
            </a:r>
          </a:p>
          <a:p>
            <a:pPr marL="450000" algn="just">
              <a:spcBef>
                <a:spcPts val="0"/>
              </a:spcBef>
            </a:pPr>
            <a:r>
              <a:rPr lang="ru-RU" sz="1400" dirty="0">
                <a:solidFill>
                  <a:schemeClr val="tx1"/>
                </a:solidFill>
                <a:latin typeface="Times New Roman" panose="02020603050405020304" pitchFamily="18" charset="0"/>
                <a:cs typeface="Times New Roman" panose="02020603050405020304" pitchFamily="18" charset="0"/>
              </a:rPr>
              <a:t>В первую очередь рассмотрена общая информация о внутренней структуре организации, а также её бизнес-процессы. Это позволило глубже понять специфику работы предприятия и корректно отразить её в разрабатываемой программе.</a:t>
            </a:r>
          </a:p>
          <a:p>
            <a:pPr marL="450000" algn="just">
              <a:spcBef>
                <a:spcPts val="0"/>
              </a:spcBef>
            </a:pPr>
            <a:r>
              <a:rPr lang="ru-RU" sz="1400" dirty="0">
                <a:solidFill>
                  <a:schemeClr val="tx1"/>
                </a:solidFill>
                <a:latin typeface="Times New Roman" panose="02020603050405020304" pitchFamily="18" charset="0"/>
                <a:cs typeface="Times New Roman" panose="02020603050405020304" pitchFamily="18" charset="0"/>
              </a:rPr>
              <a:t>В ходе выполнения работы создана база данных, предназначенная для учета регистраций пользователя. Эта база данных обеспечивает полную информацию о регистрации, паспортных данных, а также о адресах.</a:t>
            </a:r>
          </a:p>
          <a:p>
            <a:pPr marL="450000" algn="just">
              <a:spcBef>
                <a:spcPts val="0"/>
              </a:spcBef>
            </a:pPr>
            <a:r>
              <a:rPr lang="ru-RU" sz="1400" dirty="0">
                <a:solidFill>
                  <a:schemeClr val="tx1"/>
                </a:solidFill>
                <a:latin typeface="Times New Roman" panose="02020603050405020304" pitchFamily="18" charset="0"/>
                <a:cs typeface="Times New Roman" panose="02020603050405020304" pitchFamily="18" charset="0"/>
              </a:rPr>
              <a:t>Следует отметить, что данная программа создана с использованием среды разработки </a:t>
            </a:r>
            <a:r>
              <a:rPr lang="ru-RU" sz="1400" dirty="0" err="1">
                <a:solidFill>
                  <a:schemeClr val="tx1"/>
                </a:solidFill>
                <a:latin typeface="Times New Roman" panose="02020603050405020304" pitchFamily="18" charset="0"/>
                <a:cs typeface="Times New Roman" panose="02020603050405020304" pitchFamily="18" charset="0"/>
              </a:rPr>
              <a:t>Visual</a:t>
            </a:r>
            <a:r>
              <a:rPr lang="ru-RU" sz="1400" dirty="0">
                <a:solidFill>
                  <a:schemeClr val="tx1"/>
                </a:solidFill>
                <a:latin typeface="Times New Roman" panose="02020603050405020304" pitchFamily="18" charset="0"/>
                <a:cs typeface="Times New Roman" panose="02020603050405020304" pitchFamily="18" charset="0"/>
              </a:rPr>
              <a:t> </a:t>
            </a:r>
            <a:r>
              <a:rPr lang="ru-RU" sz="1400" dirty="0" err="1">
                <a:solidFill>
                  <a:schemeClr val="tx1"/>
                </a:solidFill>
                <a:latin typeface="Times New Roman" panose="02020603050405020304" pitchFamily="18" charset="0"/>
                <a:cs typeface="Times New Roman" panose="02020603050405020304" pitchFamily="18" charset="0"/>
              </a:rPr>
              <a:t>Studio</a:t>
            </a:r>
            <a:r>
              <a:rPr lang="ru-RU" sz="1400" dirty="0">
                <a:solidFill>
                  <a:schemeClr val="tx1"/>
                </a:solidFill>
                <a:latin typeface="Times New Roman" panose="02020603050405020304" pitchFamily="18" charset="0"/>
                <a:cs typeface="Times New Roman" panose="02020603050405020304" pitchFamily="18" charset="0"/>
              </a:rPr>
              <a:t> . Выбор этой среды обусловлен её мощностью и многофункциональностью, своевременным обновлением функционала и способностью создавать решения для удобного использования информацией. Таким образом, программа полностью удовлетворяет поставленным требованиям в курсовой работе.</a:t>
            </a:r>
          </a:p>
          <a:p>
            <a:pPr marL="450000" algn="just">
              <a:spcBef>
                <a:spcPts val="0"/>
              </a:spcBef>
            </a:pPr>
            <a:r>
              <a:rPr lang="ru-RU" sz="1400" dirty="0">
                <a:solidFill>
                  <a:schemeClr val="tx1"/>
                </a:solidFill>
                <a:latin typeface="Times New Roman" panose="02020603050405020304" pitchFamily="18" charset="0"/>
                <a:cs typeface="Times New Roman" panose="02020603050405020304" pitchFamily="18" charset="0"/>
              </a:rPr>
              <a:t>Руководство программиста позволит сопровождать и модифицировать программное решение другим специалистам.</a:t>
            </a:r>
          </a:p>
          <a:p>
            <a:pPr marL="450000" algn="just">
              <a:spcBef>
                <a:spcPts val="0"/>
              </a:spcBef>
            </a:pPr>
            <a:r>
              <a:rPr lang="ru-RU" sz="1400" dirty="0">
                <a:solidFill>
                  <a:schemeClr val="tx1"/>
                </a:solidFill>
                <a:latin typeface="Times New Roman" panose="02020603050405020304" pitchFamily="18" charset="0"/>
                <a:cs typeface="Times New Roman" panose="02020603050405020304" pitchFamily="18" charset="0"/>
              </a:rPr>
              <a:t>В результате, разработанная программа представляет собой эффективное решение для управления предприятием, реализованы основные этапы жизненного цикла программного обеспечения</a:t>
            </a:r>
          </a:p>
          <a:p>
            <a:endParaRPr lang="ru-RU" dirty="0"/>
          </a:p>
        </p:txBody>
      </p:sp>
    </p:spTree>
    <p:extLst>
      <p:ext uri="{BB962C8B-B14F-4D97-AF65-F5344CB8AC3E}">
        <p14:creationId xmlns:p14="http://schemas.microsoft.com/office/powerpoint/2010/main" val="483587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118</TotalTime>
  <Words>393</Words>
  <Application>Microsoft Office PowerPoint</Application>
  <PresentationFormat>Широкоэкранный</PresentationFormat>
  <Paragraphs>37</Paragraphs>
  <Slides>9</Slides>
  <Notes>0</Notes>
  <HiddenSlides>0</HiddenSlides>
  <MMClips>0</MMClips>
  <ScaleCrop>false</ScaleCrop>
  <HeadingPairs>
    <vt:vector size="8" baseType="variant">
      <vt:variant>
        <vt:lpstr>Использованные шрифты</vt:lpstr>
      </vt:variant>
      <vt:variant>
        <vt:i4>4</vt:i4>
      </vt:variant>
      <vt:variant>
        <vt:lpstr>Тема</vt:lpstr>
      </vt:variant>
      <vt:variant>
        <vt:i4>1</vt:i4>
      </vt:variant>
      <vt:variant>
        <vt:lpstr>Внедренные серверы OLE</vt:lpstr>
      </vt:variant>
      <vt:variant>
        <vt:i4>1</vt:i4>
      </vt:variant>
      <vt:variant>
        <vt:lpstr>Заголовки слайдов</vt:lpstr>
      </vt:variant>
      <vt:variant>
        <vt:i4>9</vt:i4>
      </vt:variant>
    </vt:vector>
  </HeadingPairs>
  <TitlesOfParts>
    <vt:vector size="15" baseType="lpstr">
      <vt:lpstr>Arial</vt:lpstr>
      <vt:lpstr>Times New Roman</vt:lpstr>
      <vt:lpstr>Trebuchet MS</vt:lpstr>
      <vt:lpstr>Wingdings 3</vt:lpstr>
      <vt:lpstr>Аспект</vt:lpstr>
      <vt:lpstr>Изображение</vt:lpstr>
      <vt:lpstr>Ликино-Дулевский Политехнический  Колледж филиал ГГТУ </vt:lpstr>
      <vt:lpstr>Постановка задачи</vt:lpstr>
      <vt:lpstr>Проектирование</vt:lpstr>
      <vt:lpstr>Проектирование</vt:lpstr>
      <vt:lpstr>Проектирование</vt:lpstr>
      <vt:lpstr>Разработка</vt:lpstr>
      <vt:lpstr>Тестирование</vt:lpstr>
      <vt:lpstr>Тестирование</vt:lpstr>
      <vt:lpstr>Заключение</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TC-25</dc:creator>
  <cp:lastModifiedBy>TC-29</cp:lastModifiedBy>
  <cp:revision>19</cp:revision>
  <dcterms:created xsi:type="dcterms:W3CDTF">2024-01-15T10:30:16Z</dcterms:created>
  <dcterms:modified xsi:type="dcterms:W3CDTF">2024-01-18T12:20:59Z</dcterms:modified>
</cp:coreProperties>
</file>