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268044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47177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338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191617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1720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266602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1952819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174031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313151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E56A9B8-77EE-47F8-BB74-6EF49F4F970C}" type="datetimeFigureOut">
              <a:rPr lang="ru-RU" smtClean="0"/>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295407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E56A9B8-77EE-47F8-BB74-6EF49F4F970C}" type="datetimeFigureOut">
              <a:rPr lang="ru-RU" smtClean="0"/>
              <a:t>15.01.2024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284961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E56A9B8-77EE-47F8-BB74-6EF49F4F970C}" type="datetimeFigureOut">
              <a:rPr lang="ru-RU" smtClean="0"/>
              <a:t>15.01.2024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259811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E56A9B8-77EE-47F8-BB74-6EF49F4F970C}" type="datetimeFigureOut">
              <a:rPr lang="ru-RU" smtClean="0"/>
              <a:t>15.01.2024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307033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6A9B8-77EE-47F8-BB74-6EF49F4F970C}" type="datetimeFigureOut">
              <a:rPr lang="ru-RU" smtClean="0"/>
              <a:t>15.01.2024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426058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E56A9B8-77EE-47F8-BB74-6EF49F4F970C}" type="datetimeFigureOut">
              <a:rPr lang="ru-RU" smtClean="0"/>
              <a:t>15.01.2024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420714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6E56A9B8-77EE-47F8-BB74-6EF49F4F970C}" type="datetimeFigureOut">
              <a:rPr lang="ru-RU" smtClean="0"/>
              <a:t>15.01.2024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3DDF173-FC41-4632-8826-073F88574074}" type="slidenum">
              <a:rPr lang="ru-RU" smtClean="0"/>
              <a:t>‹#›</a:t>
            </a:fld>
            <a:endParaRPr lang="ru-RU"/>
          </a:p>
        </p:txBody>
      </p:sp>
    </p:spTree>
    <p:extLst>
      <p:ext uri="{BB962C8B-B14F-4D97-AF65-F5344CB8AC3E}">
        <p14:creationId xmlns:p14="http://schemas.microsoft.com/office/powerpoint/2010/main" val="32758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56A9B8-77EE-47F8-BB74-6EF49F4F970C}" type="datetimeFigureOut">
              <a:rPr lang="ru-RU" smtClean="0"/>
              <a:t>15.01.2024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DDF173-FC41-4632-8826-073F88574074}" type="slidenum">
              <a:rPr lang="ru-RU" smtClean="0"/>
              <a:t>‹#›</a:t>
            </a:fld>
            <a:endParaRPr lang="ru-RU"/>
          </a:p>
        </p:txBody>
      </p:sp>
    </p:spTree>
    <p:extLst>
      <p:ext uri="{BB962C8B-B14F-4D97-AF65-F5344CB8AC3E}">
        <p14:creationId xmlns:p14="http://schemas.microsoft.com/office/powerpoint/2010/main" val="1586043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29FA0-D671-72C7-022B-BB9F219CC533}"/>
              </a:ext>
            </a:extLst>
          </p:cNvPr>
          <p:cNvSpPr>
            <a:spLocks noGrp="1"/>
          </p:cNvSpPr>
          <p:nvPr>
            <p:ph type="ctrTitle"/>
          </p:nvPr>
        </p:nvSpPr>
        <p:spPr>
          <a:xfrm>
            <a:off x="1507067" y="2404531"/>
            <a:ext cx="7766936" cy="1646302"/>
          </a:xfrm>
        </p:spPr>
        <p:txBody>
          <a:bodyPr/>
          <a:lstStyle/>
          <a:p>
            <a:pPr algn="ctr"/>
            <a:r>
              <a:rPr lang="ru-RU" sz="1800" b="1" dirty="0">
                <a:solidFill>
                  <a:srgbClr val="2D2D2D"/>
                </a:solidFill>
                <a:latin typeface="Merriweather" panose="020F0502020204030204" pitchFamily="2" charset="-52"/>
              </a:rPr>
              <a:t>Ликино-</a:t>
            </a:r>
            <a:r>
              <a:rPr lang="ru-RU" sz="1800" b="1" dirty="0" err="1">
                <a:solidFill>
                  <a:srgbClr val="2D2D2D"/>
                </a:solidFill>
                <a:latin typeface="Merriweather" panose="020F0502020204030204" pitchFamily="2" charset="-52"/>
              </a:rPr>
              <a:t>Дулевский</a:t>
            </a:r>
            <a:r>
              <a:rPr lang="ru-RU" sz="1800" b="1" dirty="0">
                <a:solidFill>
                  <a:srgbClr val="2D2D2D"/>
                </a:solidFill>
                <a:latin typeface="Merriweather" panose="020F0502020204030204" pitchFamily="2" charset="-52"/>
              </a:rPr>
              <a:t> политехнический колледж – филиал </a:t>
            </a:r>
            <a:r>
              <a:rPr lang="ru-RU" sz="1800" b="1" dirty="0" smtClean="0">
                <a:solidFill>
                  <a:srgbClr val="2D2D2D"/>
                </a:solidFill>
                <a:latin typeface="Merriweather" panose="020F0502020204030204" pitchFamily="2" charset="-52"/>
              </a:rPr>
              <a:t>ГГТУ</a:t>
            </a:r>
            <a:r>
              <a:rPr lang="en-US" sz="1800" b="1" dirty="0">
                <a:solidFill>
                  <a:srgbClr val="2D2D2D"/>
                </a:solidFill>
                <a:latin typeface="Merriweather" panose="020F0502020204030204" pitchFamily="2" charset="-52"/>
              </a:rPr>
              <a:t/>
            </a:r>
            <a:br>
              <a:rPr lang="en-US" sz="1800" b="1" dirty="0">
                <a:solidFill>
                  <a:srgbClr val="2D2D2D"/>
                </a:solidFill>
                <a:latin typeface="Merriweather" panose="020F0502020204030204" pitchFamily="2" charset="-52"/>
              </a:rPr>
            </a:br>
            <a:r>
              <a:rPr lang="ru-RU" sz="1800" b="1" dirty="0" smtClean="0">
                <a:solidFill>
                  <a:srgbClr val="2D2D2D"/>
                </a:solidFill>
                <a:latin typeface="Merriweather" panose="020F0502020204030204" pitchFamily="2" charset="-52"/>
              </a:rPr>
              <a:t/>
            </a:r>
            <a:br>
              <a:rPr lang="ru-RU" sz="1800" b="1" dirty="0" smtClean="0">
                <a:solidFill>
                  <a:srgbClr val="2D2D2D"/>
                </a:solidFill>
                <a:latin typeface="Merriweather" panose="020F0502020204030204" pitchFamily="2" charset="-52"/>
              </a:rPr>
            </a:br>
            <a:r>
              <a:rPr lang="ru-RU" sz="2400" b="1" dirty="0" smtClean="0">
                <a:solidFill>
                  <a:srgbClr val="2D2D2D"/>
                </a:solidFill>
                <a:latin typeface="Merriweather" panose="020F0502020204030204" pitchFamily="2" charset="-52"/>
              </a:rPr>
              <a:t>КУРСОВОЙ </a:t>
            </a:r>
            <a:r>
              <a:rPr lang="ru-RU" sz="2400" b="1" dirty="0">
                <a:solidFill>
                  <a:srgbClr val="2D2D2D"/>
                </a:solidFill>
                <a:latin typeface="Merriweather" panose="020F0502020204030204" pitchFamily="2" charset="-52"/>
              </a:rPr>
              <a:t>ПРОЕКТ</a:t>
            </a: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«Разработка приложения по учету технической базы компьютеров»</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МДК 02.01 «Технология разработки программного обеспечения»</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en-US" sz="1800" b="1" i="0" dirty="0">
                <a:solidFill>
                  <a:srgbClr val="2D2D2D"/>
                </a:solidFill>
                <a:effectLst/>
                <a:latin typeface="Merriweather" panose="020F0502020204030204" pitchFamily="2" charset="-52"/>
              </a:rPr>
              <a:t/>
            </a:r>
            <a:br>
              <a:rPr lang="en-US" sz="1800" b="1" i="0" dirty="0">
                <a:solidFill>
                  <a:srgbClr val="2D2D2D"/>
                </a:solidFill>
                <a:effectLst/>
                <a:latin typeface="Merriweather" panose="020F0502020204030204" pitchFamily="2" charset="-52"/>
              </a:rPr>
            </a:br>
            <a:endParaRPr lang="ru-RU" sz="1800" dirty="0"/>
          </a:p>
        </p:txBody>
      </p:sp>
      <p:sp>
        <p:nvSpPr>
          <p:cNvPr id="3" name="Подзаголовок 2">
            <a:extLst>
              <a:ext uri="{FF2B5EF4-FFF2-40B4-BE49-F238E27FC236}">
                <a16:creationId xmlns:a16="http://schemas.microsoft.com/office/drawing/2014/main" id="{F41E6BBA-932F-DBEE-0D80-243B6E87CE48}"/>
              </a:ext>
            </a:extLst>
          </p:cNvPr>
          <p:cNvSpPr>
            <a:spLocks noGrp="1"/>
          </p:cNvSpPr>
          <p:nvPr>
            <p:ph type="subTitle" idx="1"/>
          </p:nvPr>
        </p:nvSpPr>
        <p:spPr/>
        <p:txBody>
          <a:bodyPr>
            <a:normAutofit lnSpcReduction="10000"/>
          </a:bodyPr>
          <a:lstStyle/>
          <a:p>
            <a:r>
              <a:rPr lang="ru-RU" dirty="0" smtClean="0"/>
              <a:t>Выполнил работу:</a:t>
            </a:r>
            <a:endParaRPr lang="en-US" dirty="0" smtClean="0"/>
          </a:p>
          <a:p>
            <a:r>
              <a:rPr lang="ru-RU" dirty="0" smtClean="0"/>
              <a:t>Серебрянников </a:t>
            </a:r>
            <a:r>
              <a:rPr lang="ru-RU" dirty="0"/>
              <a:t>Евгений</a:t>
            </a:r>
          </a:p>
          <a:p>
            <a:r>
              <a:rPr lang="ru-RU" dirty="0"/>
              <a:t>Группа: ИСП.20А</a:t>
            </a:r>
          </a:p>
        </p:txBody>
      </p:sp>
    </p:spTree>
    <p:extLst>
      <p:ext uri="{BB962C8B-B14F-4D97-AF65-F5344CB8AC3E}">
        <p14:creationId xmlns:p14="http://schemas.microsoft.com/office/powerpoint/2010/main" val="145710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A29A62-3EB6-4A75-BBFB-88F0DD63DB3E}"/>
              </a:ext>
            </a:extLst>
          </p:cNvPr>
          <p:cNvSpPr>
            <a:spLocks noGrp="1"/>
          </p:cNvSpPr>
          <p:nvPr>
            <p:ph type="title"/>
          </p:nvPr>
        </p:nvSpPr>
        <p:spPr/>
        <p:txBody>
          <a:bodyPr/>
          <a:lstStyle/>
          <a:p>
            <a:pPr algn="ctr"/>
            <a:r>
              <a:rPr lang="ru-RU" dirty="0" smtClean="0"/>
              <a:t>Постановка задачи</a:t>
            </a:r>
            <a:endParaRPr lang="ru-RU" dirty="0"/>
          </a:p>
        </p:txBody>
      </p:sp>
      <p:sp>
        <p:nvSpPr>
          <p:cNvPr id="3" name="Объект 2">
            <a:extLst>
              <a:ext uri="{FF2B5EF4-FFF2-40B4-BE49-F238E27FC236}">
                <a16:creationId xmlns:a16="http://schemas.microsoft.com/office/drawing/2014/main" id="{CBBCB735-542E-9116-A9F6-2A0BFA9BB88B}"/>
              </a:ext>
            </a:extLst>
          </p:cNvPr>
          <p:cNvSpPr>
            <a:spLocks noGrp="1"/>
          </p:cNvSpPr>
          <p:nvPr>
            <p:ph idx="1"/>
          </p:nvPr>
        </p:nvSpPr>
        <p:spPr>
          <a:xfrm>
            <a:off x="677334" y="1274164"/>
            <a:ext cx="9036292" cy="5336497"/>
          </a:xfrm>
        </p:spPr>
        <p:txBody>
          <a:bodyPr>
            <a:normAutofit/>
          </a:bodyPr>
          <a:lstStyle/>
          <a:p>
            <a:pPr marL="0" indent="457200" algn="just">
              <a:buNone/>
            </a:pPr>
            <a:r>
              <a:rPr lang="ru-RU" sz="1500" dirty="0"/>
              <a:t>Автоматизированная информационная система предназначена для учета информации о компьютерах компании, приобретенных для работы с клиентами и предоставление им услуг. Пользователям программы выступает администратор технической поддержки. Администратор ведет учет компьютеров, анализ их технического состояния, распределение по участкам. На этих участках работают сотрудники компании. Они работают с клиентами и предоставляют им услуги с помощью компьютера. Если компьютер по какой-либо причине перестал работать или нужно обновить его технические характеристики. Сотрудник должен сообщить об этом администратору по телефону. Администратор отправляет компьютерного мастера на участок. После осмотра компьютера и выявление причины поломки или устранения проблемы, мастер сообщает администратору по телефону. Если компьютер невозможно починить, то этот компьютер списывают, и администратор составляет документ «Акт списания», но если проблема может быть решена на месте тогда мастер также сообщает об этом. Администратор обновляет информацию об этом компьютер если точнее, что именно было сделано для решения данной проблемы и составляет документ «Акт технического состояния». После акта списания на участок привезут новый компьютер в течение дня. Новый компьютер будет занесен в базу, а старый будет удален.</a:t>
            </a:r>
          </a:p>
        </p:txBody>
      </p:sp>
    </p:spTree>
    <p:extLst>
      <p:ext uri="{BB962C8B-B14F-4D97-AF65-F5344CB8AC3E}">
        <p14:creationId xmlns:p14="http://schemas.microsoft.com/office/powerpoint/2010/main" val="68296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Проектирование</a:t>
            </a:r>
            <a:endParaRPr lang="ru-RU" dirty="0"/>
          </a:p>
        </p:txBody>
      </p:sp>
      <p:pic>
        <p:nvPicPr>
          <p:cNvPr id="7" name="Объект 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3093" y="1802139"/>
            <a:ext cx="4762575" cy="3154674"/>
          </a:xfrm>
          <a:prstGeom prst="rect">
            <a:avLst/>
          </a:prstGeom>
          <a:noFill/>
        </p:spPr>
      </p:pic>
      <p:pic>
        <p:nvPicPr>
          <p:cNvPr id="9" name="Рисунок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8299" y="1620526"/>
            <a:ext cx="4164831" cy="3370574"/>
          </a:xfrm>
          <a:prstGeom prst="rect">
            <a:avLst/>
          </a:prstGeom>
          <a:noFill/>
        </p:spPr>
      </p:pic>
      <p:sp>
        <p:nvSpPr>
          <p:cNvPr id="6" name="Прямоугольник 5"/>
          <p:cNvSpPr/>
          <p:nvPr/>
        </p:nvSpPr>
        <p:spPr>
          <a:xfrm>
            <a:off x="6176400" y="5120759"/>
            <a:ext cx="2708627" cy="369332"/>
          </a:xfrm>
          <a:prstGeom prst="rect">
            <a:avLst/>
          </a:prstGeom>
        </p:spPr>
        <p:txBody>
          <a:bodyPr wrap="none">
            <a:spAutoFit/>
          </a:bodyPr>
          <a:lstStyle/>
          <a:p>
            <a:r>
              <a:rPr lang="ru-RU" dirty="0" smtClean="0">
                <a:latin typeface="Times New Roman" panose="02020603050405020304" pitchFamily="18" charset="0"/>
                <a:ea typeface="Calibri" panose="020F0502020204030204" pitchFamily="34" charset="0"/>
              </a:rPr>
              <a:t>«Процесс декомпозиции»</a:t>
            </a:r>
            <a:endParaRPr lang="ru-RU" dirty="0"/>
          </a:p>
        </p:txBody>
      </p:sp>
      <p:sp>
        <p:nvSpPr>
          <p:cNvPr id="11" name="Прямоугольник 10"/>
          <p:cNvSpPr/>
          <p:nvPr/>
        </p:nvSpPr>
        <p:spPr>
          <a:xfrm>
            <a:off x="876409" y="5161518"/>
            <a:ext cx="3435941" cy="369332"/>
          </a:xfrm>
          <a:prstGeom prst="rect">
            <a:avLst/>
          </a:prstGeom>
        </p:spPr>
        <p:txBody>
          <a:bodyPr wrap="none">
            <a:spAutoFit/>
          </a:bodyPr>
          <a:lstStyle/>
          <a:p>
            <a:r>
              <a:rPr lang="ru-RU" dirty="0" smtClean="0">
                <a:latin typeface="Times New Roman" panose="02020603050405020304" pitchFamily="18" charset="0"/>
                <a:ea typeface="Calibri" panose="020F0502020204030204" pitchFamily="34" charset="0"/>
              </a:rPr>
              <a:t>«Работа тех отдела организации»</a:t>
            </a:r>
            <a:endParaRPr lang="ru-RU" dirty="0"/>
          </a:p>
        </p:txBody>
      </p:sp>
    </p:spTree>
    <p:extLst>
      <p:ext uri="{BB962C8B-B14F-4D97-AF65-F5344CB8AC3E}">
        <p14:creationId xmlns:p14="http://schemas.microsoft.com/office/powerpoint/2010/main" val="372889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Разработка</a:t>
            </a:r>
            <a:endParaRPr lang="ru-RU" dirty="0"/>
          </a:p>
        </p:txBody>
      </p:sp>
      <p:sp>
        <p:nvSpPr>
          <p:cNvPr id="3" name="Объект 2"/>
          <p:cNvSpPr>
            <a:spLocks noGrp="1"/>
          </p:cNvSpPr>
          <p:nvPr>
            <p:ph idx="1"/>
          </p:nvPr>
        </p:nvSpPr>
        <p:spPr>
          <a:xfrm>
            <a:off x="677334" y="1244600"/>
            <a:ext cx="8596668" cy="5295899"/>
          </a:xfrm>
        </p:spPr>
        <p:txBody>
          <a:bodyPr>
            <a:normAutofit fontScale="85000" lnSpcReduction="10000"/>
          </a:bodyPr>
          <a:lstStyle/>
          <a:p>
            <a:pPr algn="just"/>
            <a:r>
              <a:rPr lang="ru-RU" dirty="0"/>
              <a:t>В качестве среды разработки выбран мощнейший инструмент - </a:t>
            </a:r>
            <a:r>
              <a:rPr lang="ru-RU" dirty="0" err="1"/>
              <a:t>Visual</a:t>
            </a:r>
            <a:r>
              <a:rPr lang="ru-RU" dirty="0"/>
              <a:t> </a:t>
            </a:r>
            <a:r>
              <a:rPr lang="ru-RU" dirty="0" err="1"/>
              <a:t>Studio</a:t>
            </a:r>
            <a:r>
              <a:rPr lang="ru-RU" dirty="0"/>
              <a:t> 2022.</a:t>
            </a:r>
          </a:p>
          <a:p>
            <a:pPr algn="just"/>
            <a:r>
              <a:rPr lang="ru-RU" dirty="0"/>
              <a:t>Разработчики часто сталкиваются с многочисленными проблемами по обработке информации; например, с потребностью в более быстрых и основанных на управлении данными решениях, с потребностью увеличить производительность и мобильность штата разработчиков, а также с настойчивыми требованиями уменьшить общий бюджет отдела информационных технологий, увеличивая инфраструктуру в соответствии со строго возрастающими требованиями. </a:t>
            </a:r>
            <a:r>
              <a:rPr lang="ru-RU" dirty="0" err="1"/>
              <a:t>Microsoft</a:t>
            </a:r>
            <a:r>
              <a:rPr lang="ru-RU" dirty="0"/>
              <a:t> SQL </a:t>
            </a:r>
            <a:r>
              <a:rPr lang="ru-RU" dirty="0" err="1"/>
              <a:t>Server</a:t>
            </a:r>
            <a:r>
              <a:rPr lang="ru-RU" dirty="0"/>
              <a:t> 2022 призван помочь справиться с этими проблемами. MS SQL </a:t>
            </a:r>
            <a:r>
              <a:rPr lang="ru-RU" dirty="0" err="1"/>
              <a:t>Server</a:t>
            </a:r>
            <a:r>
              <a:rPr lang="ru-RU" dirty="0"/>
              <a:t> 2018 представляет собой интегрированное решение по управлению и анализу данных, которое помогает:</a:t>
            </a:r>
          </a:p>
          <a:p>
            <a:pPr algn="just"/>
            <a:r>
              <a:rPr lang="ru-RU" dirty="0"/>
              <a:t>- строить, развертывать и управлять промышленными приложениями, которые являются более безопасными, масштабируемыми и надежными.</a:t>
            </a:r>
          </a:p>
          <a:p>
            <a:pPr algn="just"/>
            <a:r>
              <a:rPr lang="ru-RU" dirty="0"/>
              <a:t>- увеличивать продуктивность информационных технологий, уменьшая сложность построения, развертывания и управления приложениями.</a:t>
            </a:r>
          </a:p>
          <a:p>
            <a:pPr algn="just"/>
            <a:r>
              <a:rPr lang="ru-RU" dirty="0"/>
              <a:t>- разделять данные между платформами, приложениями и устройствами для облегчения соединения внутренних и внешних систем.</a:t>
            </a:r>
          </a:p>
          <a:p>
            <a:pPr algn="just"/>
            <a:r>
              <a:rPr lang="ru-RU" dirty="0"/>
              <a:t>- контролировать стоимость, не жертвуя качеством выполнения, доступностью, масштабируемостью и безопасностью.</a:t>
            </a:r>
          </a:p>
          <a:p>
            <a:pPr algn="just"/>
            <a:r>
              <a:rPr lang="ru-RU" dirty="0"/>
              <a:t>Исходя с вышеперечисленных достоинств MS SQL </a:t>
            </a:r>
            <a:r>
              <a:rPr lang="ru-RU" dirty="0" err="1"/>
              <a:t>Server</a:t>
            </a:r>
            <a:r>
              <a:rPr lang="ru-RU" dirty="0"/>
              <a:t> 2018, в качестве сервера базы данных выбран именно этот продукт.</a:t>
            </a:r>
          </a:p>
          <a:p>
            <a:endParaRPr lang="ru-RU" dirty="0"/>
          </a:p>
        </p:txBody>
      </p:sp>
    </p:spTree>
    <p:extLst>
      <p:ext uri="{BB962C8B-B14F-4D97-AF65-F5344CB8AC3E}">
        <p14:creationId xmlns:p14="http://schemas.microsoft.com/office/powerpoint/2010/main" val="419168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
            </a:r>
            <a:br>
              <a:rPr lang="ru-RU" dirty="0" smtClean="0"/>
            </a:br>
            <a:endParaRPr lang="ru-RU" dirty="0"/>
          </a:p>
        </p:txBody>
      </p:sp>
      <p:pic>
        <p:nvPicPr>
          <p:cNvPr id="4" name="Объект 3"/>
          <p:cNvPicPr>
            <a:picLocks noGrp="1"/>
          </p:cNvPicPr>
          <p:nvPr>
            <p:ph idx="1"/>
          </p:nvPr>
        </p:nvPicPr>
        <p:blipFill>
          <a:blip r:embed="rId2"/>
          <a:stretch>
            <a:fillRect/>
          </a:stretch>
        </p:blipFill>
        <p:spPr>
          <a:xfrm>
            <a:off x="2257042" y="375960"/>
            <a:ext cx="7687058" cy="6342340"/>
          </a:xfrm>
          <a:prstGeom prst="rect">
            <a:avLst/>
          </a:prstGeom>
        </p:spPr>
      </p:pic>
    </p:spTree>
    <p:extLst>
      <p:ext uri="{BB962C8B-B14F-4D97-AF65-F5344CB8AC3E}">
        <p14:creationId xmlns:p14="http://schemas.microsoft.com/office/powerpoint/2010/main" val="268151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Тестирование</a:t>
            </a:r>
            <a:endParaRPr lang="ru-RU" dirty="0"/>
          </a:p>
        </p:txBody>
      </p:sp>
      <p:sp>
        <p:nvSpPr>
          <p:cNvPr id="3" name="Объект 2"/>
          <p:cNvSpPr>
            <a:spLocks noGrp="1"/>
          </p:cNvSpPr>
          <p:nvPr>
            <p:ph idx="1"/>
          </p:nvPr>
        </p:nvSpPr>
        <p:spPr>
          <a:xfrm>
            <a:off x="677334" y="1270000"/>
            <a:ext cx="8596668" cy="1433511"/>
          </a:xfrm>
        </p:spPr>
        <p:txBody>
          <a:bodyPr>
            <a:normAutofit/>
          </a:bodyPr>
          <a:lstStyle/>
          <a:p>
            <a:pPr marL="0" indent="457200" algn="just"/>
            <a:r>
              <a:rPr lang="ru-RU" sz="1500" dirty="0"/>
              <a:t>Тестирование программного обеспечения — процесс исследования, испытания программного продукта, имеющий своей целью проверку соответствия между реальным поведением программы и её ожидаемым поведением на конечном наборе тестов, выбранных определённым образом.</a:t>
            </a:r>
          </a:p>
        </p:txBody>
      </p:sp>
      <p:pic>
        <p:nvPicPr>
          <p:cNvPr id="4" name="Рисунок 3"/>
          <p:cNvPicPr/>
          <p:nvPr/>
        </p:nvPicPr>
        <p:blipFill>
          <a:blip r:embed="rId2"/>
          <a:stretch>
            <a:fillRect/>
          </a:stretch>
        </p:blipFill>
        <p:spPr>
          <a:xfrm>
            <a:off x="992187" y="2703511"/>
            <a:ext cx="6196013" cy="785813"/>
          </a:xfrm>
          <a:prstGeom prst="rect">
            <a:avLst/>
          </a:prstGeom>
        </p:spPr>
      </p:pic>
      <p:sp>
        <p:nvSpPr>
          <p:cNvPr id="5" name="Прямоугольник 4"/>
          <p:cNvSpPr/>
          <p:nvPr/>
        </p:nvSpPr>
        <p:spPr>
          <a:xfrm>
            <a:off x="838200" y="3363911"/>
            <a:ext cx="6096000" cy="461665"/>
          </a:xfrm>
          <a:prstGeom prst="rect">
            <a:avLst/>
          </a:prstGeom>
        </p:spPr>
        <p:txBody>
          <a:bodyPr>
            <a:spAutoFit/>
          </a:bodyPr>
          <a:lstStyle/>
          <a:p>
            <a:pPr indent="450215" algn="just">
              <a:lnSpc>
                <a:spcPct val="150000"/>
              </a:lnSpc>
              <a:spcAft>
                <a:spcPts val="0"/>
              </a:spcAft>
            </a:pPr>
            <a:r>
              <a:rPr lang="ru-RU" sz="1600" dirty="0">
                <a:latin typeface="Times New Roman" panose="02020603050405020304" pitchFamily="18" charset="0"/>
                <a:ea typeface="Times New Roman" panose="02020603050405020304" pitchFamily="18" charset="0"/>
                <a:cs typeface="Times New Roman" panose="02020603050405020304" pitchFamily="18" charset="0"/>
              </a:rPr>
              <a:t>Участок кода с подсчётом записей, работающий </a:t>
            </a:r>
            <a:r>
              <a:rPr lang="ru-RU" sz="1600" dirty="0" smtClean="0">
                <a:latin typeface="Times New Roman" panose="02020603050405020304" pitchFamily="18" charset="0"/>
                <a:ea typeface="Times New Roman" panose="02020603050405020304" pitchFamily="18" charset="0"/>
                <a:cs typeface="Times New Roman" panose="02020603050405020304" pitchFamily="18" charset="0"/>
              </a:rPr>
              <a:t>некорректно</a:t>
            </a:r>
            <a:endParaRPr lang="ru-RU" sz="1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992187" y="3839206"/>
            <a:ext cx="6196013" cy="646770"/>
          </a:xfrm>
          <a:prstGeom prst="rect">
            <a:avLst/>
          </a:prstGeom>
          <a:noFill/>
        </p:spPr>
      </p:pic>
      <p:sp>
        <p:nvSpPr>
          <p:cNvPr id="7" name="Прямоугольник 6"/>
          <p:cNvSpPr/>
          <p:nvPr/>
        </p:nvSpPr>
        <p:spPr>
          <a:xfrm>
            <a:off x="3355761" y="4466526"/>
            <a:ext cx="1468864"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Исправление</a:t>
            </a:r>
            <a:endParaRPr lang="ru-RU" dirty="0"/>
          </a:p>
        </p:txBody>
      </p:sp>
    </p:spTree>
    <p:extLst>
      <p:ext uri="{BB962C8B-B14F-4D97-AF65-F5344CB8AC3E}">
        <p14:creationId xmlns:p14="http://schemas.microsoft.com/office/powerpoint/2010/main" val="150950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2052806116"/>
              </p:ext>
            </p:extLst>
          </p:nvPr>
        </p:nvGraphicFramePr>
        <p:xfrm>
          <a:off x="1720323" y="330200"/>
          <a:ext cx="6510690" cy="5894562"/>
        </p:xfrm>
        <a:graphic>
          <a:graphicData uri="http://schemas.openxmlformats.org/drawingml/2006/table">
            <a:tbl>
              <a:tblPr firstRow="1" firstCol="1" bandRow="1" bandCol="1">
                <a:tableStyleId>{5C22544A-7EE6-4342-B048-85BDC9FD1C3A}</a:tableStyleId>
              </a:tblPr>
              <a:tblGrid>
                <a:gridCol w="2175780">
                  <a:extLst>
                    <a:ext uri="{9D8B030D-6E8A-4147-A177-3AD203B41FA5}">
                      <a16:colId xmlns:a16="http://schemas.microsoft.com/office/drawing/2014/main" val="1192994679"/>
                    </a:ext>
                  </a:extLst>
                </a:gridCol>
                <a:gridCol w="4334910">
                  <a:extLst>
                    <a:ext uri="{9D8B030D-6E8A-4147-A177-3AD203B41FA5}">
                      <a16:colId xmlns:a16="http://schemas.microsoft.com/office/drawing/2014/main" val="3481662171"/>
                    </a:ext>
                  </a:extLst>
                </a:gridCol>
              </a:tblGrid>
              <a:tr h="196385">
                <a:tc>
                  <a:txBody>
                    <a:bodyPr/>
                    <a:lstStyle/>
                    <a:p>
                      <a:pPr indent="152400" algn="r">
                        <a:lnSpc>
                          <a:spcPct val="150000"/>
                        </a:lnSpc>
                        <a:spcAft>
                          <a:spcPts val="0"/>
                        </a:spcAft>
                      </a:pPr>
                      <a:r>
                        <a:rPr lang="ru-RU" sz="1000" dirty="0">
                          <a:effectLst/>
                        </a:rPr>
                        <a:t>Тестовый пример </a:t>
                      </a:r>
                      <a:r>
                        <a:rPr lang="en-AU" sz="1000" dirty="0">
                          <a:effectLst/>
                        </a:rPr>
                        <a:t>#</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450215" algn="l">
                        <a:lnSpc>
                          <a:spcPct val="150000"/>
                        </a:lnSpc>
                        <a:spcAft>
                          <a:spcPts val="0"/>
                        </a:spcAft>
                      </a:pPr>
                      <a:r>
                        <a:rPr lang="en-AU" sz="1000" dirty="0">
                          <a:effectLst/>
                        </a:rPr>
                        <a:t>Work</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4210833802"/>
                  </a:ext>
                </a:extLst>
              </a:tr>
              <a:tr h="372405">
                <a:tc>
                  <a:txBody>
                    <a:bodyPr/>
                    <a:lstStyle/>
                    <a:p>
                      <a:pPr indent="152400" algn="r">
                        <a:lnSpc>
                          <a:spcPct val="150000"/>
                        </a:lnSpc>
                        <a:spcAft>
                          <a:spcPts val="0"/>
                        </a:spcAft>
                      </a:pPr>
                      <a:r>
                        <a:rPr lang="ru-RU" sz="1000" dirty="0">
                          <a:effectLst/>
                        </a:rPr>
                        <a:t>Приоритет тестирования</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Низкое</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3155479409"/>
                  </a:ext>
                </a:extLst>
              </a:tr>
              <a:tr h="558607">
                <a:tc>
                  <a:txBody>
                    <a:bodyPr/>
                    <a:lstStyle/>
                    <a:p>
                      <a:pPr indent="152400" algn="r">
                        <a:lnSpc>
                          <a:spcPct val="150000"/>
                        </a:lnSpc>
                        <a:spcAft>
                          <a:spcPts val="0"/>
                        </a:spcAft>
                      </a:pPr>
                      <a:r>
                        <a:rPr lang="ru-RU" sz="1000" dirty="0">
                          <a:effectLst/>
                        </a:rPr>
                        <a:t>Заголовок/название теста</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На странице «Компьютеры» нажмите кнопку с выпадающим списком «Фильтр по участкам» и выберете любой участок.</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2274235378"/>
                  </a:ext>
                </a:extLst>
              </a:tr>
              <a:tr h="558607">
                <a:tc>
                  <a:txBody>
                    <a:bodyPr/>
                    <a:lstStyle/>
                    <a:p>
                      <a:pPr indent="152400" algn="r">
                        <a:lnSpc>
                          <a:spcPct val="150000"/>
                        </a:lnSpc>
                        <a:spcAft>
                          <a:spcPts val="0"/>
                        </a:spcAft>
                      </a:pPr>
                      <a:r>
                        <a:rPr lang="ru-RU" sz="1000">
                          <a:effectLst/>
                        </a:rPr>
                        <a:t>Краткое изложение теста</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Должен выводиться список компьютеров с параметром который вы выбрали и количество записей будет изменяться.</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4184921451"/>
                  </a:ext>
                </a:extLst>
              </a:tr>
              <a:tr h="1518658">
                <a:tc>
                  <a:txBody>
                    <a:bodyPr/>
                    <a:lstStyle/>
                    <a:p>
                      <a:pPr indent="152400" algn="r">
                        <a:lnSpc>
                          <a:spcPct val="150000"/>
                        </a:lnSpc>
                        <a:spcAft>
                          <a:spcPts val="0"/>
                        </a:spcAft>
                      </a:pPr>
                      <a:r>
                        <a:rPr lang="ru-RU" sz="1000">
                          <a:effectLst/>
                        </a:rPr>
                        <a:t>Этапы теста</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1. Запустите программу через </a:t>
                      </a:r>
                      <a:r>
                        <a:rPr lang="en-US" sz="1000" dirty="0">
                          <a:effectLst/>
                        </a:rPr>
                        <a:t>Visual Studio</a:t>
                      </a:r>
                      <a:r>
                        <a:rPr lang="ru-RU" sz="1000" dirty="0">
                          <a:effectLst/>
                        </a:rPr>
                        <a:t>.</a:t>
                      </a:r>
                    </a:p>
                    <a:p>
                      <a:pPr indent="0" algn="l">
                        <a:lnSpc>
                          <a:spcPct val="150000"/>
                        </a:lnSpc>
                        <a:spcAft>
                          <a:spcPts val="0"/>
                        </a:spcAft>
                      </a:pPr>
                      <a:r>
                        <a:rPr lang="ru-RU" sz="1000" dirty="0">
                          <a:effectLst/>
                        </a:rPr>
                        <a:t>2. Попадаем на страницу «Главное меню».</a:t>
                      </a:r>
                    </a:p>
                    <a:p>
                      <a:pPr indent="0" algn="l">
                        <a:lnSpc>
                          <a:spcPct val="150000"/>
                        </a:lnSpc>
                        <a:spcAft>
                          <a:spcPts val="0"/>
                        </a:spcAft>
                      </a:pPr>
                      <a:r>
                        <a:rPr lang="ru-RU" sz="1000" dirty="0">
                          <a:effectLst/>
                        </a:rPr>
                        <a:t>3. Затем переходим на страницу «Компьютеры».</a:t>
                      </a:r>
                    </a:p>
                    <a:p>
                      <a:pPr indent="0" algn="l">
                        <a:lnSpc>
                          <a:spcPct val="150000"/>
                        </a:lnSpc>
                        <a:spcAft>
                          <a:spcPts val="0"/>
                        </a:spcAft>
                      </a:pPr>
                      <a:r>
                        <a:rPr lang="ru-RU" sz="1000" dirty="0">
                          <a:effectLst/>
                        </a:rPr>
                        <a:t>4. Затем нажимайте на кнопку с выпадающим списком «Фильтр по участкам». (Выберете нужную вам участок)</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2598568732"/>
                  </a:ext>
                </a:extLst>
              </a:tr>
              <a:tr h="196385">
                <a:tc>
                  <a:txBody>
                    <a:bodyPr/>
                    <a:lstStyle/>
                    <a:p>
                      <a:pPr indent="152400" algn="r">
                        <a:lnSpc>
                          <a:spcPct val="150000"/>
                        </a:lnSpc>
                        <a:spcAft>
                          <a:spcPts val="0"/>
                        </a:spcAft>
                      </a:pPr>
                      <a:r>
                        <a:rPr lang="ru-RU" sz="1000">
                          <a:effectLst/>
                        </a:rPr>
                        <a:t>Тестовые данные</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a:effectLst/>
                        </a:rPr>
                        <a:t>Участки, количество записей.</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1493665429"/>
                  </a:ext>
                </a:extLst>
              </a:tr>
              <a:tr h="558607">
                <a:tc>
                  <a:txBody>
                    <a:bodyPr/>
                    <a:lstStyle/>
                    <a:p>
                      <a:pPr indent="152400" algn="r">
                        <a:lnSpc>
                          <a:spcPct val="150000"/>
                        </a:lnSpc>
                        <a:spcAft>
                          <a:spcPts val="0"/>
                        </a:spcAft>
                      </a:pPr>
                      <a:r>
                        <a:rPr lang="ru-RU" sz="1000">
                          <a:effectLst/>
                        </a:rPr>
                        <a:t>Ожидаемый результат</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Если вы выбрали участок, то должен выводиться список компьютеров с участком который вы выбрали и правильное количество записей.</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2969985961"/>
                  </a:ext>
                </a:extLst>
              </a:tr>
              <a:tr h="372405">
                <a:tc>
                  <a:txBody>
                    <a:bodyPr/>
                    <a:lstStyle/>
                    <a:p>
                      <a:pPr indent="152400" algn="r">
                        <a:lnSpc>
                          <a:spcPct val="150000"/>
                        </a:lnSpc>
                        <a:spcAft>
                          <a:spcPts val="0"/>
                        </a:spcAft>
                      </a:pPr>
                      <a:r>
                        <a:rPr lang="ru-RU" sz="1000">
                          <a:effectLst/>
                        </a:rPr>
                        <a:t>Фактический результат </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Список компьютеров с нужным участком выведен и правильно считает количество записей.</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3636693619"/>
                  </a:ext>
                </a:extLst>
              </a:tr>
              <a:tr h="196385">
                <a:tc>
                  <a:txBody>
                    <a:bodyPr/>
                    <a:lstStyle/>
                    <a:p>
                      <a:pPr indent="152400" algn="r">
                        <a:lnSpc>
                          <a:spcPct val="150000"/>
                        </a:lnSpc>
                        <a:spcAft>
                          <a:spcPts val="0"/>
                        </a:spcAft>
                      </a:pPr>
                      <a:r>
                        <a:rPr lang="ru-RU" sz="1000">
                          <a:effectLst/>
                        </a:rPr>
                        <a:t>Статус</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Зачет.</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831699402"/>
                  </a:ext>
                </a:extLst>
              </a:tr>
              <a:tr h="372405">
                <a:tc>
                  <a:txBody>
                    <a:bodyPr/>
                    <a:lstStyle/>
                    <a:p>
                      <a:pPr indent="152400" algn="r">
                        <a:lnSpc>
                          <a:spcPct val="150000"/>
                        </a:lnSpc>
                        <a:spcAft>
                          <a:spcPts val="0"/>
                        </a:spcAft>
                      </a:pPr>
                      <a:r>
                        <a:rPr lang="ru-RU" sz="1000">
                          <a:effectLst/>
                        </a:rPr>
                        <a:t>Предварительное условие</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 </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1803528015"/>
                  </a:ext>
                </a:extLst>
              </a:tr>
              <a:tr h="372405">
                <a:tc>
                  <a:txBody>
                    <a:bodyPr/>
                    <a:lstStyle/>
                    <a:p>
                      <a:pPr indent="152400" algn="r">
                        <a:lnSpc>
                          <a:spcPct val="150000"/>
                        </a:lnSpc>
                        <a:spcAft>
                          <a:spcPts val="0"/>
                        </a:spcAft>
                      </a:pPr>
                      <a:r>
                        <a:rPr lang="ru-RU" sz="1000">
                          <a:effectLst/>
                        </a:rPr>
                        <a:t>Постусловие</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Список компьютеров с нужным параметром будет выводиться и количество записей</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4102175757"/>
                  </a:ext>
                </a:extLst>
              </a:tr>
              <a:tr h="492548">
                <a:tc>
                  <a:txBody>
                    <a:bodyPr/>
                    <a:lstStyle/>
                    <a:p>
                      <a:pPr indent="152400" algn="r">
                        <a:lnSpc>
                          <a:spcPct val="150000"/>
                        </a:lnSpc>
                        <a:spcAft>
                          <a:spcPts val="0"/>
                        </a:spcAft>
                      </a:pPr>
                      <a:r>
                        <a:rPr lang="ru-RU" sz="1000">
                          <a:effectLst/>
                        </a:rPr>
                        <a:t>Примечания/комментарии</a:t>
                      </a:r>
                      <a:endParaRPr lang="ru-RU"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tc>
                  <a:txBody>
                    <a:bodyPr/>
                    <a:lstStyle/>
                    <a:p>
                      <a:pPr indent="0" algn="l">
                        <a:lnSpc>
                          <a:spcPct val="150000"/>
                        </a:lnSpc>
                        <a:spcAft>
                          <a:spcPts val="0"/>
                        </a:spcAft>
                      </a:pPr>
                      <a:r>
                        <a:rPr lang="ru-RU" sz="1000" dirty="0">
                          <a:effectLst/>
                        </a:rPr>
                        <a:t>Пользователь может выбирать любые фильтры или сортировки. Программа должна правильно работать. </a:t>
                      </a:r>
                      <a:endParaRPr lang="ru-RU"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089" marR="34089" marT="0" marB="0" anchor="ctr"/>
                </a:tc>
                <a:extLst>
                  <a:ext uri="{0D108BD9-81ED-4DB2-BD59-A6C34878D82A}">
                    <a16:rowId xmlns:a16="http://schemas.microsoft.com/office/drawing/2014/main" val="1232608286"/>
                  </a:ext>
                </a:extLst>
              </a:tr>
            </a:tbl>
          </a:graphicData>
        </a:graphic>
      </p:graphicFrame>
      <p:sp>
        <p:nvSpPr>
          <p:cNvPr id="5" name="Заголовок 4"/>
          <p:cNvSpPr>
            <a:spLocks noGrp="1"/>
          </p:cNvSpPr>
          <p:nvPr>
            <p:ph type="title"/>
          </p:nvPr>
        </p:nvSpPr>
        <p:spPr>
          <a:xfrm>
            <a:off x="626534" y="596900"/>
            <a:ext cx="8596668" cy="1320800"/>
          </a:xfrm>
        </p:spPr>
        <p:txBody>
          <a:bodyPr/>
          <a:lstStyle/>
          <a:p>
            <a:r>
              <a:rPr lang="ru-RU" dirty="0" smtClean="0"/>
              <a:t> </a:t>
            </a:r>
            <a:endParaRPr lang="ru-RU" dirty="0"/>
          </a:p>
        </p:txBody>
      </p:sp>
    </p:spTree>
    <p:extLst>
      <p:ext uri="{BB962C8B-B14F-4D97-AF65-F5344CB8AC3E}">
        <p14:creationId xmlns:p14="http://schemas.microsoft.com/office/powerpoint/2010/main" val="323412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Заключение</a:t>
            </a:r>
            <a:endParaRPr lang="ru-RU" dirty="0"/>
          </a:p>
        </p:txBody>
      </p:sp>
      <p:sp>
        <p:nvSpPr>
          <p:cNvPr id="3" name="Объект 2"/>
          <p:cNvSpPr>
            <a:spLocks noGrp="1"/>
          </p:cNvSpPr>
          <p:nvPr>
            <p:ph idx="1"/>
          </p:nvPr>
        </p:nvSpPr>
        <p:spPr>
          <a:xfrm>
            <a:off x="677334" y="1244600"/>
            <a:ext cx="8596668" cy="5613399"/>
          </a:xfrm>
        </p:spPr>
        <p:txBody>
          <a:bodyPr>
            <a:normAutofit fontScale="85000" lnSpcReduction="20000"/>
          </a:bodyPr>
          <a:lstStyle/>
          <a:p>
            <a:pPr marL="0" indent="457200" algn="just">
              <a:lnSpc>
                <a:spcPct val="110000"/>
              </a:lnSpc>
              <a:buNone/>
            </a:pPr>
            <a:r>
              <a:rPr lang="ru-RU" dirty="0"/>
              <a:t>В ходе выполнения курсового проекта разработана программа для учета технической базы компьютеров, которая позволяет автоматизировать процесс сбора и анализа информации о состоянии компьютерного оборудования на предприятии или в организации.</a:t>
            </a:r>
          </a:p>
          <a:p>
            <a:pPr marL="0" indent="457200" algn="just">
              <a:lnSpc>
                <a:spcPct val="110000"/>
              </a:lnSpc>
              <a:buNone/>
            </a:pPr>
            <a:r>
              <a:rPr lang="ru-RU" dirty="0"/>
              <a:t>Разработанное приложение обеспечивает выполнение следующих функций:</a:t>
            </a:r>
          </a:p>
          <a:p>
            <a:pPr marL="0" indent="457200" algn="just">
              <a:lnSpc>
                <a:spcPct val="110000"/>
              </a:lnSpc>
              <a:buNone/>
            </a:pPr>
            <a:r>
              <a:rPr lang="ru-RU" dirty="0"/>
              <a:t>•	Возможность добавления, редактирования и удаления записей о компьютерах.</a:t>
            </a:r>
          </a:p>
          <a:p>
            <a:pPr marL="0" indent="457200" algn="just">
              <a:lnSpc>
                <a:spcPct val="110000"/>
              </a:lnSpc>
              <a:buNone/>
            </a:pPr>
            <a:r>
              <a:rPr lang="ru-RU" dirty="0"/>
              <a:t>•	Учет и хранение информации о компьютерах: название, номер, участок, статус, дату обслуживания, рекомендацию.</a:t>
            </a:r>
          </a:p>
          <a:p>
            <a:pPr marL="0" indent="457200" algn="just">
              <a:lnSpc>
                <a:spcPct val="110000"/>
              </a:lnSpc>
              <a:buNone/>
            </a:pPr>
            <a:r>
              <a:rPr lang="ru-RU" dirty="0"/>
              <a:t>•	Поиск и фильтрация информации по заданным параметрам;</a:t>
            </a:r>
          </a:p>
          <a:p>
            <a:pPr marL="0" indent="457200" algn="just">
              <a:lnSpc>
                <a:spcPct val="110000"/>
              </a:lnSpc>
              <a:buNone/>
            </a:pPr>
            <a:r>
              <a:rPr lang="ru-RU" dirty="0"/>
              <a:t>•	Формирование отчетов по состоянию компьютерного парка и его компонентов.</a:t>
            </a:r>
          </a:p>
          <a:p>
            <a:pPr marL="0" indent="457200" algn="just">
              <a:lnSpc>
                <a:spcPct val="110000"/>
              </a:lnSpc>
              <a:buNone/>
            </a:pPr>
            <a:r>
              <a:rPr lang="ru-RU" dirty="0"/>
              <a:t>В процессе выполнения проекта применены на практике такие технологии, как язык </a:t>
            </a:r>
            <a:r>
              <a:rPr lang="ru-RU" dirty="0" smtClean="0"/>
              <a:t>программирования </a:t>
            </a:r>
            <a:r>
              <a:rPr lang="ru-RU" dirty="0"/>
              <a:t>C# и среда разработки </a:t>
            </a:r>
            <a:r>
              <a:rPr lang="ru-RU" dirty="0" err="1"/>
              <a:t>Visual</a:t>
            </a:r>
            <a:r>
              <a:rPr lang="ru-RU" dirty="0"/>
              <a:t> </a:t>
            </a:r>
            <a:r>
              <a:rPr lang="ru-RU" dirty="0" err="1"/>
              <a:t>Studio</a:t>
            </a:r>
            <a:r>
              <a:rPr lang="ru-RU" dirty="0"/>
              <a:t>, а также система управления базами </a:t>
            </a:r>
            <a:r>
              <a:rPr lang="ru-RU" dirty="0" smtClean="0"/>
              <a:t>данных </a:t>
            </a:r>
            <a:r>
              <a:rPr lang="ru-RU" dirty="0"/>
              <a:t>MS SQL </a:t>
            </a:r>
            <a:r>
              <a:rPr lang="ru-RU" dirty="0" err="1"/>
              <a:t>Server</a:t>
            </a:r>
            <a:r>
              <a:rPr lang="ru-RU" dirty="0"/>
              <a:t>.</a:t>
            </a:r>
          </a:p>
          <a:p>
            <a:pPr marL="0" indent="457200" algn="just">
              <a:lnSpc>
                <a:spcPct val="110000"/>
              </a:lnSpc>
              <a:buNone/>
            </a:pPr>
            <a:r>
              <a:rPr lang="ru-RU" dirty="0"/>
              <a:t>Выбранное для реализации проекта программное средство C# позволяет создавать приложения с удобным и понятным интерфейсом, который обеспечивает быстрый доступ к основным функциям программы. Использование платформы .</a:t>
            </a:r>
            <a:r>
              <a:rPr lang="ru-RU" dirty="0" err="1"/>
              <a:t>Net</a:t>
            </a:r>
            <a:r>
              <a:rPr lang="ru-RU" dirty="0"/>
              <a:t> </a:t>
            </a:r>
            <a:r>
              <a:rPr lang="ru-RU" dirty="0" err="1"/>
              <a:t>Framework</a:t>
            </a:r>
            <a:r>
              <a:rPr lang="ru-RU" dirty="0"/>
              <a:t> обеспечивает кроссплатформенность разработанного приложения, что позволяет использовать его на различных операционных системах.</a:t>
            </a:r>
          </a:p>
          <a:p>
            <a:pPr marL="0" indent="457200" algn="just">
              <a:lnSpc>
                <a:spcPct val="110000"/>
              </a:lnSpc>
              <a:buNone/>
            </a:pPr>
            <a:r>
              <a:rPr lang="ru-RU" dirty="0"/>
              <a:t>Разработанный программный продукт предназначен для автоматизации процесса учета технических характеристик компьютерной техники на предприятии, что позволит существенно сократить время на обработку данных и повысить эффективность работы сотрудников</a:t>
            </a:r>
            <a:r>
              <a:rPr lang="ru-RU" dirty="0" smtClean="0"/>
              <a:t>.</a:t>
            </a:r>
            <a:endParaRPr lang="ru-RU" dirty="0"/>
          </a:p>
        </p:txBody>
      </p:sp>
    </p:spTree>
    <p:extLst>
      <p:ext uri="{BB962C8B-B14F-4D97-AF65-F5344CB8AC3E}">
        <p14:creationId xmlns:p14="http://schemas.microsoft.com/office/powerpoint/2010/main" val="56080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29FA0-D671-72C7-022B-BB9F219CC533}"/>
              </a:ext>
            </a:extLst>
          </p:cNvPr>
          <p:cNvSpPr>
            <a:spLocks noGrp="1"/>
          </p:cNvSpPr>
          <p:nvPr>
            <p:ph type="ctrTitle"/>
          </p:nvPr>
        </p:nvSpPr>
        <p:spPr>
          <a:xfrm>
            <a:off x="1507067" y="2404531"/>
            <a:ext cx="7766936" cy="1646302"/>
          </a:xfrm>
        </p:spPr>
        <p:txBody>
          <a:bodyPr/>
          <a:lstStyle/>
          <a:p>
            <a:pPr algn="ctr"/>
            <a:r>
              <a:rPr lang="ru-RU" sz="1800" b="1" dirty="0">
                <a:solidFill>
                  <a:srgbClr val="2D2D2D"/>
                </a:solidFill>
                <a:latin typeface="Merriweather" panose="020F0502020204030204" pitchFamily="2" charset="-52"/>
              </a:rPr>
              <a:t>Ликино-</a:t>
            </a:r>
            <a:r>
              <a:rPr lang="ru-RU" sz="1800" b="1" dirty="0" err="1">
                <a:solidFill>
                  <a:srgbClr val="2D2D2D"/>
                </a:solidFill>
                <a:latin typeface="Merriweather" panose="020F0502020204030204" pitchFamily="2" charset="-52"/>
              </a:rPr>
              <a:t>Дулевский</a:t>
            </a:r>
            <a:r>
              <a:rPr lang="ru-RU" sz="1800" b="1" dirty="0">
                <a:solidFill>
                  <a:srgbClr val="2D2D2D"/>
                </a:solidFill>
                <a:latin typeface="Merriweather" panose="020F0502020204030204" pitchFamily="2" charset="-52"/>
              </a:rPr>
              <a:t> политехнический колледж – филиал </a:t>
            </a:r>
            <a:r>
              <a:rPr lang="ru-RU" sz="1800" b="1" dirty="0" smtClean="0">
                <a:solidFill>
                  <a:srgbClr val="2D2D2D"/>
                </a:solidFill>
                <a:latin typeface="Merriweather" panose="020F0502020204030204" pitchFamily="2" charset="-52"/>
              </a:rPr>
              <a:t>ГГТУ</a:t>
            </a:r>
            <a:r>
              <a:rPr lang="en-US" sz="1800" b="1" dirty="0">
                <a:solidFill>
                  <a:srgbClr val="2D2D2D"/>
                </a:solidFill>
                <a:latin typeface="Merriweather" panose="020F0502020204030204" pitchFamily="2" charset="-52"/>
              </a:rPr>
              <a:t/>
            </a:r>
            <a:br>
              <a:rPr lang="en-US" sz="1800" b="1" dirty="0">
                <a:solidFill>
                  <a:srgbClr val="2D2D2D"/>
                </a:solidFill>
                <a:latin typeface="Merriweather" panose="020F0502020204030204" pitchFamily="2" charset="-52"/>
              </a:rPr>
            </a:br>
            <a:r>
              <a:rPr lang="ru-RU" sz="2400" b="1" dirty="0">
                <a:solidFill>
                  <a:srgbClr val="2D2D2D"/>
                </a:solidFill>
                <a:latin typeface="Merriweather" panose="020F0502020204030204" pitchFamily="2" charset="-52"/>
              </a:rPr>
              <a:t>КУРСОВОЙ ПРОЕКТ</a:t>
            </a: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«Разработка приложения по учету технической базы компьютеров»</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МДК 02.01 «Технология разработки программного обеспечения»</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ru-RU" sz="1800" b="1" dirty="0">
                <a:solidFill>
                  <a:srgbClr val="2D2D2D"/>
                </a:solidFill>
                <a:latin typeface="Merriweather" panose="020F0502020204030204" pitchFamily="2" charset="-52"/>
              </a:rPr>
              <a:t/>
            </a:r>
            <a:br>
              <a:rPr lang="ru-RU" sz="1800" b="1" dirty="0">
                <a:solidFill>
                  <a:srgbClr val="2D2D2D"/>
                </a:solidFill>
                <a:latin typeface="Merriweather" panose="020F0502020204030204" pitchFamily="2" charset="-52"/>
              </a:rPr>
            </a:br>
            <a:r>
              <a:rPr lang="en-US" sz="1800" b="1" i="0" dirty="0">
                <a:solidFill>
                  <a:srgbClr val="2D2D2D"/>
                </a:solidFill>
                <a:effectLst/>
                <a:latin typeface="Merriweather" panose="020F0502020204030204" pitchFamily="2" charset="-52"/>
              </a:rPr>
              <a:t/>
            </a:r>
            <a:br>
              <a:rPr lang="en-US" sz="1800" b="1" i="0" dirty="0">
                <a:solidFill>
                  <a:srgbClr val="2D2D2D"/>
                </a:solidFill>
                <a:effectLst/>
                <a:latin typeface="Merriweather" panose="020F0502020204030204" pitchFamily="2" charset="-52"/>
              </a:rPr>
            </a:br>
            <a:endParaRPr lang="ru-RU" sz="1800" dirty="0"/>
          </a:p>
        </p:txBody>
      </p:sp>
      <p:sp>
        <p:nvSpPr>
          <p:cNvPr id="3" name="Подзаголовок 2">
            <a:extLst>
              <a:ext uri="{FF2B5EF4-FFF2-40B4-BE49-F238E27FC236}">
                <a16:creationId xmlns:a16="http://schemas.microsoft.com/office/drawing/2014/main" id="{F41E6BBA-932F-DBEE-0D80-243B6E87CE48}"/>
              </a:ext>
            </a:extLst>
          </p:cNvPr>
          <p:cNvSpPr>
            <a:spLocks noGrp="1"/>
          </p:cNvSpPr>
          <p:nvPr>
            <p:ph type="subTitle" idx="1"/>
          </p:nvPr>
        </p:nvSpPr>
        <p:spPr/>
        <p:txBody>
          <a:bodyPr/>
          <a:lstStyle/>
          <a:p>
            <a:r>
              <a:rPr lang="ru-RU" dirty="0"/>
              <a:t>Серебрянников Евгений</a:t>
            </a:r>
          </a:p>
          <a:p>
            <a:r>
              <a:rPr lang="ru-RU" dirty="0"/>
              <a:t>Группа: ИСП.20А</a:t>
            </a:r>
          </a:p>
        </p:txBody>
      </p:sp>
    </p:spTree>
    <p:extLst>
      <p:ext uri="{BB962C8B-B14F-4D97-AF65-F5344CB8AC3E}">
        <p14:creationId xmlns:p14="http://schemas.microsoft.com/office/powerpoint/2010/main" val="4049446604"/>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TM02900688[[fn=Аспект]]</Template>
  <TotalTime>154</TotalTime>
  <Words>660</Words>
  <Application>Microsoft Office PowerPoint</Application>
  <PresentationFormat>Широкоэкранный</PresentationFormat>
  <Paragraphs>63</Paragraphs>
  <Slides>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Calibri</vt:lpstr>
      <vt:lpstr>Merriweather</vt:lpstr>
      <vt:lpstr>Times New Roman</vt:lpstr>
      <vt:lpstr>Trebuchet MS</vt:lpstr>
      <vt:lpstr>Wingdings 3</vt:lpstr>
      <vt:lpstr>Аспект</vt:lpstr>
      <vt:lpstr>Ликино-Дулевский политехнический колледж – филиал ГГТУ  КУРСОВОЙ ПРОЕКТ  «Разработка приложения по учету технической базы компьютеров» МДК 02.01 «Технология разработки программного обеспечения»     </vt:lpstr>
      <vt:lpstr>Постановка задачи</vt:lpstr>
      <vt:lpstr>Проектирование</vt:lpstr>
      <vt:lpstr>Разработка</vt:lpstr>
      <vt:lpstr> </vt:lpstr>
      <vt:lpstr>Тестирование</vt:lpstr>
      <vt:lpstr> </vt:lpstr>
      <vt:lpstr>Заключение</vt:lpstr>
      <vt:lpstr>Ликино-Дулевский политехнический колледж – филиал ГГТУ КУРСОВОЙ ПРОЕКТ  «Разработка приложения по учету технической базы компьютеров» МДК 02.01 «Технология разработки программного обеспечения»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Составляющие успеха организации</dc:title>
  <dc:creator>Office365</dc:creator>
  <cp:lastModifiedBy>TC-22</cp:lastModifiedBy>
  <cp:revision>15</cp:revision>
  <dcterms:created xsi:type="dcterms:W3CDTF">2023-09-20T17:12:04Z</dcterms:created>
  <dcterms:modified xsi:type="dcterms:W3CDTF">2024-01-15T12:25:10Z</dcterms:modified>
</cp:coreProperties>
</file>