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A0CBE3A-5ACA-42FF-8B4B-0A0A4CEF1F4C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5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34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4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07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9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8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76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4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55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8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4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A95F-949A-4C6D-AA18-A0524F746B5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AD0E19-09C4-49A6-9BDD-DF7B05975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1600" b="1" dirty="0"/>
              <a:t>КУРСОВОЙ ПРОЕКТ</a:t>
            </a:r>
            <a:br>
              <a:rPr lang="ru-RU" sz="1600" dirty="0"/>
            </a:br>
            <a:r>
              <a:rPr lang="ru-RU" sz="1600" b="1" dirty="0"/>
              <a:t> </a:t>
            </a:r>
            <a:br>
              <a:rPr lang="ru-RU" sz="1600" dirty="0"/>
            </a:br>
            <a:r>
              <a:rPr lang="ru-RU" sz="1600" dirty="0"/>
              <a:t>«Разработка приложения по автоматизации учёта поступлений и распределений материалов на склады»</a:t>
            </a:r>
            <a:br>
              <a:rPr lang="ru-RU" sz="1600" dirty="0"/>
            </a:br>
            <a:r>
              <a:rPr lang="ru-RU" sz="1600" u="sng" dirty="0"/>
              <a:t>МДК 02.01 «Технология разработки программного обеспечения»</a:t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99407" y="211038"/>
            <a:ext cx="9169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Министерство образования Московской области</a:t>
            </a:r>
          </a:p>
          <a:p>
            <a:r>
              <a:rPr lang="ru-RU" dirty="0"/>
              <a:t>Государственное образовательное учреждение высшего образования Московской области</a:t>
            </a:r>
          </a:p>
          <a:p>
            <a:r>
              <a:rPr lang="ru-RU" dirty="0"/>
              <a:t>«Государственный гуманитарно-технологический университет»</a:t>
            </a:r>
          </a:p>
          <a:p>
            <a:r>
              <a:rPr lang="ru-RU" dirty="0"/>
              <a:t> </a:t>
            </a:r>
          </a:p>
          <a:p>
            <a:r>
              <a:rPr lang="ru-RU" b="1" u="sng" dirty="0"/>
              <a:t>Ликино-</a:t>
            </a:r>
            <a:r>
              <a:rPr lang="ru-RU" b="1" u="sng" dirty="0" err="1"/>
              <a:t>Дулевский</a:t>
            </a:r>
            <a:r>
              <a:rPr lang="ru-RU" b="1" u="sng" dirty="0"/>
              <a:t> политехнический колледж – филиал ГГТУ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84156" y="4070461"/>
            <a:ext cx="65053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 </a:t>
            </a:r>
          </a:p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Ульянов Андрей Дмитриевич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u="sng" dirty="0"/>
              <a:t>09.02.07 Информационные системы и программирование 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u="sng" dirty="0"/>
              <a:t>очной формы обучения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6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Разрабатываемое приложение предназначено для управления предприятием. Пользователями программы выступают менеджеры склада, бухгалтера, администратор. Приобретение товаров от поставщиков осуществляется на основании договоров купли-продажи, в которых оговариваются условия поставки. Данные первичных документов по приходу товаров обобщаются в журнале поступления товаров, содержащем название приходного документа, его дату и номер, краткую характеристику документа, дату регистрации документа, сведения о поступивших товарах. Менеджер формирует поступления материалов. Бухгалтера фиксируют акты купли-продажи товара, а также формируют кадровые документы. Администратор регулирует и следит за работой всех сотрудников, регистрирует новых пользователей, выдаёт роли.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6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Обоснование выбора </a:t>
            </a:r>
            <a:r>
              <a:rPr lang="en-US" b="1" dirty="0"/>
              <a:t>CASE – </a:t>
            </a:r>
            <a:r>
              <a:rPr lang="ru-RU" b="1" dirty="0"/>
              <a:t>средств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Выбор CASE-средства во многом зависит от конкретного подхода к проектированию ИС. Важнейшими из подходов являются структурный (функциональный), объектно-ориентированный, также отдельно выделяется методология ARIS.</a:t>
            </a:r>
          </a:p>
          <a:p>
            <a:r>
              <a:rPr lang="ru-RU" dirty="0"/>
              <a:t>Сущность структурного подхода к разработке ИС заключается в ее декомпозиции на автоматизируемые функции: система разбивается на функциональные подсистемы, которые в свою очередь делятся на подфункции, подразделяемые на задачи и так далее. На сегодняшний момент широкое распространение получили:</a:t>
            </a:r>
          </a:p>
          <a:p>
            <a:pPr lvl="0"/>
            <a:r>
              <a:rPr lang="en-US" dirty="0"/>
              <a:t>CA </a:t>
            </a:r>
            <a:r>
              <a:rPr lang="en-US" dirty="0" err="1"/>
              <a:t>ERwin</a:t>
            </a:r>
            <a:r>
              <a:rPr lang="en-US" dirty="0"/>
              <a:t> Process Modeler (</a:t>
            </a:r>
            <a:r>
              <a:rPr lang="ru-RU" dirty="0"/>
              <a:t>ранее</a:t>
            </a:r>
            <a:r>
              <a:rPr lang="en-US" dirty="0"/>
              <a:t>: </a:t>
            </a:r>
            <a:r>
              <a:rPr lang="en-US" dirty="0" err="1"/>
              <a:t>BPwin</a:t>
            </a:r>
            <a:r>
              <a:rPr lang="en-US" dirty="0"/>
              <a:t>)</a:t>
            </a:r>
            <a:endParaRPr lang="ru-RU" dirty="0"/>
          </a:p>
          <a:p>
            <a:pPr lvl="0"/>
            <a:r>
              <a:rPr lang="en-US" dirty="0"/>
              <a:t>CA </a:t>
            </a:r>
            <a:r>
              <a:rPr lang="en-US" dirty="0" err="1"/>
              <a:t>ERwin</a:t>
            </a:r>
            <a:r>
              <a:rPr lang="en-US" dirty="0"/>
              <a:t> Data Modeler (</a:t>
            </a:r>
            <a:r>
              <a:rPr lang="ru-RU" dirty="0"/>
              <a:t>ранее</a:t>
            </a:r>
            <a:r>
              <a:rPr lang="en-US" dirty="0"/>
              <a:t>: </a:t>
            </a:r>
            <a:r>
              <a:rPr lang="en-US" dirty="0" err="1"/>
              <a:t>ERwin</a:t>
            </a:r>
            <a:r>
              <a:rPr lang="en-US" dirty="0"/>
              <a:t>)</a:t>
            </a:r>
            <a:endParaRPr lang="ru-RU" dirty="0"/>
          </a:p>
          <a:p>
            <a:pPr lvl="0"/>
            <a:r>
              <a:rPr lang="ru-RU" dirty="0" err="1"/>
              <a:t>Vantage</a:t>
            </a:r>
            <a:r>
              <a:rPr lang="ru-RU" dirty="0"/>
              <a:t> </a:t>
            </a:r>
            <a:r>
              <a:rPr lang="ru-RU" dirty="0" err="1"/>
              <a:t>Team</a:t>
            </a:r>
            <a:r>
              <a:rPr lang="ru-RU" dirty="0"/>
              <a:t> </a:t>
            </a:r>
            <a:r>
              <a:rPr lang="ru-RU" dirty="0" err="1"/>
              <a:t>Builder</a:t>
            </a:r>
            <a:endParaRPr lang="ru-RU" dirty="0"/>
          </a:p>
          <a:p>
            <a:pPr lvl="0"/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Designer</a:t>
            </a:r>
            <a:endParaRPr lang="ru-RU" dirty="0"/>
          </a:p>
          <a:p>
            <a:r>
              <a:rPr lang="ru-RU" dirty="0"/>
              <a:t>Исходя из выбранного подхода к проектированию было выбрано </a:t>
            </a:r>
            <a:r>
              <a:rPr lang="en-US" dirty="0"/>
              <a:t>CASE </a:t>
            </a:r>
            <a:r>
              <a:rPr lang="ru-RU" dirty="0"/>
              <a:t>– средство </a:t>
            </a:r>
            <a:r>
              <a:rPr lang="en-US" dirty="0"/>
              <a:t>MS Visio</a:t>
            </a:r>
            <a:r>
              <a:rPr lang="ru-RU" dirty="0"/>
              <a:t>, полностью удовлетворяющее запросам разработки программного средства.</a:t>
            </a:r>
          </a:p>
        </p:txBody>
      </p:sp>
    </p:spTree>
    <p:extLst>
      <p:ext uri="{BB962C8B-B14F-4D97-AF65-F5344CB8AC3E}">
        <p14:creationId xmlns:p14="http://schemas.microsoft.com/office/powerpoint/2010/main" val="5666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64" y="728353"/>
            <a:ext cx="5555555" cy="543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09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2" y="1318161"/>
            <a:ext cx="8288350" cy="5355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52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Разработка</a:t>
            </a:r>
            <a:endParaRPr lang="ru-RU" dirty="0"/>
          </a:p>
        </p:txBody>
      </p:sp>
      <p:pic>
        <p:nvPicPr>
          <p:cNvPr id="4" name="Рисунок 3" descr="\\server\5. Обмен для студентов\Ульянов\Curse\схема данных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0" y="609600"/>
            <a:ext cx="10377839" cy="5268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4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r>
              <a:rPr lang="ru-RU" dirty="0"/>
              <a:t>Отладка — этап разработки компьютерной программы, на котором обнаруживают, локализуют и устраняют ошибки.</a:t>
            </a:r>
          </a:p>
          <a:p>
            <a:r>
              <a:rPr lang="ru-RU" dirty="0"/>
              <a:t>Отладка:</a:t>
            </a:r>
          </a:p>
          <a:p>
            <a:r>
              <a:rPr lang="ru-RU" dirty="0"/>
              <a:t>Участок кода с добавление материала в таблицу, работающий некорректно: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Исправленный участок кода с добавление материала в таблицу, работающий корректно: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855" y="3442434"/>
            <a:ext cx="5970711" cy="102268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23855" y="5239673"/>
            <a:ext cx="565848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7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3695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Тестовый сценарий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02" y="1981889"/>
            <a:ext cx="7034238" cy="42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9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6817"/>
            <a:ext cx="8596668" cy="450146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рамках данной курсовой работы разработана программа для </a:t>
            </a:r>
            <a:r>
              <a:rPr lang="ru-RU"/>
              <a:t>управления небольшим предприятием</a:t>
            </a:r>
            <a:r>
              <a:rPr lang="ru-RU" dirty="0"/>
              <a:t>, которая успешно соответствует всем требованиям пользователя. Это было достигнуто благодаря анализу и учету существующей готовой продукции.</a:t>
            </a:r>
          </a:p>
          <a:p>
            <a:r>
              <a:rPr lang="ru-RU" dirty="0"/>
              <a:t>В первую очередь рассмотрена общая информация о внутренней структуре организации, а также её бизнес-процессы. Это позволило глубже понять специфику работы предприятия и корректно отразить её в разрабатываемой программе.</a:t>
            </a:r>
          </a:p>
          <a:p>
            <a:r>
              <a:rPr lang="ru-RU" dirty="0"/>
              <a:t>В ходе выполнения работы создана база данных, предназначенная для учета товара и последующих продаж. Эта база данных обеспечивает полную информацию о продаже товаров, наличии на складах, а также о поставщиках и покупателях.</a:t>
            </a:r>
          </a:p>
          <a:p>
            <a:r>
              <a:rPr lang="ru-RU" dirty="0"/>
              <a:t>Важным аспектом является наличие приложенных документов: приходная накладная, расходная накладная, расчетная ведомость. Эти документы являются неотъемлемой частью разработанной программы и обеспечивают полноценное взаимодействие с ней.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1024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497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КУРСОВОЙ ПРОЕКТ   «Разработка приложения по автоматизации учёта поступлений и распределений материалов на склады» МДК 02.01 «Технология разработки программного обеспечения» </vt:lpstr>
      <vt:lpstr>Постановка задачи</vt:lpstr>
      <vt:lpstr>Обоснование выбора CASE – средств</vt:lpstr>
      <vt:lpstr>Проектирование</vt:lpstr>
      <vt:lpstr>Проектирование </vt:lpstr>
      <vt:lpstr>Разработка</vt:lpstr>
      <vt:lpstr>Тестирование</vt:lpstr>
      <vt:lpstr>Тестирование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«Разработка приложения по автоматизации учёта поступлений и распределений материалов на склады» МДК 02.01 «Технология разработки программного обеспечения» </dc:title>
  <dc:creator>TC-26</dc:creator>
  <cp:lastModifiedBy>admin</cp:lastModifiedBy>
  <cp:revision>10</cp:revision>
  <dcterms:created xsi:type="dcterms:W3CDTF">2024-01-15T10:34:15Z</dcterms:created>
  <dcterms:modified xsi:type="dcterms:W3CDTF">2024-01-18T12:31:06Z</dcterms:modified>
</cp:coreProperties>
</file>