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7" d="100"/>
          <a:sy n="117" d="100"/>
        </p:scale>
        <p:origin x="-108" y="-20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312709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5137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09170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169211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02972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06843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1755992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111577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68809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332896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45579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301403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415362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817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244186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4422FA-4791-42BC-8A76-D6850173CC04}" type="datetimeFigureOut">
              <a:rPr lang="ru-RU" smtClean="0"/>
              <a:pPr/>
              <a:t>20.01.2024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334701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422FA-4791-42BC-8A76-D6850173CC04}" type="datetimeFigureOut">
              <a:rPr lang="ru-RU" smtClean="0"/>
              <a:pPr/>
              <a:t>20.01.2024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EDDD08-AD0B-4FE4-B73E-0333E3C19590}" type="slidenum">
              <a:rPr lang="ru-RU" smtClean="0"/>
              <a:pPr/>
              <a:t>‹#›</a:t>
            </a:fld>
            <a:endParaRPr lang="ru-RU"/>
          </a:p>
        </p:txBody>
      </p:sp>
    </p:spTree>
    <p:extLst>
      <p:ext uri="{BB962C8B-B14F-4D97-AF65-F5344CB8AC3E}">
        <p14:creationId xmlns:p14="http://schemas.microsoft.com/office/powerpoint/2010/main" xmlns="" val="424885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39800" y="1166733"/>
            <a:ext cx="9283700" cy="774700"/>
          </a:xfrm>
        </p:spPr>
        <p:txBody>
          <a:bodyPr>
            <a:noAutofit/>
          </a:bodyPr>
          <a:lstStyle/>
          <a:p>
            <a:pPr algn="ctr"/>
            <a:r>
              <a:rPr lang="ru-RU" sz="2400" dirty="0" smtClean="0">
                <a:solidFill>
                  <a:schemeClr val="tx1"/>
                </a:solidFill>
                <a:latin typeface="Times New Roman" panose="02020603050405020304" pitchFamily="18" charset="0"/>
                <a:cs typeface="Times New Roman" panose="02020603050405020304" pitchFamily="18" charset="0"/>
              </a:rPr>
              <a:t>Ликино-</a:t>
            </a:r>
            <a:r>
              <a:rPr lang="ru-RU" sz="2400" dirty="0" err="1" smtClean="0">
                <a:solidFill>
                  <a:schemeClr val="tx1"/>
                </a:solidFill>
                <a:latin typeface="Times New Roman" panose="02020603050405020304" pitchFamily="18" charset="0"/>
                <a:cs typeface="Times New Roman" panose="02020603050405020304" pitchFamily="18" charset="0"/>
              </a:rPr>
              <a:t>Дулевский</a:t>
            </a:r>
            <a:r>
              <a:rPr lang="ru-RU" sz="2400" dirty="0" smtClean="0">
                <a:solidFill>
                  <a:schemeClr val="tx1"/>
                </a:solidFill>
                <a:latin typeface="Times New Roman" panose="02020603050405020304" pitchFamily="18" charset="0"/>
                <a:cs typeface="Times New Roman" panose="02020603050405020304" pitchFamily="18" charset="0"/>
              </a:rPr>
              <a:t> Политехнический </a:t>
            </a:r>
            <a:br>
              <a:rPr lang="ru-RU" sz="2400" dirty="0" smtClean="0">
                <a:solidFill>
                  <a:schemeClr val="tx1"/>
                </a:solidFill>
                <a:latin typeface="Times New Roman" panose="02020603050405020304" pitchFamily="18" charset="0"/>
                <a:cs typeface="Times New Roman" panose="02020603050405020304" pitchFamily="18" charset="0"/>
              </a:rPr>
            </a:br>
            <a:r>
              <a:rPr lang="ru-RU" sz="2400" dirty="0" smtClean="0">
                <a:solidFill>
                  <a:schemeClr val="tx1"/>
                </a:solidFill>
                <a:latin typeface="Times New Roman" panose="02020603050405020304" pitchFamily="18" charset="0"/>
                <a:cs typeface="Times New Roman" panose="02020603050405020304" pitchFamily="18" charset="0"/>
              </a:rPr>
              <a:t>Колледж</a:t>
            </a:r>
            <a:r>
              <a:rPr lang="en-US" sz="2400" dirty="0" smtClean="0">
                <a:solidFill>
                  <a:schemeClr val="tx1"/>
                </a:solidFill>
                <a:latin typeface="Times New Roman" panose="02020603050405020304" pitchFamily="18" charset="0"/>
                <a:cs typeface="Times New Roman" panose="02020603050405020304" pitchFamily="18" charset="0"/>
              </a:rPr>
              <a:t> </a:t>
            </a:r>
            <a:r>
              <a:rPr lang="ru-RU" sz="2400" dirty="0" smtClean="0">
                <a:solidFill>
                  <a:schemeClr val="tx1"/>
                </a:solidFill>
                <a:latin typeface="Times New Roman" panose="02020603050405020304" pitchFamily="18" charset="0"/>
                <a:cs typeface="Times New Roman" panose="02020603050405020304" pitchFamily="18" charset="0"/>
              </a:rPr>
              <a:t>филиал ГГТУ </a:t>
            </a:r>
            <a:endParaRPr lang="ru-RU" sz="24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939800" y="2775535"/>
            <a:ext cx="9478434" cy="1096899"/>
          </a:xfrm>
        </p:spPr>
        <p:txBody>
          <a:bodyPr>
            <a:normAutofit/>
          </a:bodyPr>
          <a:lstStyle/>
          <a:p>
            <a:pPr algn="ctr"/>
            <a:r>
              <a:rPr lang="ru-RU" sz="2400" b="1" dirty="0" smtClean="0">
                <a:solidFill>
                  <a:schemeClr val="tx1"/>
                </a:solidFill>
                <a:latin typeface="Times New Roman" panose="02020603050405020304" pitchFamily="18" charset="0"/>
                <a:cs typeface="Times New Roman" panose="02020603050405020304" pitchFamily="18" charset="0"/>
              </a:rPr>
              <a:t>«Разработка приложения</a:t>
            </a:r>
            <a:r>
              <a:rPr lang="en-US" sz="2400" b="1" dirty="0" smtClean="0">
                <a:solidFill>
                  <a:schemeClr val="tx1"/>
                </a:solidFill>
                <a:latin typeface="Times New Roman" panose="02020603050405020304" pitchFamily="18" charset="0"/>
                <a:cs typeface="Times New Roman" panose="02020603050405020304" pitchFamily="18" charset="0"/>
              </a:rPr>
              <a:t> </a:t>
            </a:r>
            <a:r>
              <a:rPr lang="ru-RU" sz="2400" b="1" dirty="0" smtClean="0">
                <a:solidFill>
                  <a:schemeClr val="tx1"/>
                </a:solidFill>
                <a:latin typeface="Times New Roman" panose="02020603050405020304" pitchFamily="18" charset="0"/>
                <a:cs typeface="Times New Roman" panose="02020603050405020304" pitchFamily="18" charset="0"/>
              </a:rPr>
              <a:t>для оформления регистрации по месту жительства»</a:t>
            </a:r>
            <a:endParaRPr lang="ru-RU" sz="2400" b="1" dirty="0">
              <a:solidFill>
                <a:schemeClr val="tx1"/>
              </a:solidFill>
              <a:latin typeface="Times New Roman" panose="02020603050405020304" pitchFamily="18" charset="0"/>
              <a:cs typeface="Times New Roman" panose="02020603050405020304" pitchFamily="18" charset="0"/>
            </a:endParaRPr>
          </a:p>
        </p:txBody>
      </p:sp>
      <p:sp>
        <p:nvSpPr>
          <p:cNvPr id="5" name="Заголовок 1"/>
          <p:cNvSpPr txBox="1">
            <a:spLocks/>
          </p:cNvSpPr>
          <p:nvPr/>
        </p:nvSpPr>
        <p:spPr>
          <a:xfrm>
            <a:off x="7239000" y="5346700"/>
            <a:ext cx="5923491" cy="445688"/>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err="1" smtClean="0">
                <a:solidFill>
                  <a:schemeClr val="tx1"/>
                </a:solidFill>
                <a:latin typeface="Times New Roman" panose="02020603050405020304" pitchFamily="18" charset="0"/>
                <a:cs typeface="Times New Roman" panose="02020603050405020304" pitchFamily="18" charset="0"/>
              </a:rPr>
              <a:t>Абуталыблы</a:t>
            </a:r>
            <a:r>
              <a:rPr lang="ru-RU" sz="1600" dirty="0" smtClean="0">
                <a:solidFill>
                  <a:schemeClr val="tx1"/>
                </a:solidFill>
                <a:latin typeface="Times New Roman" panose="02020603050405020304" pitchFamily="18" charset="0"/>
                <a:cs typeface="Times New Roman" panose="02020603050405020304" pitchFamily="18" charset="0"/>
              </a:rPr>
              <a:t> Ильяс </a:t>
            </a:r>
            <a:r>
              <a:rPr lang="ru-RU" sz="1600" dirty="0" err="1" smtClean="0">
                <a:solidFill>
                  <a:schemeClr val="tx1"/>
                </a:solidFill>
                <a:latin typeface="Times New Roman" panose="02020603050405020304" pitchFamily="18" charset="0"/>
                <a:cs typeface="Times New Roman" panose="02020603050405020304" pitchFamily="18" charset="0"/>
              </a:rPr>
              <a:t>Ядигар</a:t>
            </a:r>
            <a:r>
              <a:rPr lang="ru-RU" sz="1600" dirty="0" smtClean="0">
                <a:solidFill>
                  <a:schemeClr val="tx1"/>
                </a:solidFill>
                <a:latin typeface="Times New Roman" panose="02020603050405020304" pitchFamily="18" charset="0"/>
                <a:cs typeface="Times New Roman" panose="02020603050405020304" pitchFamily="18" charset="0"/>
              </a:rPr>
              <a:t> </a:t>
            </a:r>
            <a:r>
              <a:rPr lang="ru-RU" sz="1600" dirty="0" err="1" smtClean="0">
                <a:solidFill>
                  <a:schemeClr val="tx1"/>
                </a:solidFill>
                <a:latin typeface="Times New Roman" panose="02020603050405020304" pitchFamily="18" charset="0"/>
                <a:cs typeface="Times New Roman" panose="02020603050405020304" pitchFamily="18" charset="0"/>
              </a:rPr>
              <a:t>оглы</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6" name="Заголовок 1"/>
          <p:cNvSpPr txBox="1">
            <a:spLocks/>
          </p:cNvSpPr>
          <p:nvPr/>
        </p:nvSpPr>
        <p:spPr>
          <a:xfrm>
            <a:off x="6906683" y="5779976"/>
            <a:ext cx="5689600" cy="538163"/>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smtClean="0">
                <a:solidFill>
                  <a:schemeClr val="tx1"/>
                </a:solidFill>
                <a:latin typeface="Times New Roman" panose="02020603050405020304" pitchFamily="18" charset="0"/>
                <a:cs typeface="Times New Roman" panose="02020603050405020304" pitchFamily="18" charset="0"/>
              </a:rPr>
              <a:t>Преподаватель</a:t>
            </a:r>
            <a:r>
              <a:rPr lang="en-US" sz="1600" dirty="0" smtClean="0">
                <a:solidFill>
                  <a:schemeClr val="tx1"/>
                </a:solidFill>
                <a:latin typeface="Times New Roman" panose="02020603050405020304" pitchFamily="18" charset="0"/>
                <a:cs typeface="Times New Roman" panose="02020603050405020304" pitchFamily="18" charset="0"/>
              </a:rPr>
              <a:t>:</a:t>
            </a:r>
            <a:r>
              <a:rPr lang="ru-RU" sz="1600" dirty="0" smtClean="0">
                <a:solidFill>
                  <a:schemeClr val="tx1"/>
                </a:solidFill>
                <a:latin typeface="Times New Roman" panose="02020603050405020304" pitchFamily="18" charset="0"/>
                <a:cs typeface="Times New Roman" panose="02020603050405020304" pitchFamily="18" charset="0"/>
              </a:rPr>
              <a:t> Селиверстова Ольга Михайловна</a:t>
            </a:r>
          </a:p>
          <a:p>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7" name="Подзаголовок 2"/>
          <p:cNvSpPr txBox="1">
            <a:spLocks/>
          </p:cNvSpPr>
          <p:nvPr/>
        </p:nvSpPr>
        <p:spPr>
          <a:xfrm>
            <a:off x="842433" y="2227086"/>
            <a:ext cx="9478434"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ru-RU" sz="3200" b="1" dirty="0" smtClean="0">
                <a:solidFill>
                  <a:schemeClr val="tx1"/>
                </a:solidFill>
                <a:latin typeface="Times New Roman" panose="02020603050405020304" pitchFamily="18" charset="0"/>
                <a:cs typeface="Times New Roman" panose="02020603050405020304" pitchFamily="18" charset="0"/>
              </a:rPr>
              <a:t>Курсовой проект</a:t>
            </a:r>
            <a:endParaRPr lang="ru-RU" sz="3200" b="1" dirty="0">
              <a:solidFill>
                <a:schemeClr val="tx1"/>
              </a:solidFill>
              <a:latin typeface="Times New Roman" panose="02020603050405020304" pitchFamily="18" charset="0"/>
              <a:cs typeface="Times New Roman" panose="02020603050405020304" pitchFamily="18" charset="0"/>
            </a:endParaRPr>
          </a:p>
        </p:txBody>
      </p:sp>
      <p:sp>
        <p:nvSpPr>
          <p:cNvPr id="8" name="Подзаголовок 2"/>
          <p:cNvSpPr txBox="1">
            <a:spLocks/>
          </p:cNvSpPr>
          <p:nvPr/>
        </p:nvSpPr>
        <p:spPr>
          <a:xfrm>
            <a:off x="939800" y="3729306"/>
            <a:ext cx="9478434"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ru-RU" sz="2400" b="1" dirty="0" smtClean="0">
                <a:solidFill>
                  <a:schemeClr val="tx1"/>
                </a:solidFill>
                <a:latin typeface="Times New Roman" panose="02020603050405020304" pitchFamily="18" charset="0"/>
                <a:cs typeface="Times New Roman" panose="02020603050405020304" pitchFamily="18" charset="0"/>
              </a:rPr>
              <a:t>МДК 02.01 «Технология разработки программного обеспечения»</a:t>
            </a:r>
            <a:endParaRPr lang="ru-RU" sz="2400" b="1" dirty="0">
              <a:solidFill>
                <a:schemeClr val="tx1"/>
              </a:solidFill>
              <a:latin typeface="Times New Roman" panose="02020603050405020304" pitchFamily="18" charset="0"/>
              <a:cs typeface="Times New Roman" panose="02020603050405020304" pitchFamily="18" charset="0"/>
            </a:endParaRPr>
          </a:p>
        </p:txBody>
      </p:sp>
      <p:sp>
        <p:nvSpPr>
          <p:cNvPr id="9" name="Заголовок 1"/>
          <p:cNvSpPr txBox="1">
            <a:spLocks/>
          </p:cNvSpPr>
          <p:nvPr/>
        </p:nvSpPr>
        <p:spPr>
          <a:xfrm>
            <a:off x="7261754" y="5008682"/>
            <a:ext cx="5923491" cy="445688"/>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smtClean="0">
                <a:solidFill>
                  <a:schemeClr val="tx1"/>
                </a:solidFill>
                <a:latin typeface="Times New Roman" panose="02020603050405020304" pitchFamily="18" charset="0"/>
                <a:cs typeface="Times New Roman" panose="02020603050405020304" pitchFamily="18" charset="0"/>
              </a:rPr>
              <a:t>Выполнил студент 4 курса группы ИСП</a:t>
            </a:r>
            <a:r>
              <a:rPr lang="en-US" sz="1600" dirty="0" smtClean="0">
                <a:solidFill>
                  <a:schemeClr val="tx1"/>
                </a:solidFill>
                <a:latin typeface="Times New Roman" panose="02020603050405020304" pitchFamily="18" charset="0"/>
                <a:cs typeface="Times New Roman" panose="02020603050405020304" pitchFamily="18" charset="0"/>
              </a:rPr>
              <a:t>.</a:t>
            </a:r>
            <a:r>
              <a:rPr lang="ru-RU" sz="1600" dirty="0" smtClean="0">
                <a:solidFill>
                  <a:schemeClr val="tx1"/>
                </a:solidFill>
                <a:latin typeface="Times New Roman" panose="02020603050405020304" pitchFamily="18" charset="0"/>
                <a:cs typeface="Times New Roman" panose="02020603050405020304" pitchFamily="18" charset="0"/>
              </a:rPr>
              <a:t>20А</a:t>
            </a:r>
            <a:endParaRPr lang="ru-RU"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3691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9779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Постановка задачи</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8900" y="1409700"/>
            <a:ext cx="9677400" cy="4838700"/>
          </a:xfrm>
        </p:spPr>
        <p:txBody>
          <a:bodyPr>
            <a:noAutofit/>
          </a:bodyPr>
          <a:lstStyle/>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Автоматизированная информационная система «MFC» предназначена для оказания услуг клиенту по регистрации пользователя по указанному адресу. Пользователями программы выступает сотрудник центра. Прописка заказчика осуществляется на основании договоров Регистрация гражданина Российской Федерации по месту жительства, в которых оговариваются условия регистрации. Акте перерегистрации указываются: первый адрес, где клиент прописан на данный момент и конечный адрес куда он будет регистрироваться.</a:t>
            </a:r>
          </a:p>
        </p:txBody>
      </p:sp>
    </p:spTree>
    <p:extLst>
      <p:ext uri="{BB962C8B-B14F-4D97-AF65-F5344CB8AC3E}">
        <p14:creationId xmlns:p14="http://schemas.microsoft.com/office/powerpoint/2010/main" xmlns="" val="18761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7366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Проектирование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88434" y="1346200"/>
            <a:ext cx="8596668" cy="3880773"/>
          </a:xfrm>
        </p:spPr>
        <p:txBody>
          <a:bodyPr>
            <a:normAutofit/>
          </a:bodyPr>
          <a:lstStyle/>
          <a:p>
            <a:r>
              <a:rPr lang="ru-RU" sz="1600" dirty="0" smtClean="0">
                <a:solidFill>
                  <a:schemeClr val="tx1"/>
                </a:solidFill>
                <a:latin typeface="Times New Roman" panose="02020603050405020304" pitchFamily="18" charset="0"/>
                <a:cs typeface="Times New Roman" panose="02020603050405020304" pitchFamily="18" charset="0"/>
              </a:rPr>
              <a:t>Диаграмма прецедентов</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descr="C:\Users\admin\Desktop\Абуталыблы св\олег1.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8900" y="1955800"/>
            <a:ext cx="5067300" cy="4762500"/>
          </a:xfrm>
          <a:prstGeom prst="rect">
            <a:avLst/>
          </a:prstGeom>
          <a:noFill/>
          <a:ln>
            <a:noFill/>
          </a:ln>
        </p:spPr>
      </p:pic>
    </p:spTree>
    <p:extLst>
      <p:ext uri="{BB962C8B-B14F-4D97-AF65-F5344CB8AC3E}">
        <p14:creationId xmlns:p14="http://schemas.microsoft.com/office/powerpoint/2010/main" xmlns="" val="164275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dirty="0">
                <a:solidFill>
                  <a:schemeClr val="tx1"/>
                </a:solidFill>
                <a:latin typeface="Times New Roman" panose="02020603050405020304" pitchFamily="18" charset="0"/>
                <a:cs typeface="Times New Roman" panose="02020603050405020304" pitchFamily="18" charset="0"/>
              </a:rPr>
              <a:t>Проектирование</a:t>
            </a:r>
            <a:endParaRPr lang="ru-RU" sz="4000" dirty="0"/>
          </a:p>
        </p:txBody>
      </p:sp>
      <p:sp>
        <p:nvSpPr>
          <p:cNvPr id="3" name="Объект 2"/>
          <p:cNvSpPr>
            <a:spLocks noGrp="1"/>
          </p:cNvSpPr>
          <p:nvPr>
            <p:ph idx="1"/>
          </p:nvPr>
        </p:nvSpPr>
        <p:spPr>
          <a:xfrm>
            <a:off x="563034" y="1398589"/>
            <a:ext cx="8596668" cy="3880773"/>
          </a:xfrm>
        </p:spPr>
        <p:txBody>
          <a:bodyPr/>
          <a:lstStyle/>
          <a:p>
            <a:r>
              <a:rPr lang="ru-RU" sz="1600" dirty="0" smtClean="0">
                <a:solidFill>
                  <a:schemeClr val="tx1"/>
                </a:solidFill>
                <a:latin typeface="Times New Roman" panose="02020603050405020304" pitchFamily="18" charset="0"/>
                <a:cs typeface="Times New Roman" panose="02020603050405020304" pitchFamily="18" charset="0"/>
              </a:rPr>
              <a:t>Диаграмма действий</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descr="C:\Users\iabut\Downloads\Диаграмма без названия.drawio (6).png"/>
          <p:cNvPicPr/>
          <p:nvPr/>
        </p:nvPicPr>
        <p:blipFill>
          <a:blip r:embed="rId2" cstate="print"/>
          <a:srcRect/>
          <a:stretch>
            <a:fillRect/>
          </a:stretch>
        </p:blipFill>
        <p:spPr bwMode="auto">
          <a:xfrm>
            <a:off x="1379537" y="1930400"/>
            <a:ext cx="4581525" cy="4591050"/>
          </a:xfrm>
          <a:prstGeom prst="rect">
            <a:avLst/>
          </a:prstGeom>
          <a:noFill/>
          <a:ln w="9525">
            <a:noFill/>
            <a:miter lim="800000"/>
            <a:headEnd/>
            <a:tailEnd/>
          </a:ln>
        </p:spPr>
      </p:pic>
    </p:spTree>
    <p:extLst>
      <p:ext uri="{BB962C8B-B14F-4D97-AF65-F5344CB8AC3E}">
        <p14:creationId xmlns:p14="http://schemas.microsoft.com/office/powerpoint/2010/main" xmlns="" val="2285913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647700"/>
          </a:xfrm>
        </p:spPr>
        <p:txBody>
          <a:bodyPr>
            <a:normAutofit fontScale="90000"/>
          </a:bodyPr>
          <a:lstStyle/>
          <a:p>
            <a:pPr algn="ctr"/>
            <a:r>
              <a:rPr lang="ru-RU" sz="4000" dirty="0">
                <a:solidFill>
                  <a:schemeClr val="tx1"/>
                </a:solidFill>
                <a:latin typeface="Times New Roman" panose="02020603050405020304" pitchFamily="18" charset="0"/>
                <a:cs typeface="Times New Roman" panose="02020603050405020304" pitchFamily="18" charset="0"/>
              </a:rPr>
              <a:t>Проектирование</a:t>
            </a:r>
            <a:endParaRPr lang="ru-RU" sz="4000" dirty="0"/>
          </a:p>
        </p:txBody>
      </p:sp>
      <p:sp>
        <p:nvSpPr>
          <p:cNvPr id="3" name="Объект 2"/>
          <p:cNvSpPr>
            <a:spLocks noGrp="1"/>
          </p:cNvSpPr>
          <p:nvPr>
            <p:ph idx="1"/>
          </p:nvPr>
        </p:nvSpPr>
        <p:spPr>
          <a:xfrm>
            <a:off x="677334" y="1423989"/>
            <a:ext cx="8596668" cy="360361"/>
          </a:xfrm>
        </p:spPr>
        <p:txBody>
          <a:bodyPr>
            <a:normAutofit/>
          </a:bodyPr>
          <a:lstStyle/>
          <a:p>
            <a:r>
              <a:rPr lang="ru-RU" sz="1600" dirty="0">
                <a:solidFill>
                  <a:schemeClr val="tx1"/>
                </a:solidFill>
                <a:latin typeface="Times New Roman" panose="02020603050405020304" pitchFamily="18" charset="0"/>
                <a:cs typeface="Times New Roman" panose="02020603050405020304" pitchFamily="18" charset="0"/>
              </a:rPr>
              <a:t>Хранилище </a:t>
            </a:r>
            <a:r>
              <a:rPr lang="ru-RU" sz="1600" dirty="0" smtClean="0">
                <a:solidFill>
                  <a:schemeClr val="tx1"/>
                </a:solidFill>
                <a:latin typeface="Times New Roman" panose="02020603050405020304" pitchFamily="18" charset="0"/>
                <a:cs typeface="Times New Roman" panose="02020603050405020304" pitchFamily="18" charset="0"/>
              </a:rPr>
              <a:t>данных</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3073" name="Picture 1"/>
          <p:cNvPicPr>
            <a:picLocks noChangeAspect="1" noChangeArrowheads="1"/>
          </p:cNvPicPr>
          <p:nvPr/>
        </p:nvPicPr>
        <p:blipFill>
          <a:blip r:embed="rId2" cstate="print"/>
          <a:srcRect/>
          <a:stretch>
            <a:fillRect/>
          </a:stretch>
        </p:blipFill>
        <p:spPr bwMode="auto">
          <a:xfrm>
            <a:off x="1012599" y="1886630"/>
            <a:ext cx="6716712" cy="4619625"/>
          </a:xfrm>
          <a:prstGeom prst="rect">
            <a:avLst/>
          </a:prstGeom>
          <a:noFill/>
          <a:ln w="9525">
            <a:noFill/>
            <a:miter lim="800000"/>
            <a:headEnd/>
            <a:tailEnd/>
          </a:ln>
          <a:effectLst/>
        </p:spPr>
      </p:pic>
    </p:spTree>
    <p:extLst>
      <p:ext uri="{BB962C8B-B14F-4D97-AF65-F5344CB8AC3E}">
        <p14:creationId xmlns:p14="http://schemas.microsoft.com/office/powerpoint/2010/main" xmlns="" val="158222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54000"/>
            <a:ext cx="8596668" cy="685800"/>
          </a:xfrm>
        </p:spPr>
        <p:txBody>
          <a:bodyPr>
            <a:normAutofit fontScale="90000"/>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Разработка</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7334" y="939800"/>
            <a:ext cx="8596668" cy="1460499"/>
          </a:xfrm>
        </p:spPr>
        <p:txBody>
          <a:bodyPr>
            <a:normAutofit fontScale="25000" lnSpcReduction="20000"/>
          </a:bodyPr>
          <a:lstStyle/>
          <a:p>
            <a:pPr marL="450000" algn="just">
              <a:spcBef>
                <a:spcPts val="0"/>
              </a:spcBef>
            </a:pPr>
            <a:r>
              <a:rPr lang="ru-RU" sz="6400" dirty="0">
                <a:latin typeface="Times New Roman" panose="02020603050405020304" pitchFamily="18" charset="0"/>
                <a:cs typeface="Times New Roman" panose="02020603050405020304" pitchFamily="18" charset="0"/>
              </a:rPr>
              <a:t>Создание приложения в среде </a:t>
            </a:r>
            <a:r>
              <a:rPr lang="en-US" sz="6400" dirty="0" smtClean="0">
                <a:latin typeface="Times New Roman" panose="02020603050405020304" pitchFamily="18" charset="0"/>
                <a:cs typeface="Times New Roman" panose="02020603050405020304" pitchFamily="18" charset="0"/>
              </a:rPr>
              <a:t>Visual Studio</a:t>
            </a:r>
            <a:r>
              <a:rPr lang="ru-RU" sz="6400" dirty="0" smtClean="0">
                <a:latin typeface="Times New Roman" panose="02020603050405020304" pitchFamily="18" charset="0"/>
                <a:cs typeface="Times New Roman" panose="02020603050405020304" pitchFamily="18" charset="0"/>
              </a:rPr>
              <a:t>.</a:t>
            </a:r>
            <a:endParaRPr lang="ru-RU" sz="6400" dirty="0">
              <a:latin typeface="Times New Roman" panose="02020603050405020304" pitchFamily="18" charset="0"/>
              <a:cs typeface="Times New Roman" panose="02020603050405020304" pitchFamily="18" charset="0"/>
            </a:endParaRPr>
          </a:p>
          <a:p>
            <a:pPr marL="450000" algn="just">
              <a:spcBef>
                <a:spcPts val="0"/>
              </a:spcBef>
            </a:pPr>
            <a:r>
              <a:rPr lang="ru-RU" sz="6400" dirty="0" err="1" smtClean="0">
                <a:latin typeface="Times New Roman" panose="02020603050405020304" pitchFamily="18" charset="0"/>
                <a:cs typeface="Times New Roman" panose="02020603050405020304" pitchFamily="18" charset="0"/>
              </a:rPr>
              <a:t>Visual</a:t>
            </a:r>
            <a:r>
              <a:rPr lang="ru-RU" sz="6400" dirty="0" smtClean="0">
                <a:latin typeface="Times New Roman" panose="02020603050405020304" pitchFamily="18" charset="0"/>
                <a:cs typeface="Times New Roman" panose="02020603050405020304" pitchFamily="18" charset="0"/>
              </a:rPr>
              <a:t> </a:t>
            </a:r>
            <a:r>
              <a:rPr lang="ru-RU" sz="6400" dirty="0" err="1" smtClean="0">
                <a:latin typeface="Times New Roman" panose="02020603050405020304" pitchFamily="18" charset="0"/>
                <a:cs typeface="Times New Roman" panose="02020603050405020304" pitchFamily="18" charset="0"/>
              </a:rPr>
              <a:t>Studio</a:t>
            </a:r>
            <a:r>
              <a:rPr lang="ru-RU" sz="6400" dirty="0" smtClean="0">
                <a:latin typeface="Times New Roman" panose="02020603050405020304" pitchFamily="18" charset="0"/>
                <a:cs typeface="Times New Roman" panose="02020603050405020304" pitchFamily="18" charset="0"/>
              </a:rPr>
              <a:t> - это основа, без которой невозможно разрабатывать приложения под платформу .NET. Фактически, это фундаментальное средство, позволяющее установить один или несколько проектов и конфигураций для разработки программного обеспечения</a:t>
            </a:r>
            <a:r>
              <a:rPr lang="ru-RU" sz="6400" dirty="0" smtClean="0">
                <a:latin typeface="Times New Roman" panose="02020603050405020304" pitchFamily="18" charset="0"/>
                <a:cs typeface="Times New Roman" panose="02020603050405020304" pitchFamily="18" charset="0"/>
              </a:rPr>
              <a:t>.</a:t>
            </a:r>
            <a:endParaRPr lang="ru-RU" sz="6400" dirty="0" smtClean="0">
              <a:latin typeface="Times New Roman" panose="02020603050405020304" pitchFamily="18" charset="0"/>
              <a:cs typeface="Times New Roman" panose="02020603050405020304" pitchFamily="18" charset="0"/>
            </a:endParaRPr>
          </a:p>
          <a:p>
            <a:pPr marL="450000" algn="just">
              <a:spcBef>
                <a:spcPts val="0"/>
              </a:spcBef>
            </a:pPr>
            <a:r>
              <a:rPr lang="ru-RU" sz="6400" dirty="0">
                <a:latin typeface="Times New Roman" panose="02020603050405020304" pitchFamily="18" charset="0"/>
                <a:cs typeface="Times New Roman" panose="02020603050405020304" pitchFamily="18" charset="0"/>
              </a:rPr>
              <a:t>Диаграмма «</a:t>
            </a:r>
            <a:r>
              <a:rPr lang="ru-RU" sz="6400" dirty="0" smtClean="0">
                <a:latin typeface="Times New Roman" panose="02020603050405020304" pitchFamily="18" charset="0"/>
                <a:cs typeface="Times New Roman" panose="02020603050405020304" pitchFamily="18" charset="0"/>
              </a:rPr>
              <a:t>Сущность-связь»</a:t>
            </a:r>
            <a:endParaRPr lang="ru-RU" sz="6400"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endParaRPr lang="ru-RU" dirty="0"/>
          </a:p>
        </p:txBody>
      </p:sp>
      <p:pic>
        <p:nvPicPr>
          <p:cNvPr id="5" name="Рисунок 4"/>
          <p:cNvPicPr/>
          <p:nvPr/>
        </p:nvPicPr>
        <p:blipFill>
          <a:blip r:embed="rId2" cstate="print"/>
          <a:srcRect/>
          <a:stretch>
            <a:fillRect/>
          </a:stretch>
        </p:blipFill>
        <p:spPr bwMode="auto">
          <a:xfrm>
            <a:off x="1058635" y="2078696"/>
            <a:ext cx="5578929" cy="4371089"/>
          </a:xfrm>
          <a:prstGeom prst="rect">
            <a:avLst/>
          </a:prstGeom>
          <a:noFill/>
          <a:ln w="9525">
            <a:noFill/>
            <a:miter lim="800000"/>
            <a:headEnd/>
            <a:tailEnd/>
          </a:ln>
        </p:spPr>
      </p:pic>
    </p:spTree>
    <p:extLst>
      <p:ext uri="{BB962C8B-B14F-4D97-AF65-F5344CB8AC3E}">
        <p14:creationId xmlns:p14="http://schemas.microsoft.com/office/powerpoint/2010/main" xmlns="" val="183685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001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Тестирование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24934" y="1308101"/>
            <a:ext cx="8596668" cy="5549900"/>
          </a:xfrm>
        </p:spPr>
        <p:txBody>
          <a:bodyPr/>
          <a:lstStyle/>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Тестирование программного обеспечения — процесс исследования, испытания программного продукта, имеющий своей целью проверку соответствия между реальным поведением программы и её ожидаемым поведением на конечном наборе тестов, выбранных определённым образом.</a:t>
            </a:r>
          </a:p>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Отладка — этап разработки компьютерной программы, на котором обнаруживают, локализуют и устраняют ошибки</a:t>
            </a:r>
            <a:r>
              <a:rPr lang="ru-RU" sz="1600" dirty="0" smtClean="0">
                <a:solidFill>
                  <a:schemeClr val="tx1"/>
                </a:solidFill>
                <a:latin typeface="Times New Roman" panose="02020603050405020304" pitchFamily="18" charset="0"/>
                <a:cs typeface="Times New Roman" panose="02020603050405020304" pitchFamily="18" charset="0"/>
              </a:rPr>
              <a:t>.</a:t>
            </a:r>
          </a:p>
          <a:p>
            <a:pPr marL="450000">
              <a:spcBef>
                <a:spcPts val="0"/>
              </a:spcBef>
            </a:pPr>
            <a:r>
              <a:rPr lang="ru-RU" sz="1600" dirty="0" smtClean="0">
                <a:solidFill>
                  <a:schemeClr val="tx1"/>
                </a:solidFill>
                <a:latin typeface="Times New Roman" panose="02020603050405020304" pitchFamily="18" charset="0"/>
                <a:cs typeface="Times New Roman" panose="02020603050405020304" pitchFamily="18" charset="0"/>
              </a:rPr>
              <a:t>Отладка:</a:t>
            </a:r>
          </a:p>
          <a:p>
            <a:pPr marL="450000">
              <a:spcBef>
                <a:spcPts val="0"/>
              </a:spcBef>
            </a:pPr>
            <a:r>
              <a:rPr lang="ru-RU" sz="1600" dirty="0" smtClean="0">
                <a:solidFill>
                  <a:schemeClr val="tx1"/>
                </a:solidFill>
                <a:latin typeface="Times New Roman" panose="02020603050405020304" pitchFamily="18" charset="0"/>
                <a:cs typeface="Times New Roman" panose="02020603050405020304" pitchFamily="18" charset="0"/>
              </a:rPr>
              <a:t>Некорректное название страницы для перехода</a:t>
            </a:r>
            <a:endParaRPr lang="ru-RU" sz="1600" dirty="0" smtClean="0">
              <a:solidFill>
                <a:schemeClr val="tx1"/>
              </a:solidFill>
              <a:latin typeface="Times New Roman" panose="02020603050405020304" pitchFamily="18" charset="0"/>
              <a:cs typeface="Times New Roman" panose="02020603050405020304" pitchFamily="18" charset="0"/>
            </a:endParaRPr>
          </a:p>
          <a:p>
            <a:pPr marL="450000" algn="just">
              <a:spcBef>
                <a:spcPts val="0"/>
              </a:spcBef>
            </a:pPr>
            <a:endParaRPr lang="ru-RU" sz="1600" dirty="0">
              <a:solidFill>
                <a:schemeClr val="tx1"/>
              </a:solidFill>
              <a:latin typeface="Times New Roman" panose="02020603050405020304" pitchFamily="18" charset="0"/>
              <a:cs typeface="Times New Roman" panose="02020603050405020304" pitchFamily="18" charset="0"/>
            </a:endParaRPr>
          </a:p>
          <a:p>
            <a:endParaRPr lang="ru-RU" dirty="0" smtClean="0"/>
          </a:p>
          <a:p>
            <a:endParaRPr lang="ru-RU" dirty="0"/>
          </a:p>
          <a:p>
            <a:pPr algn="just"/>
            <a:r>
              <a:rPr lang="ru-RU" sz="1600" dirty="0">
                <a:solidFill>
                  <a:schemeClr val="tx1"/>
                </a:solidFill>
                <a:latin typeface="Times New Roman" panose="02020603050405020304" pitchFamily="18" charset="0"/>
                <a:cs typeface="Times New Roman" panose="02020603050405020304" pitchFamily="18" charset="0"/>
              </a:rPr>
              <a:t>Исправленная часть </a:t>
            </a:r>
            <a:r>
              <a:rPr lang="ru-RU" sz="1600" dirty="0" smtClean="0">
                <a:solidFill>
                  <a:schemeClr val="tx1"/>
                </a:solidFill>
                <a:latin typeface="Times New Roman" panose="02020603050405020304" pitchFamily="18" charset="0"/>
                <a:cs typeface="Times New Roman" panose="02020603050405020304" pitchFamily="18" charset="0"/>
              </a:rPr>
              <a:t>кода</a:t>
            </a:r>
          </a:p>
          <a:p>
            <a:pPr marL="0" indent="0">
              <a:buNone/>
            </a:pPr>
            <a:endParaRPr lang="ru-RU" dirty="0"/>
          </a:p>
        </p:txBody>
      </p:sp>
      <p:sp>
        <p:nvSpPr>
          <p:cNvPr id="6" name="Rectangle 4"/>
          <p:cNvSpPr>
            <a:spLocks noChangeArrowheads="1"/>
          </p:cNvSpPr>
          <p:nvPr/>
        </p:nvSpPr>
        <p:spPr bwMode="auto">
          <a:xfrm>
            <a:off x="1092200" y="37592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6"/>
          <p:cNvSpPr>
            <a:spLocks noChangeArrowheads="1"/>
          </p:cNvSpPr>
          <p:nvPr/>
        </p:nvSpPr>
        <p:spPr bwMode="auto">
          <a:xfrm>
            <a:off x="1092200" y="5208587"/>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Рисунок 9"/>
          <p:cNvPicPr/>
          <p:nvPr/>
        </p:nvPicPr>
        <p:blipFill>
          <a:blip r:embed="rId2" cstate="print"/>
          <a:srcRect/>
          <a:stretch>
            <a:fillRect/>
          </a:stretch>
        </p:blipFill>
        <p:spPr bwMode="auto">
          <a:xfrm>
            <a:off x="695059" y="3384096"/>
            <a:ext cx="4889312" cy="853167"/>
          </a:xfrm>
          <a:prstGeom prst="rect">
            <a:avLst/>
          </a:prstGeom>
          <a:noFill/>
          <a:ln w="9525">
            <a:noFill/>
            <a:miter lim="800000"/>
            <a:headEnd/>
            <a:tailEnd/>
          </a:ln>
        </p:spPr>
      </p:pic>
      <p:pic>
        <p:nvPicPr>
          <p:cNvPr id="11" name="Рисунок 10"/>
          <p:cNvPicPr/>
          <p:nvPr/>
        </p:nvPicPr>
        <p:blipFill>
          <a:blip r:embed="rId3" cstate="print"/>
          <a:srcRect/>
          <a:stretch>
            <a:fillRect/>
          </a:stretch>
        </p:blipFill>
        <p:spPr bwMode="auto">
          <a:xfrm>
            <a:off x="668110" y="4848219"/>
            <a:ext cx="3038475" cy="785139"/>
          </a:xfrm>
          <a:prstGeom prst="rect">
            <a:avLst/>
          </a:prstGeom>
          <a:noFill/>
          <a:ln w="9525">
            <a:noFill/>
            <a:miter lim="800000"/>
            <a:headEnd/>
            <a:tailEnd/>
          </a:ln>
        </p:spPr>
      </p:pic>
    </p:spTree>
    <p:extLst>
      <p:ext uri="{BB962C8B-B14F-4D97-AF65-F5344CB8AC3E}">
        <p14:creationId xmlns:p14="http://schemas.microsoft.com/office/powerpoint/2010/main" xmlns="" val="189906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75444"/>
            <a:ext cx="8596668" cy="812800"/>
          </a:xfrm>
        </p:spPr>
        <p:txBody>
          <a:bodyPr>
            <a:normAutofit/>
          </a:bodyPr>
          <a:lstStyle/>
          <a:p>
            <a:pPr algn="ctr"/>
            <a:r>
              <a:rPr lang="ru-RU" sz="4000" dirty="0">
                <a:solidFill>
                  <a:schemeClr val="tx1"/>
                </a:solidFill>
                <a:latin typeface="Times New Roman" panose="02020603050405020304" pitchFamily="18" charset="0"/>
                <a:cs typeface="Times New Roman" panose="02020603050405020304" pitchFamily="18" charset="0"/>
              </a:rPr>
              <a:t>Тестирование</a:t>
            </a:r>
            <a:endParaRPr lang="ru-RU" sz="4000" dirty="0"/>
          </a:p>
        </p:txBody>
      </p:sp>
      <p:sp>
        <p:nvSpPr>
          <p:cNvPr id="3" name="Объект 2"/>
          <p:cNvSpPr>
            <a:spLocks noGrp="1"/>
          </p:cNvSpPr>
          <p:nvPr>
            <p:ph idx="1"/>
          </p:nvPr>
        </p:nvSpPr>
        <p:spPr>
          <a:xfrm>
            <a:off x="550334" y="1092200"/>
            <a:ext cx="8596668" cy="3880773"/>
          </a:xfrm>
        </p:spPr>
        <p:txBody>
          <a:bodyPr/>
          <a:lstStyle/>
          <a:p>
            <a:pPr algn="just"/>
            <a:r>
              <a:rPr lang="ru-RU" dirty="0" smtClean="0">
                <a:solidFill>
                  <a:schemeClr val="tx1"/>
                </a:solidFill>
                <a:latin typeface="Times New Roman" panose="02020603050405020304" pitchFamily="18" charset="0"/>
                <a:cs typeface="Times New Roman" panose="02020603050405020304" pitchFamily="18" charset="0"/>
              </a:rPr>
              <a:t>Тестовый сценарий</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stretch>
            <a:fillRect/>
          </a:stretch>
        </p:blipFill>
        <p:spPr>
          <a:xfrm>
            <a:off x="677334" y="1487486"/>
            <a:ext cx="8149539" cy="4519613"/>
          </a:xfrm>
          <a:prstGeom prst="rect">
            <a:avLst/>
          </a:prstGeom>
        </p:spPr>
      </p:pic>
    </p:spTree>
    <p:extLst>
      <p:ext uri="{BB962C8B-B14F-4D97-AF65-F5344CB8AC3E}">
        <p14:creationId xmlns:p14="http://schemas.microsoft.com/office/powerpoint/2010/main" xmlns="" val="209847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53989"/>
            <a:ext cx="8596668" cy="658811"/>
          </a:xfrm>
        </p:spPr>
        <p:txBody>
          <a:bodyPr>
            <a:normAutofit fontScale="90000"/>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Заключение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31615" y="812800"/>
            <a:ext cx="10014565" cy="6045200"/>
          </a:xfrm>
        </p:spPr>
        <p:txBody>
          <a:bodyPr>
            <a:normAutofit/>
          </a:bodyPr>
          <a:lstStyle/>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рамках данной курсовой работы разработана программа для управления учетом регистраций пользователей, которая успешно соответствует всем требованиям пользователя. Это было достигнуто благодаря анализу и учету существующей готовой продукции.</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первую очередь рассмотрена общая информация о внутренней структуре организации, а также её бизнес-процессы. Это позволило глубже понять специфику работы предприятия и корректно отразить её в разрабатываемой программе.</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ходе выполнения работы создана база данных, предназначенная для учета регистраций пользователя. Эта база данных обеспечивает полную информацию о регистрации, паспортных данных, а также о адресах.</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Следует отметить, что данная программа создана с использованием среды разработки </a:t>
            </a:r>
            <a:r>
              <a:rPr lang="ru-RU" sz="1400" dirty="0" err="1">
                <a:solidFill>
                  <a:schemeClr val="tx1"/>
                </a:solidFill>
                <a:latin typeface="Times New Roman" panose="02020603050405020304" pitchFamily="18" charset="0"/>
                <a:cs typeface="Times New Roman" panose="02020603050405020304" pitchFamily="18" charset="0"/>
              </a:rPr>
              <a:t>Visual</a:t>
            </a:r>
            <a:r>
              <a:rPr lang="ru-RU" sz="1400" dirty="0">
                <a:solidFill>
                  <a:schemeClr val="tx1"/>
                </a:solidFill>
                <a:latin typeface="Times New Roman" panose="02020603050405020304" pitchFamily="18" charset="0"/>
                <a:cs typeface="Times New Roman" panose="02020603050405020304" pitchFamily="18" charset="0"/>
              </a:rPr>
              <a:t> </a:t>
            </a:r>
            <a:r>
              <a:rPr lang="ru-RU" sz="1400" dirty="0" err="1">
                <a:solidFill>
                  <a:schemeClr val="tx1"/>
                </a:solidFill>
                <a:latin typeface="Times New Roman" panose="02020603050405020304" pitchFamily="18" charset="0"/>
                <a:cs typeface="Times New Roman" panose="02020603050405020304" pitchFamily="18" charset="0"/>
              </a:rPr>
              <a:t>Studio</a:t>
            </a:r>
            <a:r>
              <a:rPr lang="ru-RU" sz="1400" dirty="0">
                <a:solidFill>
                  <a:schemeClr val="tx1"/>
                </a:solidFill>
                <a:latin typeface="Times New Roman" panose="02020603050405020304" pitchFamily="18" charset="0"/>
                <a:cs typeface="Times New Roman" panose="02020603050405020304" pitchFamily="18" charset="0"/>
              </a:rPr>
              <a:t> . Выбор этой среды обусловлен её мощностью и многофункциональностью, своевременным обновлением функционала и способностью создавать решения для удобного использования информацией. Таким образом, программа полностью удовлетворяет поставленным требованиям в курсовой работе.</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Руководство программиста позволит сопровождать и модифицировать программное решение другим специалистам.</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результате, разработанная программа представляет собой эффективное решение для управления предприятием, реализованы основные этапы жизненного цикла программного обеспечения</a:t>
            </a:r>
          </a:p>
          <a:p>
            <a:endParaRPr lang="ru-RU" dirty="0"/>
          </a:p>
        </p:txBody>
      </p:sp>
    </p:spTree>
    <p:extLst>
      <p:ext uri="{BB962C8B-B14F-4D97-AF65-F5344CB8AC3E}">
        <p14:creationId xmlns:p14="http://schemas.microsoft.com/office/powerpoint/2010/main" xmlns="" val="483587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397</Words>
  <Application>Microsoft Office PowerPoint</Application>
  <PresentationFormat>Произвольный</PresentationFormat>
  <Paragraphs>37</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Аспект</vt:lpstr>
      <vt:lpstr>Ликино-Дулевский Политехнический  Колледж филиал ГГТУ </vt:lpstr>
      <vt:lpstr>Постановка задачи</vt:lpstr>
      <vt:lpstr>Проектирование</vt:lpstr>
      <vt:lpstr>Проектирование</vt:lpstr>
      <vt:lpstr>Проектирование</vt:lpstr>
      <vt:lpstr>Разработка</vt:lpstr>
      <vt:lpstr>Тестирование</vt:lpstr>
      <vt:lpstr>Тестирование</vt:lpstr>
      <vt:lpstr>Заключение</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TC-25</dc:creator>
  <cp:lastModifiedBy>Ильяс Абуталыблы</cp:lastModifiedBy>
  <cp:revision>21</cp:revision>
  <dcterms:created xsi:type="dcterms:W3CDTF">2024-01-15T10:30:16Z</dcterms:created>
  <dcterms:modified xsi:type="dcterms:W3CDTF">2024-01-19T22:27:36Z</dcterms:modified>
</cp:coreProperties>
</file>