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Раздел по умолчанию" id="{FA0CBE3A-5ACA-42FF-8B4B-0A0A4CEF1F4C}">
          <p14:sldIdLst>
            <p14:sldId id="256"/>
            <p14:sldId id="257"/>
            <p14:sldId id="259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-39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A95F-949A-4C6D-AA18-A0524F746B58}" type="datetimeFigureOut">
              <a:rPr lang="ru-RU" smtClean="0"/>
              <a:pPr/>
              <a:t>04.02.2024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0E19-09C4-49A6-9BDD-DF7B059759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99304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A95F-949A-4C6D-AA18-A0524F746B58}" type="datetimeFigureOut">
              <a:rPr lang="ru-RU" smtClean="0"/>
              <a:pPr/>
              <a:t>04.02.2024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0E19-09C4-49A6-9BDD-DF7B059759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1059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A95F-949A-4C6D-AA18-A0524F746B58}" type="datetimeFigureOut">
              <a:rPr lang="ru-RU" smtClean="0"/>
              <a:pPr/>
              <a:t>04.02.2024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0E19-09C4-49A6-9BDD-DF7B059759B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9341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A95F-949A-4C6D-AA18-A0524F746B58}" type="datetimeFigureOut">
              <a:rPr lang="ru-RU" smtClean="0"/>
              <a:pPr/>
              <a:t>04.02.2024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0E19-09C4-49A6-9BDD-DF7B059759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42341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A95F-949A-4C6D-AA18-A0524F746B58}" type="datetimeFigureOut">
              <a:rPr lang="ru-RU" smtClean="0"/>
              <a:pPr/>
              <a:t>04.02.2024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0E19-09C4-49A6-9BDD-DF7B059759B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4293073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A95F-949A-4C6D-AA18-A0524F746B58}" type="datetimeFigureOut">
              <a:rPr lang="ru-RU" smtClean="0"/>
              <a:pPr/>
              <a:t>04.02.2024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0E19-09C4-49A6-9BDD-DF7B059759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04297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A95F-949A-4C6D-AA18-A0524F746B58}" type="datetimeFigureOut">
              <a:rPr lang="ru-RU" smtClean="0"/>
              <a:pPr/>
              <a:t>04.02.2024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0E19-09C4-49A6-9BDD-DF7B059759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3050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A95F-949A-4C6D-AA18-A0524F746B58}" type="datetimeFigureOut">
              <a:rPr lang="ru-RU" smtClean="0"/>
              <a:pPr/>
              <a:t>04.02.2024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0E19-09C4-49A6-9BDD-DF7B059759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0197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A95F-949A-4C6D-AA18-A0524F746B58}" type="datetimeFigureOut">
              <a:rPr lang="ru-RU" smtClean="0"/>
              <a:pPr/>
              <a:t>04.02.2024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0E19-09C4-49A6-9BDD-DF7B059759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29879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A95F-949A-4C6D-AA18-A0524F746B58}" type="datetimeFigureOut">
              <a:rPr lang="ru-RU" smtClean="0"/>
              <a:pPr/>
              <a:t>04.02.2024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0E19-09C4-49A6-9BDD-DF7B059759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05769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A95F-949A-4C6D-AA18-A0524F746B58}" type="datetimeFigureOut">
              <a:rPr lang="ru-RU" smtClean="0"/>
              <a:pPr/>
              <a:t>04.02.2024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0E19-09C4-49A6-9BDD-DF7B059759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7284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A95F-949A-4C6D-AA18-A0524F746B58}" type="datetimeFigureOut">
              <a:rPr lang="ru-RU" smtClean="0"/>
              <a:pPr/>
              <a:t>04.02.2024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0E19-09C4-49A6-9BDD-DF7B059759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018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A95F-949A-4C6D-AA18-A0524F746B58}" type="datetimeFigureOut">
              <a:rPr lang="ru-RU" smtClean="0"/>
              <a:pPr/>
              <a:t>04.02.2024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0E19-09C4-49A6-9BDD-DF7B059759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97557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A95F-949A-4C6D-AA18-A0524F746B58}" type="datetimeFigureOut">
              <a:rPr lang="ru-RU" smtClean="0"/>
              <a:pPr/>
              <a:t>04.02.2024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0E19-09C4-49A6-9BDD-DF7B059759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01831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A95F-949A-4C6D-AA18-A0524F746B58}" type="datetimeFigureOut">
              <a:rPr lang="ru-RU" smtClean="0"/>
              <a:pPr/>
              <a:t>04.02.2024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0E19-09C4-49A6-9BDD-DF7B059759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9973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A95F-949A-4C6D-AA18-A0524F746B58}" type="datetimeFigureOut">
              <a:rPr lang="ru-RU" smtClean="0"/>
              <a:pPr/>
              <a:t>04.02.2024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0E19-09C4-49A6-9BDD-DF7B059759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26450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CA95F-949A-4C6D-AA18-A0524F746B58}" type="datetimeFigureOut">
              <a:rPr lang="ru-RU" smtClean="0"/>
              <a:pPr/>
              <a:t>04.02.2024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0AD0E19-09C4-49A6-9BDD-DF7B059759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1562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sz="1600" b="1" dirty="0"/>
              <a:t>КУРСОВОЙ </a:t>
            </a:r>
            <a:r>
              <a:rPr lang="ru-RU" sz="1600" b="1" dirty="0" smtClean="0"/>
              <a:t>ПРОЕКТ</a:t>
            </a:r>
            <a:r>
              <a:rPr lang="ru-RU" sz="1600" dirty="0"/>
              <a:t/>
            </a:r>
            <a:br>
              <a:rPr lang="ru-RU" sz="1600" dirty="0"/>
            </a:br>
            <a:r>
              <a:rPr lang="ru-RU" sz="1600" dirty="0" smtClean="0"/>
              <a:t>«</a:t>
            </a:r>
            <a:r>
              <a:rPr lang="ru-RU" sz="1600" dirty="0" smtClean="0"/>
              <a:t>Разработка приложения для оформления регистрации по месту жительства</a:t>
            </a:r>
            <a:r>
              <a:rPr lang="ru-RU" sz="1600" dirty="0" smtClean="0"/>
              <a:t>»</a:t>
            </a:r>
            <a:r>
              <a:rPr lang="ru-RU" sz="1600" dirty="0"/>
              <a:t/>
            </a:r>
            <a:br>
              <a:rPr lang="ru-RU" sz="1600" dirty="0"/>
            </a:br>
            <a:r>
              <a:rPr lang="ru-RU" sz="1600" u="sng" dirty="0"/>
              <a:t>МДК 02.01 «Технология разработки программного обеспечения»</a:t>
            </a:r>
            <a:r>
              <a:rPr lang="ru-RU" sz="1600" dirty="0"/>
              <a:t/>
            </a:r>
            <a:br>
              <a:rPr lang="ru-RU" sz="1600" dirty="0"/>
            </a:br>
            <a:endParaRPr lang="ru-RU" sz="1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99407" y="211038"/>
            <a:ext cx="91694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Министерство образования Московской области</a:t>
            </a:r>
          </a:p>
          <a:p>
            <a:r>
              <a:rPr lang="ru-RU" dirty="0"/>
              <a:t>Государственное образовательное учреждение высшего образования Московской области</a:t>
            </a:r>
          </a:p>
          <a:p>
            <a:r>
              <a:rPr lang="ru-RU" dirty="0"/>
              <a:t>«Государственный гуманитарно-технологический университет»</a:t>
            </a:r>
          </a:p>
          <a:p>
            <a:r>
              <a:rPr lang="ru-RU" dirty="0"/>
              <a:t> </a:t>
            </a:r>
          </a:p>
          <a:p>
            <a:r>
              <a:rPr lang="ru-RU" b="1" u="sng" dirty="0"/>
              <a:t>Ликино-</a:t>
            </a:r>
            <a:r>
              <a:rPr lang="ru-RU" b="1" u="sng" dirty="0" err="1"/>
              <a:t>Дулевский</a:t>
            </a:r>
            <a:r>
              <a:rPr lang="ru-RU" b="1" u="sng" dirty="0"/>
              <a:t> политехнический колледж – филиал ГГТУ</a:t>
            </a:r>
            <a:endParaRPr lang="ru-RU" dirty="0"/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784156" y="4070461"/>
            <a:ext cx="650530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 </a:t>
            </a:r>
          </a:p>
          <a:p>
            <a:r>
              <a:rPr lang="ru-RU" b="1" dirty="0"/>
              <a:t>Выполнил:</a:t>
            </a:r>
            <a:endParaRPr lang="ru-RU" dirty="0"/>
          </a:p>
          <a:p>
            <a:r>
              <a:rPr lang="ru-RU" u="sng" dirty="0" smtClean="0"/>
              <a:t>Абуталыблы Ильяс </a:t>
            </a:r>
            <a:r>
              <a:rPr lang="ru-RU" u="sng" dirty="0" err="1" smtClean="0"/>
              <a:t>Ядигар</a:t>
            </a:r>
            <a:r>
              <a:rPr lang="ru-RU" u="sng" dirty="0" smtClean="0"/>
              <a:t> </a:t>
            </a:r>
            <a:r>
              <a:rPr lang="ru-RU" u="sng" dirty="0" err="1" smtClean="0"/>
              <a:t>оглы</a:t>
            </a:r>
            <a:endParaRPr lang="ru-RU" dirty="0"/>
          </a:p>
          <a:p>
            <a:r>
              <a:rPr lang="ru-RU" dirty="0"/>
              <a:t> </a:t>
            </a:r>
          </a:p>
          <a:p>
            <a:r>
              <a:rPr lang="ru-RU" u="sng" dirty="0"/>
              <a:t>Студент 4 курса группы ИСП.20А</a:t>
            </a:r>
            <a:endParaRPr lang="ru-RU" dirty="0"/>
          </a:p>
          <a:p>
            <a:r>
              <a:rPr lang="ru-RU" dirty="0"/>
              <a:t> </a:t>
            </a:r>
          </a:p>
          <a:p>
            <a:r>
              <a:rPr lang="ru-RU" u="sng" dirty="0"/>
              <a:t>09.02.07 Информационные системы и программирование  </a:t>
            </a:r>
            <a:endParaRPr lang="ru-RU" dirty="0"/>
          </a:p>
          <a:p>
            <a:r>
              <a:rPr lang="ru-RU" dirty="0"/>
              <a:t> </a:t>
            </a:r>
          </a:p>
          <a:p>
            <a:r>
              <a:rPr lang="ru-RU" u="sng" dirty="0"/>
              <a:t>очной формы обучения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675652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Автоматизированная информационная система «</a:t>
            </a:r>
            <a:r>
              <a:rPr lang="en-US" dirty="0" smtClean="0"/>
              <a:t>MFC</a:t>
            </a:r>
            <a:r>
              <a:rPr lang="ru-RU" dirty="0" smtClean="0"/>
              <a:t>» предназначена для оказания услуг клиенту по регистрации пользователя по указанному адресу. Пользователями программы выступает сотрудник центра. Регистрация пользователя осуществляется на основании договоров Регистрация гражданина Российской Федерации по месту жительства, в которых оговариваются условия регистрации. Акте перерегистрации указываются: первый адрес, где клиент прописан на данный момент и конечный адрес, куда он будет </a:t>
            </a:r>
            <a:r>
              <a:rPr lang="ru-RU" dirty="0" smtClean="0"/>
              <a:t>регистрироваться. Данные </a:t>
            </a:r>
            <a:r>
              <a:rPr lang="ru-RU" dirty="0" smtClean="0"/>
              <a:t>первичных документов фиксируются в карточках учета, которые выполняют роль регистров регистрационного учета.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686680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b="1" dirty="0"/>
              <a:t>Обоснование выбора </a:t>
            </a:r>
            <a:r>
              <a:rPr lang="en-US" b="1" dirty="0"/>
              <a:t>CASE – </a:t>
            </a:r>
            <a:r>
              <a:rPr lang="ru-RU" b="1" dirty="0"/>
              <a:t>средств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Выбор CASE-средства во многом зависит от конкретного подхода к проектированию ИС. Важнейшими из подходов являются структурный (функциональный), объектно-ориентированный, также отдельно выделяется методология ARIS.</a:t>
            </a:r>
          </a:p>
          <a:p>
            <a:r>
              <a:rPr lang="ru-RU" dirty="0"/>
              <a:t>Сущность структурного подхода к разработке ИС заключается в ее декомпозиции на автоматизируемые функции: система разбивается на функциональные подсистемы, которые в свою очередь делятся на подфункции, подразделяемые на задачи и так далее. На сегодняшний момент широкое распространение получили:</a:t>
            </a:r>
          </a:p>
          <a:p>
            <a:pPr lvl="0"/>
            <a:r>
              <a:rPr lang="en-US" dirty="0"/>
              <a:t>CA </a:t>
            </a:r>
            <a:r>
              <a:rPr lang="en-US" dirty="0" err="1"/>
              <a:t>ERwin</a:t>
            </a:r>
            <a:r>
              <a:rPr lang="en-US" dirty="0"/>
              <a:t> Process Modeler (</a:t>
            </a:r>
            <a:r>
              <a:rPr lang="ru-RU" dirty="0"/>
              <a:t>ранее</a:t>
            </a:r>
            <a:r>
              <a:rPr lang="en-US" dirty="0"/>
              <a:t>: </a:t>
            </a:r>
            <a:r>
              <a:rPr lang="en-US" dirty="0" err="1"/>
              <a:t>BPwin</a:t>
            </a:r>
            <a:r>
              <a:rPr lang="en-US" dirty="0"/>
              <a:t>)</a:t>
            </a:r>
            <a:endParaRPr lang="ru-RU" dirty="0"/>
          </a:p>
          <a:p>
            <a:pPr lvl="0"/>
            <a:r>
              <a:rPr lang="en-US" dirty="0"/>
              <a:t>CA </a:t>
            </a:r>
            <a:r>
              <a:rPr lang="en-US" dirty="0" err="1"/>
              <a:t>ERwin</a:t>
            </a:r>
            <a:r>
              <a:rPr lang="en-US" dirty="0"/>
              <a:t> Data Modeler (</a:t>
            </a:r>
            <a:r>
              <a:rPr lang="ru-RU" dirty="0"/>
              <a:t>ранее</a:t>
            </a:r>
            <a:r>
              <a:rPr lang="en-US" dirty="0"/>
              <a:t>: </a:t>
            </a:r>
            <a:r>
              <a:rPr lang="en-US" dirty="0" err="1"/>
              <a:t>ERwin</a:t>
            </a:r>
            <a:r>
              <a:rPr lang="en-US" dirty="0"/>
              <a:t>)</a:t>
            </a:r>
            <a:endParaRPr lang="ru-RU" dirty="0"/>
          </a:p>
          <a:p>
            <a:pPr lvl="0"/>
            <a:r>
              <a:rPr lang="ru-RU" dirty="0" err="1"/>
              <a:t>Vantage</a:t>
            </a:r>
            <a:r>
              <a:rPr lang="ru-RU" dirty="0"/>
              <a:t> </a:t>
            </a:r>
            <a:r>
              <a:rPr lang="ru-RU" dirty="0" err="1"/>
              <a:t>Team</a:t>
            </a:r>
            <a:r>
              <a:rPr lang="ru-RU" dirty="0"/>
              <a:t> </a:t>
            </a:r>
            <a:r>
              <a:rPr lang="ru-RU" dirty="0" err="1"/>
              <a:t>Builder</a:t>
            </a:r>
            <a:endParaRPr lang="ru-RU" dirty="0"/>
          </a:p>
          <a:p>
            <a:pPr lvl="0"/>
            <a:r>
              <a:rPr lang="ru-RU" dirty="0" err="1"/>
              <a:t>Oracle</a:t>
            </a:r>
            <a:r>
              <a:rPr lang="ru-RU" dirty="0"/>
              <a:t> </a:t>
            </a:r>
            <a:r>
              <a:rPr lang="ru-RU" dirty="0" err="1"/>
              <a:t>Designer</a:t>
            </a:r>
            <a:endParaRPr lang="ru-RU" dirty="0"/>
          </a:p>
          <a:p>
            <a:r>
              <a:rPr lang="ru-RU" dirty="0"/>
              <a:t>Исходя из выбранного подхода к проектированию было выбрано </a:t>
            </a:r>
            <a:r>
              <a:rPr lang="en-US" dirty="0"/>
              <a:t>CASE </a:t>
            </a:r>
            <a:r>
              <a:rPr lang="ru-RU" dirty="0"/>
              <a:t>– средство </a:t>
            </a:r>
            <a:r>
              <a:rPr lang="en-US" dirty="0"/>
              <a:t>MS Visio</a:t>
            </a:r>
            <a:r>
              <a:rPr lang="ru-RU" dirty="0"/>
              <a:t>, полностью удовлетворяющее запросам разработки программного средства.</a:t>
            </a:r>
          </a:p>
        </p:txBody>
      </p:sp>
    </p:spTree>
    <p:extLst>
      <p:ext uri="{BB962C8B-B14F-4D97-AF65-F5344CB8AC3E}">
        <p14:creationId xmlns:p14="http://schemas.microsoft.com/office/powerpoint/2010/main" xmlns="" val="56661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</a:t>
            </a:r>
          </a:p>
        </p:txBody>
      </p:sp>
      <p:pic>
        <p:nvPicPr>
          <p:cNvPr id="7" name="Рисунок 6" descr="C:\Users\admin\Desktop\Абуталыблы св\олег1.png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833263" y="1465243"/>
            <a:ext cx="5409595" cy="49106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081099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</a:t>
            </a:r>
            <a:br>
              <a:rPr lang="ru-RU" dirty="0"/>
            </a:br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522402" y="1606648"/>
            <a:ext cx="5238318" cy="44117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086528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Разработка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16" y="1387106"/>
            <a:ext cx="5950181" cy="4747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055423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Тестирование – процесс исследования и контроль качества, который состоит из планирования, проектирования, собственно проверки и анализа ее результатов.</a:t>
            </a:r>
          </a:p>
          <a:p>
            <a:r>
              <a:rPr lang="ru-RU" dirty="0"/>
              <a:t>Отладка — этап разработки компьютерной программы, на котором обнаруживают, локализуют и устраняют ошибки.</a:t>
            </a:r>
          </a:p>
          <a:p>
            <a:r>
              <a:rPr lang="ru-RU" dirty="0"/>
              <a:t>Отладка:</a:t>
            </a:r>
          </a:p>
          <a:p>
            <a:r>
              <a:rPr lang="ru-RU" dirty="0" smtClean="0"/>
              <a:t>Участок кода с навигацией на страницу Адрес работающий некорректно </a:t>
            </a:r>
            <a:r>
              <a:rPr lang="ru-RU" dirty="0" smtClean="0"/>
              <a:t>: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 smtClean="0"/>
              <a:t>Участок кода с навигацией на страницу Адрес работающий корректно </a:t>
            </a:r>
            <a:r>
              <a:rPr lang="ru-RU" dirty="0" smtClean="0"/>
              <a:t>: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5872" y="3447183"/>
            <a:ext cx="6242950" cy="958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Рисунок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6428" y="4993988"/>
            <a:ext cx="5235114" cy="1149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033777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83695"/>
            <a:ext cx="8596668" cy="3880773"/>
          </a:xfrm>
        </p:spPr>
        <p:txBody>
          <a:bodyPr>
            <a:normAutofit/>
          </a:bodyPr>
          <a:lstStyle/>
          <a:p>
            <a:r>
              <a:rPr lang="ru-RU" dirty="0"/>
              <a:t>Тестовый сценарий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3849" y="1934182"/>
            <a:ext cx="6659562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467097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376817"/>
            <a:ext cx="8596668" cy="4501469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В рамках данной курсовой работы разработана программа для управления учетом регистраций жителей, которая успешно соответствует всем требованиям пользователя.</a:t>
            </a:r>
          </a:p>
          <a:p>
            <a:r>
              <a:rPr lang="ru-RU" dirty="0" smtClean="0"/>
              <a:t>В первую очередь рассмотрена общая информация о внутренней структуре организации, а также её бизнес-процессы. Это позволило глубже понять специфику работы организации и корректно отразить её в разрабатываемой программе.</a:t>
            </a:r>
          </a:p>
          <a:p>
            <a:r>
              <a:rPr lang="ru-RU" dirty="0" smtClean="0"/>
              <a:t>В ходе выполнения работы создана база данных, предназначенная для учета регистраций жителей. Эта база данных обеспечивает полную информацию о регистрации, паспортных данных, а также о адресах.</a:t>
            </a:r>
          </a:p>
          <a:p>
            <a:r>
              <a:rPr lang="ru-RU" dirty="0" smtClean="0"/>
              <a:t>Следует отметить, что данная программа создана с использованием среды разработки </a:t>
            </a:r>
            <a:r>
              <a:rPr lang="en-US" dirty="0" smtClean="0"/>
              <a:t>Visual Studio </a:t>
            </a:r>
            <a:r>
              <a:rPr lang="ru-RU" dirty="0" smtClean="0"/>
              <a:t>. Выбор этой среды обусловлен её мощностью и многофункциональностью, своевременным обновлением функционала и способностью создавать решения для удобного использования информацией. Таким образом, программа полностью удовлетворяет поставленным требованиям в курсовой работе.</a:t>
            </a:r>
          </a:p>
          <a:p>
            <a:r>
              <a:rPr lang="ru-RU" dirty="0" smtClean="0"/>
              <a:t>Руководство программиста позволит сопровождать и модифицировать программное решение другим специалистам.</a:t>
            </a:r>
          </a:p>
          <a:p>
            <a:r>
              <a:rPr lang="ru-RU" dirty="0" smtClean="0"/>
              <a:t>В результате, разработанная программа представляет собой эффективное решение для управления предприятием, реализованы основные этапы жизненного цикла программного обеспечения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407102473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166</TotalTime>
  <Words>448</Words>
  <Application>Microsoft Office PowerPoint</Application>
  <PresentationFormat>Произвольный</PresentationFormat>
  <Paragraphs>46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Аспект</vt:lpstr>
      <vt:lpstr>КУРСОВОЙ ПРОЕКТ «Разработка приложения для оформления регистрации по месту жительства» МДК 02.01 «Технология разработки программного обеспечения» </vt:lpstr>
      <vt:lpstr>Постановка задачи</vt:lpstr>
      <vt:lpstr>Обоснование выбора CASE – средств</vt:lpstr>
      <vt:lpstr>Проектирование</vt:lpstr>
      <vt:lpstr>Проектирование </vt:lpstr>
      <vt:lpstr>Разработка</vt:lpstr>
      <vt:lpstr>Тестирование</vt:lpstr>
      <vt:lpstr>Тестирование</vt:lpstr>
      <vt:lpstr>Заключение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  «Разработка приложения по автоматизации учёта поступлений и распределений материалов на склады» МДК 02.01 «Технология разработки программного обеспечения» </dc:title>
  <dc:creator>TC-26</dc:creator>
  <cp:lastModifiedBy>Ильяс Абуталыблы</cp:lastModifiedBy>
  <cp:revision>12</cp:revision>
  <dcterms:created xsi:type="dcterms:W3CDTF">2024-01-15T10:34:15Z</dcterms:created>
  <dcterms:modified xsi:type="dcterms:W3CDTF">2024-02-04T17:40:36Z</dcterms:modified>
</cp:coreProperties>
</file>