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611"/>
    <p:restoredTop sz="94610"/>
  </p:normalViewPr>
  <p:slideViewPr>
    <p:cSldViewPr snapToGrid="0" snapToObjects="1">
      <p:cViewPr varScale="1">
        <p:scale>
          <a:sx n="71" d="100"/>
          <a:sy n="71" d="100"/>
        </p:scale>
        <p:origin x="-132" y="-108"/>
      </p:cViewPr>
      <p:guideLst>
        <p:guide orient="horz" pos="2592"/>
        <p:guide pos="4608"/>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1</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10</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2</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3</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4</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5</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6</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7</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8</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9</a:t>
            </a:fld>
            <a:endParaRPr lang="en-US"/>
          </a:p>
        </p:txBody>
      </p:sp>
    </p:spTree>
    <p:extLst>
      <p:ext uri="{BB962C8B-B14F-4D97-AF65-F5344CB8AC3E}">
        <p14:creationId xmlns:p14="http://schemas.microsoft.com/office/powerpoint/2010/main" xmlns=""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75000"/>
            </a:srgbClr>
          </a:solidFill>
          <a:ln/>
        </p:spPr>
      </p:sp>
      <p:pic>
        <p:nvPicPr>
          <p:cNvPr id="4"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FFFFFF">
              <a:alpha val="85000"/>
            </a:srgbClr>
          </a:solidFill>
          <a:ln/>
        </p:spPr>
      </p:sp>
      <p:sp>
        <p:nvSpPr>
          <p:cNvPr id="6" name="Text 3"/>
          <p:cNvSpPr/>
          <p:nvPr/>
        </p:nvSpPr>
        <p:spPr>
          <a:xfrm>
            <a:off x="2037993" y="2865001"/>
            <a:ext cx="6665952" cy="2499598"/>
          </a:xfrm>
          <a:prstGeom prst="rect">
            <a:avLst/>
          </a:prstGeom>
          <a:noFill/>
          <a:ln/>
        </p:spPr>
        <p:txBody>
          <a:bodyPr wrap="square" rtlCol="0" anchor="t"/>
          <a:lstStyle/>
          <a:p>
            <a:pPr marL="0" indent="0">
              <a:lnSpc>
                <a:spcPts val="6561"/>
              </a:lnSpc>
              <a:buNone/>
            </a:pPr>
            <a:r>
              <a:rPr lang="en-US" sz="5249" smtClean="0">
                <a:solidFill>
                  <a:srgbClr val="1B1B27"/>
                </a:solidFill>
                <a:latin typeface="Raleway" pitchFamily="34" charset="0"/>
                <a:ea typeface="Raleway" pitchFamily="34" charset="-122"/>
                <a:cs typeface="Raleway" pitchFamily="34" charset="-120"/>
              </a:rPr>
              <a:t>ABDUL RAHMAN.T</a:t>
            </a:r>
            <a:r>
              <a:rPr lang="en-US" sz="5249" dirty="0">
                <a:solidFill>
                  <a:srgbClr val="1B1B27"/>
                </a:solidFill>
                <a:latin typeface="Raleway" pitchFamily="34" charset="0"/>
                <a:ea typeface="Raleway" pitchFamily="34" charset="-122"/>
                <a:cs typeface="Raleway" pitchFamily="34" charset="-120"/>
              </a:rPr>
              <a:t>
Final Project 
</a:t>
            </a:r>
            <a:endParaRPr lang="en-US" sz="5249"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75000"/>
            </a:srgbClr>
          </a:solidFill>
          <a:ln/>
        </p:spPr>
      </p:sp>
      <p:sp>
        <p:nvSpPr>
          <p:cNvPr id="4" name="Text 2"/>
          <p:cNvSpPr/>
          <p:nvPr/>
        </p:nvSpPr>
        <p:spPr>
          <a:xfrm>
            <a:off x="2037993" y="1614726"/>
            <a:ext cx="5554980" cy="694373"/>
          </a:xfrm>
          <a:prstGeom prst="rect">
            <a:avLst/>
          </a:prstGeom>
          <a:noFill/>
          <a:ln/>
        </p:spPr>
        <p:txBody>
          <a:bodyPr wrap="none" rtlCol="0" anchor="t"/>
          <a:lstStyle/>
          <a:p>
            <a:pPr marL="0" indent="0">
              <a:lnSpc>
                <a:spcPts val="5468"/>
              </a:lnSpc>
              <a:buNone/>
            </a:pPr>
            <a:r>
              <a:rPr lang="en-US" sz="4374" dirty="0">
                <a:solidFill>
                  <a:srgbClr val="1B1B27"/>
                </a:solidFill>
                <a:latin typeface="Raleway" pitchFamily="34" charset="0"/>
                <a:ea typeface="Raleway" pitchFamily="34" charset="-122"/>
                <a:cs typeface="Raleway" pitchFamily="34" charset="-120"/>
              </a:rPr>
              <a:t>RESULTS</a:t>
            </a:r>
            <a:endParaRPr lang="en-US" sz="4374" dirty="0"/>
          </a:p>
        </p:txBody>
      </p:sp>
      <p:pic>
        <p:nvPicPr>
          <p:cNvPr id="5" name="Image 0" descr="preencoded.png"/>
          <p:cNvPicPr>
            <a:picLocks noChangeAspect="1"/>
          </p:cNvPicPr>
          <p:nvPr/>
        </p:nvPicPr>
        <p:blipFill>
          <a:blip r:embed="rId3"/>
          <a:stretch>
            <a:fillRect/>
          </a:stretch>
        </p:blipFill>
        <p:spPr>
          <a:xfrm>
            <a:off x="2037993" y="2753439"/>
            <a:ext cx="3295888" cy="2036921"/>
          </a:xfrm>
          <a:prstGeom prst="rect">
            <a:avLst/>
          </a:prstGeom>
        </p:spPr>
      </p:pic>
      <p:sp>
        <p:nvSpPr>
          <p:cNvPr id="6" name="Text 3"/>
          <p:cNvSpPr/>
          <p:nvPr/>
        </p:nvSpPr>
        <p:spPr>
          <a:xfrm>
            <a:off x="2037993" y="5068014"/>
            <a:ext cx="2777490" cy="347186"/>
          </a:xfrm>
          <a:prstGeom prst="rect">
            <a:avLst/>
          </a:prstGeom>
          <a:noFill/>
          <a:ln/>
        </p:spPr>
        <p:txBody>
          <a:bodyPr wrap="none" rtlCol="0" anchor="t"/>
          <a:lstStyle/>
          <a:p>
            <a:pPr marL="0" indent="0" algn="l">
              <a:lnSpc>
                <a:spcPts val="2734"/>
              </a:lnSpc>
              <a:buNone/>
            </a:pPr>
            <a:r>
              <a:rPr lang="en-US" sz="2187" dirty="0">
                <a:solidFill>
                  <a:srgbClr val="3C3939"/>
                </a:solidFill>
                <a:latin typeface="Raleway" pitchFamily="34" charset="0"/>
                <a:ea typeface="Raleway" pitchFamily="34" charset="-122"/>
                <a:cs typeface="Raleway" pitchFamily="34" charset="-120"/>
              </a:rPr>
              <a:t>Survivors Rescued</a:t>
            </a:r>
            <a:endParaRPr lang="en-US" sz="2187" dirty="0"/>
          </a:p>
        </p:txBody>
      </p:sp>
      <p:sp>
        <p:nvSpPr>
          <p:cNvPr id="7" name="Text 4"/>
          <p:cNvSpPr/>
          <p:nvPr/>
        </p:nvSpPr>
        <p:spPr>
          <a:xfrm>
            <a:off x="2037993" y="5548432"/>
            <a:ext cx="3295888" cy="1066205"/>
          </a:xfrm>
          <a:prstGeom prst="rect">
            <a:avLst/>
          </a:prstGeom>
          <a:noFill/>
          <a:ln/>
        </p:spPr>
        <p:txBody>
          <a:bodyPr wrap="square" rtlCol="0" anchor="t"/>
          <a:lstStyle/>
          <a:p>
            <a:pPr marL="0" indent="0" algn="l">
              <a:lnSpc>
                <a:spcPts val="2799"/>
              </a:lnSpc>
              <a:buNone/>
            </a:pPr>
            <a:r>
              <a:rPr lang="en-US" sz="1750" dirty="0">
                <a:solidFill>
                  <a:srgbClr val="3C3939"/>
                </a:solidFill>
                <a:latin typeface="Roboto" pitchFamily="34" charset="0"/>
                <a:ea typeface="Roboto" pitchFamily="34" charset="-122"/>
                <a:cs typeface="Roboto" pitchFamily="34" charset="-120"/>
              </a:rPr>
              <a:t>A historic photo showing survivors being rescued after the Titanic shipwreck.</a:t>
            </a:r>
            <a:endParaRPr lang="en-US" sz="1750" dirty="0"/>
          </a:p>
        </p:txBody>
      </p:sp>
      <p:pic>
        <p:nvPicPr>
          <p:cNvPr id="8" name="Image 1" descr="preencoded.png"/>
          <p:cNvPicPr>
            <a:picLocks noChangeAspect="1"/>
          </p:cNvPicPr>
          <p:nvPr/>
        </p:nvPicPr>
        <p:blipFill>
          <a:blip r:embed="rId4"/>
          <a:stretch>
            <a:fillRect/>
          </a:stretch>
        </p:blipFill>
        <p:spPr>
          <a:xfrm>
            <a:off x="5667137" y="2753439"/>
            <a:ext cx="3296007" cy="2037040"/>
          </a:xfrm>
          <a:prstGeom prst="rect">
            <a:avLst/>
          </a:prstGeom>
        </p:spPr>
      </p:pic>
      <p:sp>
        <p:nvSpPr>
          <p:cNvPr id="9" name="Text 5"/>
          <p:cNvSpPr/>
          <p:nvPr/>
        </p:nvSpPr>
        <p:spPr>
          <a:xfrm>
            <a:off x="5667137" y="5068133"/>
            <a:ext cx="2777490" cy="347186"/>
          </a:xfrm>
          <a:prstGeom prst="rect">
            <a:avLst/>
          </a:prstGeom>
          <a:noFill/>
          <a:ln/>
        </p:spPr>
        <p:txBody>
          <a:bodyPr wrap="none" rtlCol="0" anchor="t"/>
          <a:lstStyle/>
          <a:p>
            <a:pPr marL="0" indent="0" algn="l">
              <a:lnSpc>
                <a:spcPts val="2734"/>
              </a:lnSpc>
              <a:buNone/>
            </a:pPr>
            <a:r>
              <a:rPr lang="en-US" sz="2187" dirty="0">
                <a:solidFill>
                  <a:srgbClr val="3C3939"/>
                </a:solidFill>
                <a:latin typeface="Raleway" pitchFamily="34" charset="0"/>
                <a:ea typeface="Raleway" pitchFamily="34" charset="-122"/>
                <a:cs typeface="Raleway" pitchFamily="34" charset="-120"/>
              </a:rPr>
              <a:t>Titanic Wreckage</a:t>
            </a:r>
            <a:endParaRPr lang="en-US" sz="2187" dirty="0"/>
          </a:p>
        </p:txBody>
      </p:sp>
      <p:sp>
        <p:nvSpPr>
          <p:cNvPr id="10" name="Text 6"/>
          <p:cNvSpPr/>
          <p:nvPr/>
        </p:nvSpPr>
        <p:spPr>
          <a:xfrm>
            <a:off x="5667137" y="5548551"/>
            <a:ext cx="3296007" cy="1066205"/>
          </a:xfrm>
          <a:prstGeom prst="rect">
            <a:avLst/>
          </a:prstGeom>
          <a:noFill/>
          <a:ln/>
        </p:spPr>
        <p:txBody>
          <a:bodyPr wrap="square" rtlCol="0" anchor="t"/>
          <a:lstStyle/>
          <a:p>
            <a:pPr marL="0" indent="0" algn="l">
              <a:lnSpc>
                <a:spcPts val="2799"/>
              </a:lnSpc>
              <a:buNone/>
            </a:pPr>
            <a:r>
              <a:rPr lang="en-US" sz="1750" dirty="0">
                <a:solidFill>
                  <a:srgbClr val="3C3939"/>
                </a:solidFill>
                <a:latin typeface="Roboto" pitchFamily="34" charset="0"/>
                <a:ea typeface="Roboto" pitchFamily="34" charset="-122"/>
                <a:cs typeface="Roboto" pitchFamily="34" charset="-120"/>
              </a:rPr>
              <a:t>An eerie yet captivating image of the remains of the Titanic at the bottom of the ocean.</a:t>
            </a:r>
            <a:endParaRPr lang="en-US" sz="1750" dirty="0"/>
          </a:p>
        </p:txBody>
      </p:sp>
      <p:pic>
        <p:nvPicPr>
          <p:cNvPr id="11" name="Image 2" descr="preencoded.png"/>
          <p:cNvPicPr>
            <a:picLocks noChangeAspect="1"/>
          </p:cNvPicPr>
          <p:nvPr/>
        </p:nvPicPr>
        <p:blipFill>
          <a:blip r:embed="rId5"/>
          <a:stretch>
            <a:fillRect/>
          </a:stretch>
        </p:blipFill>
        <p:spPr>
          <a:xfrm>
            <a:off x="9296400" y="2753439"/>
            <a:ext cx="3296007" cy="2037040"/>
          </a:xfrm>
          <a:prstGeom prst="rect">
            <a:avLst/>
          </a:prstGeom>
        </p:spPr>
      </p:pic>
      <p:sp>
        <p:nvSpPr>
          <p:cNvPr id="12" name="Text 7"/>
          <p:cNvSpPr/>
          <p:nvPr/>
        </p:nvSpPr>
        <p:spPr>
          <a:xfrm>
            <a:off x="9296400" y="5068133"/>
            <a:ext cx="2777490" cy="347186"/>
          </a:xfrm>
          <a:prstGeom prst="rect">
            <a:avLst/>
          </a:prstGeom>
          <a:noFill/>
          <a:ln/>
        </p:spPr>
        <p:txBody>
          <a:bodyPr wrap="none" rtlCol="0" anchor="t"/>
          <a:lstStyle/>
          <a:p>
            <a:pPr marL="0" indent="0" algn="l">
              <a:lnSpc>
                <a:spcPts val="2734"/>
              </a:lnSpc>
              <a:buNone/>
            </a:pPr>
            <a:r>
              <a:rPr lang="en-US" sz="2187" dirty="0">
                <a:solidFill>
                  <a:srgbClr val="3C3939"/>
                </a:solidFill>
                <a:latin typeface="Raleway" pitchFamily="34" charset="0"/>
                <a:ea typeface="Raleway" pitchFamily="34" charset="-122"/>
                <a:cs typeface="Raleway" pitchFamily="34" charset="-120"/>
              </a:rPr>
              <a:t>Lifeboat Escape</a:t>
            </a:r>
            <a:endParaRPr lang="en-US" sz="2187" dirty="0"/>
          </a:p>
        </p:txBody>
      </p:sp>
      <p:sp>
        <p:nvSpPr>
          <p:cNvPr id="13" name="Text 8"/>
          <p:cNvSpPr/>
          <p:nvPr/>
        </p:nvSpPr>
        <p:spPr>
          <a:xfrm>
            <a:off x="9296400" y="5548551"/>
            <a:ext cx="3296007" cy="1066205"/>
          </a:xfrm>
          <a:prstGeom prst="rect">
            <a:avLst/>
          </a:prstGeom>
          <a:noFill/>
          <a:ln/>
        </p:spPr>
        <p:txBody>
          <a:bodyPr wrap="square" rtlCol="0" anchor="t"/>
          <a:lstStyle/>
          <a:p>
            <a:pPr marL="0" indent="0" algn="l">
              <a:lnSpc>
                <a:spcPts val="2799"/>
              </a:lnSpc>
              <a:buNone/>
            </a:pPr>
            <a:r>
              <a:rPr lang="en-US" sz="1750" dirty="0">
                <a:solidFill>
                  <a:srgbClr val="3C3939"/>
                </a:solidFill>
                <a:latin typeface="Roboto" pitchFamily="34" charset="0"/>
                <a:ea typeface="Roboto" pitchFamily="34" charset="-122"/>
                <a:cs typeface="Roboto" pitchFamily="34" charset="-120"/>
              </a:rPr>
              <a:t>A dramatic portrayal of passengers escaping in lifeboats during the Titanic disaster.</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75000"/>
            </a:srgbClr>
          </a:solidFill>
          <a:ln/>
        </p:spPr>
      </p:sp>
      <p:pic>
        <p:nvPicPr>
          <p:cNvPr id="4"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FFFFFF">
              <a:alpha val="85000"/>
            </a:srgbClr>
          </a:solidFill>
          <a:ln/>
        </p:spPr>
      </p:sp>
      <p:sp>
        <p:nvSpPr>
          <p:cNvPr id="6" name="Text 3"/>
          <p:cNvSpPr/>
          <p:nvPr/>
        </p:nvSpPr>
        <p:spPr>
          <a:xfrm>
            <a:off x="2037993" y="2676763"/>
            <a:ext cx="5554980" cy="694373"/>
          </a:xfrm>
          <a:prstGeom prst="rect">
            <a:avLst/>
          </a:prstGeom>
          <a:noFill/>
          <a:ln/>
        </p:spPr>
        <p:txBody>
          <a:bodyPr wrap="none" rtlCol="0" anchor="t"/>
          <a:lstStyle/>
          <a:p>
            <a:pPr marL="0" indent="0">
              <a:lnSpc>
                <a:spcPts val="5468"/>
              </a:lnSpc>
              <a:buNone/>
            </a:pPr>
            <a:r>
              <a:rPr lang="en-US" sz="4374" b="1" dirty="0">
                <a:solidFill>
                  <a:srgbClr val="1B1B27"/>
                </a:solidFill>
                <a:latin typeface="Raleway" pitchFamily="34" charset="0"/>
                <a:ea typeface="Raleway" pitchFamily="34" charset="-122"/>
                <a:cs typeface="Raleway" pitchFamily="34" charset="-120"/>
              </a:rPr>
              <a:t>PROJECT TITLE</a:t>
            </a:r>
            <a:endParaRPr lang="en-US" sz="4374" dirty="0"/>
          </a:p>
        </p:txBody>
      </p:sp>
      <p:sp>
        <p:nvSpPr>
          <p:cNvPr id="7" name="Shape 4"/>
          <p:cNvSpPr/>
          <p:nvPr/>
        </p:nvSpPr>
        <p:spPr>
          <a:xfrm>
            <a:off x="2037993" y="3704392"/>
            <a:ext cx="10554414" cy="1848326"/>
          </a:xfrm>
          <a:prstGeom prst="roundRect">
            <a:avLst>
              <a:gd name="adj" fmla="val 5410"/>
            </a:avLst>
          </a:prstGeom>
          <a:solidFill>
            <a:srgbClr val="E1E1EA"/>
          </a:solidFill>
          <a:ln w="7620">
            <a:solidFill>
              <a:srgbClr val="C7C7D0"/>
            </a:solidFill>
            <a:prstDash val="solid"/>
          </a:ln>
        </p:spPr>
      </p:sp>
      <p:sp>
        <p:nvSpPr>
          <p:cNvPr id="8" name="Text 5"/>
          <p:cNvSpPr/>
          <p:nvPr/>
        </p:nvSpPr>
        <p:spPr>
          <a:xfrm>
            <a:off x="2267783" y="3934182"/>
            <a:ext cx="10094833" cy="1388745"/>
          </a:xfrm>
          <a:prstGeom prst="rect">
            <a:avLst/>
          </a:prstGeom>
          <a:noFill/>
          <a:ln/>
        </p:spPr>
        <p:txBody>
          <a:bodyPr wrap="square" rtlCol="0" anchor="t"/>
          <a:lstStyle/>
          <a:p>
            <a:pPr marL="0" indent="0">
              <a:lnSpc>
                <a:spcPts val="5468"/>
              </a:lnSpc>
              <a:buNone/>
            </a:pPr>
            <a:r>
              <a:rPr lang="en-US" sz="4374" dirty="0">
                <a:solidFill>
                  <a:srgbClr val="3C3939"/>
                </a:solidFill>
                <a:latin typeface="Raleway" pitchFamily="34" charset="0"/>
                <a:ea typeface="Raleway" pitchFamily="34" charset="-122"/>
                <a:cs typeface="Raleway" pitchFamily="34" charset="-120"/>
              </a:rPr>
              <a:t>Titanic - Machine Learning from Disaster</a:t>
            </a:r>
            <a:endParaRPr lang="en-US" sz="4374"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75000"/>
            </a:srgbClr>
          </a:solidFill>
          <a:ln/>
        </p:spPr>
      </p:sp>
      <p:pic>
        <p:nvPicPr>
          <p:cNvPr id="4" name="Image 0" descr="preencoded.png"/>
          <p:cNvPicPr>
            <a:picLocks noChangeAspect="1"/>
          </p:cNvPicPr>
          <p:nvPr/>
        </p:nvPicPr>
        <p:blipFill>
          <a:blip r:embed="rId3"/>
          <a:stretch>
            <a:fillRect/>
          </a:stretch>
        </p:blipFill>
        <p:spPr>
          <a:xfrm>
            <a:off x="10972800" y="0"/>
            <a:ext cx="3657600" cy="8229600"/>
          </a:xfrm>
          <a:prstGeom prst="rect">
            <a:avLst/>
          </a:prstGeom>
        </p:spPr>
      </p:pic>
      <p:sp>
        <p:nvSpPr>
          <p:cNvPr id="5" name="Text 2"/>
          <p:cNvSpPr/>
          <p:nvPr/>
        </p:nvSpPr>
        <p:spPr>
          <a:xfrm>
            <a:off x="833199" y="2052876"/>
            <a:ext cx="5554980" cy="694373"/>
          </a:xfrm>
          <a:prstGeom prst="rect">
            <a:avLst/>
          </a:prstGeom>
          <a:noFill/>
          <a:ln/>
        </p:spPr>
        <p:txBody>
          <a:bodyPr wrap="none" rtlCol="0" anchor="t"/>
          <a:lstStyle/>
          <a:p>
            <a:pPr marL="0" indent="0">
              <a:lnSpc>
                <a:spcPts val="5468"/>
              </a:lnSpc>
              <a:buNone/>
            </a:pPr>
            <a:r>
              <a:rPr lang="en-US" sz="4374" dirty="0">
                <a:solidFill>
                  <a:srgbClr val="1B1B27"/>
                </a:solidFill>
                <a:latin typeface="Raleway" pitchFamily="34" charset="0"/>
                <a:ea typeface="Raleway" pitchFamily="34" charset="-122"/>
                <a:cs typeface="Raleway" pitchFamily="34" charset="-120"/>
              </a:rPr>
              <a:t>AGENDA</a:t>
            </a:r>
            <a:endParaRPr lang="en-US" sz="4374" dirty="0"/>
          </a:p>
        </p:txBody>
      </p:sp>
      <p:sp>
        <p:nvSpPr>
          <p:cNvPr id="6" name="Shape 3"/>
          <p:cNvSpPr/>
          <p:nvPr/>
        </p:nvSpPr>
        <p:spPr>
          <a:xfrm>
            <a:off x="833199" y="3309699"/>
            <a:ext cx="388739" cy="388739"/>
          </a:xfrm>
          <a:prstGeom prst="roundRect">
            <a:avLst>
              <a:gd name="adj" fmla="val 25722"/>
            </a:avLst>
          </a:prstGeom>
          <a:solidFill>
            <a:srgbClr val="E1E1EA"/>
          </a:solidFill>
          <a:ln w="7620">
            <a:solidFill>
              <a:srgbClr val="C7C7D0"/>
            </a:solidFill>
            <a:prstDash val="solid"/>
          </a:ln>
        </p:spPr>
      </p:sp>
      <p:sp>
        <p:nvSpPr>
          <p:cNvPr id="7" name="Text 4"/>
          <p:cNvSpPr/>
          <p:nvPr/>
        </p:nvSpPr>
        <p:spPr>
          <a:xfrm>
            <a:off x="1444109" y="3330416"/>
            <a:ext cx="3931206" cy="694373"/>
          </a:xfrm>
          <a:prstGeom prst="rect">
            <a:avLst/>
          </a:prstGeom>
          <a:noFill/>
          <a:ln/>
        </p:spPr>
        <p:txBody>
          <a:bodyPr wrap="square" rtlCol="0" anchor="t"/>
          <a:lstStyle/>
          <a:p>
            <a:pPr marL="0" indent="0">
              <a:lnSpc>
                <a:spcPts val="2734"/>
              </a:lnSpc>
              <a:buNone/>
            </a:pPr>
            <a:r>
              <a:rPr lang="en-US" sz="2187" dirty="0">
                <a:solidFill>
                  <a:srgbClr val="3C3939"/>
                </a:solidFill>
                <a:latin typeface="Raleway" pitchFamily="34" charset="0"/>
                <a:ea typeface="Raleway" pitchFamily="34" charset="-122"/>
                <a:cs typeface="Raleway" pitchFamily="34" charset="-120"/>
              </a:rPr>
              <a:t>Introduction to Titanic Shipwreck Dataset</a:t>
            </a:r>
            <a:endParaRPr lang="en-US" sz="2187" dirty="0"/>
          </a:p>
        </p:txBody>
      </p:sp>
      <p:sp>
        <p:nvSpPr>
          <p:cNvPr id="8" name="Text 5"/>
          <p:cNvSpPr/>
          <p:nvPr/>
        </p:nvSpPr>
        <p:spPr>
          <a:xfrm>
            <a:off x="1444109" y="4158020"/>
            <a:ext cx="3931206" cy="710803"/>
          </a:xfrm>
          <a:prstGeom prst="rect">
            <a:avLst/>
          </a:prstGeom>
          <a:noFill/>
          <a:ln/>
        </p:spPr>
        <p:txBody>
          <a:bodyPr wrap="square" rtlCol="0" anchor="t"/>
          <a:lstStyle/>
          <a:p>
            <a:pPr marL="0" indent="0">
              <a:lnSpc>
                <a:spcPts val="2799"/>
              </a:lnSpc>
              <a:buNone/>
            </a:pPr>
            <a:r>
              <a:rPr lang="en-US" sz="1750" dirty="0">
                <a:solidFill>
                  <a:srgbClr val="3C3939"/>
                </a:solidFill>
                <a:latin typeface="Roboto" pitchFamily="34" charset="0"/>
                <a:ea typeface="Roboto" pitchFamily="34" charset="-122"/>
                <a:cs typeface="Roboto" pitchFamily="34" charset="-120"/>
              </a:rPr>
              <a:t>Understanding the background and significance of the dataset.</a:t>
            </a:r>
            <a:endParaRPr lang="en-US" sz="1750" dirty="0"/>
          </a:p>
        </p:txBody>
      </p:sp>
      <p:sp>
        <p:nvSpPr>
          <p:cNvPr id="9" name="Shape 6"/>
          <p:cNvSpPr/>
          <p:nvPr/>
        </p:nvSpPr>
        <p:spPr>
          <a:xfrm>
            <a:off x="5597485" y="3309699"/>
            <a:ext cx="388739" cy="388739"/>
          </a:xfrm>
          <a:prstGeom prst="roundRect">
            <a:avLst>
              <a:gd name="adj" fmla="val 25722"/>
            </a:avLst>
          </a:prstGeom>
          <a:solidFill>
            <a:srgbClr val="E1E1EA"/>
          </a:solidFill>
          <a:ln w="7620">
            <a:solidFill>
              <a:srgbClr val="C7C7D0"/>
            </a:solidFill>
            <a:prstDash val="solid"/>
          </a:ln>
        </p:spPr>
      </p:sp>
      <p:sp>
        <p:nvSpPr>
          <p:cNvPr id="10" name="Text 7"/>
          <p:cNvSpPr/>
          <p:nvPr/>
        </p:nvSpPr>
        <p:spPr>
          <a:xfrm>
            <a:off x="6208395" y="3330416"/>
            <a:ext cx="2777490" cy="347186"/>
          </a:xfrm>
          <a:prstGeom prst="rect">
            <a:avLst/>
          </a:prstGeom>
          <a:noFill/>
          <a:ln/>
        </p:spPr>
        <p:txBody>
          <a:bodyPr wrap="none" rtlCol="0" anchor="t"/>
          <a:lstStyle/>
          <a:p>
            <a:pPr marL="0" indent="0">
              <a:lnSpc>
                <a:spcPts val="2734"/>
              </a:lnSpc>
              <a:buNone/>
            </a:pPr>
            <a:r>
              <a:rPr lang="en-US" sz="2187" dirty="0">
                <a:solidFill>
                  <a:srgbClr val="3C3939"/>
                </a:solidFill>
                <a:latin typeface="Raleway" pitchFamily="34" charset="0"/>
                <a:ea typeface="Raleway" pitchFamily="34" charset="-122"/>
                <a:cs typeface="Raleway" pitchFamily="34" charset="-120"/>
              </a:rPr>
              <a:t>Data Exploration</a:t>
            </a:r>
            <a:endParaRPr lang="en-US" sz="2187" dirty="0"/>
          </a:p>
        </p:txBody>
      </p:sp>
      <p:sp>
        <p:nvSpPr>
          <p:cNvPr id="11" name="Text 8"/>
          <p:cNvSpPr/>
          <p:nvPr/>
        </p:nvSpPr>
        <p:spPr>
          <a:xfrm>
            <a:off x="6208395" y="3810833"/>
            <a:ext cx="3931206" cy="710803"/>
          </a:xfrm>
          <a:prstGeom prst="rect">
            <a:avLst/>
          </a:prstGeom>
          <a:noFill/>
          <a:ln/>
        </p:spPr>
        <p:txBody>
          <a:bodyPr wrap="square" rtlCol="0" anchor="t"/>
          <a:lstStyle/>
          <a:p>
            <a:pPr marL="0" indent="0">
              <a:lnSpc>
                <a:spcPts val="2799"/>
              </a:lnSpc>
              <a:buNone/>
            </a:pPr>
            <a:r>
              <a:rPr lang="en-US" sz="1750" dirty="0">
                <a:solidFill>
                  <a:srgbClr val="3C3939"/>
                </a:solidFill>
                <a:latin typeface="Roboto" pitchFamily="34" charset="0"/>
                <a:ea typeface="Roboto" pitchFamily="34" charset="-122"/>
                <a:cs typeface="Roboto" pitchFamily="34" charset="-120"/>
              </a:rPr>
              <a:t>Investigating the structure and contents of the dataset to gain insights.</a:t>
            </a:r>
            <a:endParaRPr lang="en-US" sz="1750" dirty="0"/>
          </a:p>
        </p:txBody>
      </p:sp>
      <p:sp>
        <p:nvSpPr>
          <p:cNvPr id="12" name="Shape 9"/>
          <p:cNvSpPr/>
          <p:nvPr/>
        </p:nvSpPr>
        <p:spPr>
          <a:xfrm>
            <a:off x="833199" y="5320189"/>
            <a:ext cx="388739" cy="388739"/>
          </a:xfrm>
          <a:prstGeom prst="roundRect">
            <a:avLst>
              <a:gd name="adj" fmla="val 25722"/>
            </a:avLst>
          </a:prstGeom>
          <a:solidFill>
            <a:srgbClr val="E1E1EA"/>
          </a:solidFill>
          <a:ln w="7620">
            <a:solidFill>
              <a:srgbClr val="C7C7D0"/>
            </a:solidFill>
            <a:prstDash val="solid"/>
          </a:ln>
        </p:spPr>
      </p:sp>
      <p:sp>
        <p:nvSpPr>
          <p:cNvPr id="13" name="Text 10"/>
          <p:cNvSpPr/>
          <p:nvPr/>
        </p:nvSpPr>
        <p:spPr>
          <a:xfrm>
            <a:off x="1444109" y="5340906"/>
            <a:ext cx="2777490" cy="347186"/>
          </a:xfrm>
          <a:prstGeom prst="rect">
            <a:avLst/>
          </a:prstGeom>
          <a:noFill/>
          <a:ln/>
        </p:spPr>
        <p:txBody>
          <a:bodyPr wrap="none" rtlCol="0" anchor="t"/>
          <a:lstStyle/>
          <a:p>
            <a:pPr marL="0" indent="0">
              <a:lnSpc>
                <a:spcPts val="2734"/>
              </a:lnSpc>
              <a:buNone/>
            </a:pPr>
            <a:r>
              <a:rPr lang="en-US" sz="2187" dirty="0">
                <a:solidFill>
                  <a:srgbClr val="3C3939"/>
                </a:solidFill>
                <a:latin typeface="Raleway" pitchFamily="34" charset="0"/>
                <a:ea typeface="Raleway" pitchFamily="34" charset="-122"/>
                <a:cs typeface="Raleway" pitchFamily="34" charset="-120"/>
              </a:rPr>
              <a:t>Feature Engineering</a:t>
            </a:r>
            <a:endParaRPr lang="en-US" sz="2187" dirty="0"/>
          </a:p>
        </p:txBody>
      </p:sp>
      <p:sp>
        <p:nvSpPr>
          <p:cNvPr id="14" name="Text 11"/>
          <p:cNvSpPr/>
          <p:nvPr/>
        </p:nvSpPr>
        <p:spPr>
          <a:xfrm>
            <a:off x="1444109" y="5821323"/>
            <a:ext cx="8695492" cy="355402"/>
          </a:xfrm>
          <a:prstGeom prst="rect">
            <a:avLst/>
          </a:prstGeom>
          <a:noFill/>
          <a:ln/>
        </p:spPr>
        <p:txBody>
          <a:bodyPr wrap="none" rtlCol="0" anchor="t"/>
          <a:lstStyle/>
          <a:p>
            <a:pPr marL="0" indent="0">
              <a:lnSpc>
                <a:spcPts val="2799"/>
              </a:lnSpc>
              <a:buNone/>
            </a:pPr>
            <a:r>
              <a:rPr lang="en-US" sz="1750" dirty="0">
                <a:solidFill>
                  <a:srgbClr val="3C3939"/>
                </a:solidFill>
                <a:latin typeface="Roboto" pitchFamily="34" charset="0"/>
                <a:ea typeface="Roboto" pitchFamily="34" charset="-122"/>
                <a:cs typeface="Roboto" pitchFamily="34" charset="-120"/>
              </a:rPr>
              <a:t>Creating new features and transforming existing ones for model development.</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75000"/>
            </a:srgbClr>
          </a:solidFill>
          <a:ln/>
        </p:spPr>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5" name="Text 2"/>
          <p:cNvSpPr/>
          <p:nvPr/>
        </p:nvSpPr>
        <p:spPr>
          <a:xfrm>
            <a:off x="833199" y="3067883"/>
            <a:ext cx="5554980" cy="694373"/>
          </a:xfrm>
          <a:prstGeom prst="rect">
            <a:avLst/>
          </a:prstGeom>
          <a:noFill/>
          <a:ln/>
        </p:spPr>
        <p:txBody>
          <a:bodyPr wrap="none" rtlCol="0" anchor="t"/>
          <a:lstStyle/>
          <a:p>
            <a:pPr marL="0" indent="0">
              <a:lnSpc>
                <a:spcPts val="5468"/>
              </a:lnSpc>
              <a:buNone/>
            </a:pPr>
            <a:r>
              <a:rPr lang="en-US" sz="4374" dirty="0">
                <a:solidFill>
                  <a:srgbClr val="1B1B27"/>
                </a:solidFill>
                <a:latin typeface="Raleway" pitchFamily="34" charset="0"/>
                <a:ea typeface="Raleway" pitchFamily="34" charset="-122"/>
                <a:cs typeface="Raleway" pitchFamily="34" charset="-120"/>
              </a:rPr>
              <a:t>Problem Statement</a:t>
            </a:r>
            <a:endParaRPr lang="en-US" sz="4374" dirty="0"/>
          </a:p>
        </p:txBody>
      </p:sp>
      <p:sp>
        <p:nvSpPr>
          <p:cNvPr id="6" name="Text 3"/>
          <p:cNvSpPr/>
          <p:nvPr/>
        </p:nvSpPr>
        <p:spPr>
          <a:xfrm>
            <a:off x="833199" y="4095512"/>
            <a:ext cx="7477601" cy="1066205"/>
          </a:xfrm>
          <a:prstGeom prst="rect">
            <a:avLst/>
          </a:prstGeom>
          <a:noFill/>
          <a:ln/>
        </p:spPr>
        <p:txBody>
          <a:bodyPr wrap="square" rtlCol="0" anchor="t"/>
          <a:lstStyle/>
          <a:p>
            <a:pPr marL="0" indent="0">
              <a:lnSpc>
                <a:spcPts val="2799"/>
              </a:lnSpc>
              <a:buNone/>
            </a:pPr>
            <a:r>
              <a:rPr lang="en-US" sz="1750" dirty="0">
                <a:solidFill>
                  <a:srgbClr val="3C3939"/>
                </a:solidFill>
                <a:latin typeface="Roboto" pitchFamily="34" charset="0"/>
                <a:ea typeface="Roboto" pitchFamily="34" charset="-122"/>
                <a:cs typeface="Roboto" pitchFamily="34" charset="-120"/>
              </a:rPr>
              <a:t>The challenge is to create a machine learning model that predicts the survival of passengers during the Titanic shipwreck based on various factors.</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75000"/>
            </a:srgbClr>
          </a:solidFill>
          <a:ln/>
        </p:spPr>
      </p:sp>
      <p:pic>
        <p:nvPicPr>
          <p:cNvPr id="4"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FFFFFF">
              <a:alpha val="85000"/>
            </a:srgbClr>
          </a:solidFill>
          <a:ln/>
        </p:spPr>
      </p:sp>
      <p:sp>
        <p:nvSpPr>
          <p:cNvPr id="6" name="Text 3"/>
          <p:cNvSpPr/>
          <p:nvPr/>
        </p:nvSpPr>
        <p:spPr>
          <a:xfrm>
            <a:off x="2037993" y="2801303"/>
            <a:ext cx="6031468" cy="694373"/>
          </a:xfrm>
          <a:prstGeom prst="rect">
            <a:avLst/>
          </a:prstGeom>
          <a:noFill/>
          <a:ln/>
        </p:spPr>
        <p:txBody>
          <a:bodyPr wrap="none" rtlCol="0" anchor="t"/>
          <a:lstStyle/>
          <a:p>
            <a:pPr marL="0" indent="0">
              <a:lnSpc>
                <a:spcPts val="5468"/>
              </a:lnSpc>
              <a:buNone/>
            </a:pPr>
            <a:r>
              <a:rPr lang="en-US" sz="4374" dirty="0">
                <a:solidFill>
                  <a:srgbClr val="1B1B27"/>
                </a:solidFill>
                <a:latin typeface="Raleway" pitchFamily="34" charset="0"/>
                <a:ea typeface="Raleway" pitchFamily="34" charset="-122"/>
                <a:cs typeface="Raleway" pitchFamily="34" charset="-120"/>
              </a:rPr>
              <a:t>PROBLEM STATEMENT</a:t>
            </a:r>
            <a:endParaRPr lang="en-US" sz="4374" dirty="0"/>
          </a:p>
        </p:txBody>
      </p:sp>
      <p:sp>
        <p:nvSpPr>
          <p:cNvPr id="7" name="Text 4"/>
          <p:cNvSpPr/>
          <p:nvPr/>
        </p:nvSpPr>
        <p:spPr>
          <a:xfrm>
            <a:off x="2393394" y="3828931"/>
            <a:ext cx="10199013" cy="355402"/>
          </a:xfrm>
          <a:prstGeom prst="rect">
            <a:avLst/>
          </a:prstGeom>
          <a:noFill/>
          <a:ln/>
        </p:spPr>
        <p:txBody>
          <a:bodyPr wrap="none" rtlCol="0" anchor="t"/>
          <a:lstStyle/>
          <a:p>
            <a:pPr marL="342900" indent="-342900" algn="l">
              <a:lnSpc>
                <a:spcPts val="2799"/>
              </a:lnSpc>
              <a:buSzPct val="100000"/>
              <a:buChar char="•"/>
            </a:pPr>
            <a:r>
              <a:rPr lang="en-US" sz="1750" b="1" dirty="0">
                <a:solidFill>
                  <a:srgbClr val="3C3939"/>
                </a:solidFill>
                <a:latin typeface="Roboto" pitchFamily="34" charset="0"/>
                <a:ea typeface="Roboto" pitchFamily="34" charset="-122"/>
                <a:cs typeface="Roboto" pitchFamily="34" charset="-120"/>
              </a:rPr>
              <a:t>Identifying Survivors:</a:t>
            </a:r>
            <a:r>
              <a:rPr lang="en-US" sz="1750" dirty="0">
                <a:solidFill>
                  <a:srgbClr val="3C3939"/>
                </a:solidFill>
                <a:latin typeface="Roboto" pitchFamily="34" charset="0"/>
                <a:ea typeface="Roboto" pitchFamily="34" charset="-122"/>
                <a:cs typeface="Roboto" pitchFamily="34" charset="-120"/>
              </a:rPr>
              <a:t> Predicting which passengers survived the Titanic shipwreck.</a:t>
            </a:r>
            <a:endParaRPr lang="en-US" sz="1750" dirty="0"/>
          </a:p>
        </p:txBody>
      </p:sp>
      <p:sp>
        <p:nvSpPr>
          <p:cNvPr id="8" name="Text 5"/>
          <p:cNvSpPr/>
          <p:nvPr/>
        </p:nvSpPr>
        <p:spPr>
          <a:xfrm>
            <a:off x="2393394" y="4273153"/>
            <a:ext cx="10199013" cy="355402"/>
          </a:xfrm>
          <a:prstGeom prst="rect">
            <a:avLst/>
          </a:prstGeom>
          <a:noFill/>
          <a:ln/>
        </p:spPr>
        <p:txBody>
          <a:bodyPr wrap="none" rtlCol="0" anchor="t"/>
          <a:lstStyle/>
          <a:p>
            <a:pPr marL="342900" indent="-342900" algn="l">
              <a:lnSpc>
                <a:spcPts val="2799"/>
              </a:lnSpc>
              <a:buSzPct val="100000"/>
              <a:buChar char="•"/>
            </a:pPr>
            <a:r>
              <a:rPr lang="en-US" sz="1750" b="1" dirty="0">
                <a:solidFill>
                  <a:srgbClr val="3C3939"/>
                </a:solidFill>
                <a:latin typeface="Roboto" pitchFamily="34" charset="0"/>
                <a:ea typeface="Roboto" pitchFamily="34" charset="-122"/>
                <a:cs typeface="Roboto" pitchFamily="34" charset="-120"/>
              </a:rPr>
              <a:t>Data Analysis:</a:t>
            </a:r>
            <a:r>
              <a:rPr lang="en-US" sz="1750" dirty="0">
                <a:solidFill>
                  <a:srgbClr val="3C3939"/>
                </a:solidFill>
                <a:latin typeface="Roboto" pitchFamily="34" charset="0"/>
                <a:ea typeface="Roboto" pitchFamily="34" charset="-122"/>
                <a:cs typeface="Roboto" pitchFamily="34" charset="-120"/>
              </a:rPr>
              <a:t> Analyzing the correlation between survival and demographic factors.</a:t>
            </a:r>
            <a:endParaRPr lang="en-US" sz="1750" dirty="0"/>
          </a:p>
        </p:txBody>
      </p:sp>
      <p:sp>
        <p:nvSpPr>
          <p:cNvPr id="9" name="Text 6"/>
          <p:cNvSpPr/>
          <p:nvPr/>
        </p:nvSpPr>
        <p:spPr>
          <a:xfrm>
            <a:off x="2393394" y="4717375"/>
            <a:ext cx="10199013" cy="710803"/>
          </a:xfrm>
          <a:prstGeom prst="rect">
            <a:avLst/>
          </a:prstGeom>
          <a:noFill/>
          <a:ln/>
        </p:spPr>
        <p:txBody>
          <a:bodyPr wrap="square" rtlCol="0" anchor="t"/>
          <a:lstStyle/>
          <a:p>
            <a:pPr marL="342900" indent="-342900" algn="l">
              <a:lnSpc>
                <a:spcPts val="2799"/>
              </a:lnSpc>
              <a:buSzPct val="100000"/>
              <a:buChar char="•"/>
            </a:pPr>
            <a:r>
              <a:rPr lang="en-US" sz="1750" b="1" dirty="0">
                <a:solidFill>
                  <a:srgbClr val="3C3939"/>
                </a:solidFill>
                <a:latin typeface="Roboto" pitchFamily="34" charset="0"/>
                <a:ea typeface="Roboto" pitchFamily="34" charset="-122"/>
                <a:cs typeface="Roboto" pitchFamily="34" charset="-120"/>
              </a:rPr>
              <a:t>Impact Assessment:</a:t>
            </a:r>
            <a:r>
              <a:rPr lang="en-US" sz="1750" dirty="0">
                <a:solidFill>
                  <a:srgbClr val="3C3939"/>
                </a:solidFill>
                <a:latin typeface="Roboto" pitchFamily="34" charset="0"/>
                <a:ea typeface="Roboto" pitchFamily="34" charset="-122"/>
                <a:cs typeface="Roboto" pitchFamily="34" charset="-120"/>
              </a:rPr>
              <a:t> Understanding the implications of accurate survival prediction for historical analysis.</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75000"/>
            </a:srgbClr>
          </a:solidFill>
          <a:ln/>
        </p:spPr>
      </p:sp>
      <p:pic>
        <p:nvPicPr>
          <p:cNvPr id="4"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FFFFFF">
              <a:alpha val="85000"/>
            </a:srgbClr>
          </a:solidFill>
          <a:ln/>
        </p:spPr>
      </p:sp>
      <p:sp>
        <p:nvSpPr>
          <p:cNvPr id="6" name="Text 3"/>
          <p:cNvSpPr/>
          <p:nvPr/>
        </p:nvSpPr>
        <p:spPr>
          <a:xfrm>
            <a:off x="2037993" y="1458516"/>
            <a:ext cx="8523565" cy="694373"/>
          </a:xfrm>
          <a:prstGeom prst="rect">
            <a:avLst/>
          </a:prstGeom>
          <a:noFill/>
          <a:ln/>
        </p:spPr>
        <p:txBody>
          <a:bodyPr wrap="none" rtlCol="0" anchor="t"/>
          <a:lstStyle/>
          <a:p>
            <a:pPr marL="0" indent="0">
              <a:lnSpc>
                <a:spcPts val="5468"/>
              </a:lnSpc>
              <a:buNone/>
            </a:pPr>
            <a:r>
              <a:rPr lang="en-US" sz="4374" dirty="0">
                <a:solidFill>
                  <a:srgbClr val="1B1B27"/>
                </a:solidFill>
                <a:latin typeface="Raleway" pitchFamily="34" charset="0"/>
                <a:ea typeface="Raleway" pitchFamily="34" charset="-122"/>
                <a:cs typeface="Raleway" pitchFamily="34" charset="-120"/>
              </a:rPr>
              <a:t>Data Preprocessing and Cleaning</a:t>
            </a:r>
            <a:endParaRPr lang="en-US" sz="4374" dirty="0"/>
          </a:p>
        </p:txBody>
      </p:sp>
      <p:sp>
        <p:nvSpPr>
          <p:cNvPr id="7" name="Shape 4"/>
          <p:cNvSpPr/>
          <p:nvPr/>
        </p:nvSpPr>
        <p:spPr>
          <a:xfrm>
            <a:off x="2349103" y="2486144"/>
            <a:ext cx="44410" cy="4284821"/>
          </a:xfrm>
          <a:prstGeom prst="roundRect">
            <a:avLst>
              <a:gd name="adj" fmla="val 225151"/>
            </a:avLst>
          </a:prstGeom>
          <a:solidFill>
            <a:srgbClr val="C7C7D0"/>
          </a:solidFill>
          <a:ln/>
        </p:spPr>
      </p:sp>
      <p:sp>
        <p:nvSpPr>
          <p:cNvPr id="8" name="Shape 5"/>
          <p:cNvSpPr/>
          <p:nvPr/>
        </p:nvSpPr>
        <p:spPr>
          <a:xfrm>
            <a:off x="2621220" y="2887444"/>
            <a:ext cx="777597" cy="44410"/>
          </a:xfrm>
          <a:prstGeom prst="roundRect">
            <a:avLst>
              <a:gd name="adj" fmla="val 225151"/>
            </a:avLst>
          </a:prstGeom>
          <a:solidFill>
            <a:srgbClr val="C7C7D0"/>
          </a:solidFill>
          <a:ln/>
        </p:spPr>
      </p:sp>
      <p:sp>
        <p:nvSpPr>
          <p:cNvPr id="9" name="Shape 6"/>
          <p:cNvSpPr/>
          <p:nvPr/>
        </p:nvSpPr>
        <p:spPr>
          <a:xfrm>
            <a:off x="2121277" y="2659737"/>
            <a:ext cx="499943" cy="499943"/>
          </a:xfrm>
          <a:prstGeom prst="roundRect">
            <a:avLst>
              <a:gd name="adj" fmla="val 20000"/>
            </a:avLst>
          </a:prstGeom>
          <a:solidFill>
            <a:srgbClr val="E1E1EA"/>
          </a:solidFill>
          <a:ln w="7620">
            <a:solidFill>
              <a:srgbClr val="C7C7D0"/>
            </a:solidFill>
            <a:prstDash val="solid"/>
          </a:ln>
        </p:spPr>
      </p:sp>
      <p:sp>
        <p:nvSpPr>
          <p:cNvPr id="10" name="Text 7"/>
          <p:cNvSpPr/>
          <p:nvPr/>
        </p:nvSpPr>
        <p:spPr>
          <a:xfrm>
            <a:off x="2299871" y="2701409"/>
            <a:ext cx="142637" cy="416481"/>
          </a:xfrm>
          <a:prstGeom prst="rect">
            <a:avLst/>
          </a:prstGeom>
          <a:noFill/>
          <a:ln/>
        </p:spPr>
        <p:txBody>
          <a:bodyPr wrap="none" rtlCol="0" anchor="t"/>
          <a:lstStyle/>
          <a:p>
            <a:pPr marL="0" indent="0" algn="ctr">
              <a:lnSpc>
                <a:spcPts val="3281"/>
              </a:lnSpc>
              <a:buNone/>
            </a:pPr>
            <a:r>
              <a:rPr lang="en-US" sz="2624" dirty="0">
                <a:solidFill>
                  <a:srgbClr val="3C3939"/>
                </a:solidFill>
                <a:latin typeface="Raleway" pitchFamily="34" charset="0"/>
                <a:ea typeface="Raleway" pitchFamily="34" charset="-122"/>
                <a:cs typeface="Raleway" pitchFamily="34" charset="-120"/>
              </a:rPr>
              <a:t>1</a:t>
            </a:r>
            <a:endParaRPr lang="en-US" sz="2624" dirty="0"/>
          </a:p>
        </p:txBody>
      </p:sp>
      <p:sp>
        <p:nvSpPr>
          <p:cNvPr id="11" name="Text 8"/>
          <p:cNvSpPr/>
          <p:nvPr/>
        </p:nvSpPr>
        <p:spPr>
          <a:xfrm>
            <a:off x="3593306" y="2708315"/>
            <a:ext cx="2777490" cy="347186"/>
          </a:xfrm>
          <a:prstGeom prst="rect">
            <a:avLst/>
          </a:prstGeom>
          <a:noFill/>
          <a:ln/>
        </p:spPr>
        <p:txBody>
          <a:bodyPr wrap="none" rtlCol="0" anchor="t"/>
          <a:lstStyle/>
          <a:p>
            <a:pPr marL="0" indent="0" algn="l">
              <a:lnSpc>
                <a:spcPts val="2734"/>
              </a:lnSpc>
              <a:buNone/>
            </a:pPr>
            <a:r>
              <a:rPr lang="en-US" sz="2187" dirty="0">
                <a:solidFill>
                  <a:srgbClr val="3C3939"/>
                </a:solidFill>
                <a:latin typeface="Raleway" pitchFamily="34" charset="0"/>
                <a:ea typeface="Raleway" pitchFamily="34" charset="-122"/>
                <a:cs typeface="Raleway" pitchFamily="34" charset="-120"/>
              </a:rPr>
              <a:t>Data Collection</a:t>
            </a:r>
            <a:endParaRPr lang="en-US" sz="2187" dirty="0"/>
          </a:p>
        </p:txBody>
      </p:sp>
      <p:sp>
        <p:nvSpPr>
          <p:cNvPr id="12" name="Text 9"/>
          <p:cNvSpPr/>
          <p:nvPr/>
        </p:nvSpPr>
        <p:spPr>
          <a:xfrm>
            <a:off x="3593306" y="3188732"/>
            <a:ext cx="8999101" cy="355402"/>
          </a:xfrm>
          <a:prstGeom prst="rect">
            <a:avLst/>
          </a:prstGeom>
          <a:noFill/>
          <a:ln/>
        </p:spPr>
        <p:txBody>
          <a:bodyPr wrap="none" rtlCol="0" anchor="t"/>
          <a:lstStyle/>
          <a:p>
            <a:pPr marL="0" indent="0" algn="l">
              <a:lnSpc>
                <a:spcPts val="2799"/>
              </a:lnSpc>
              <a:buNone/>
            </a:pPr>
            <a:r>
              <a:rPr lang="en-US" sz="1750" dirty="0">
                <a:solidFill>
                  <a:srgbClr val="3C3939"/>
                </a:solidFill>
                <a:latin typeface="Roboto" pitchFamily="34" charset="0"/>
                <a:ea typeface="Roboto" pitchFamily="34" charset="-122"/>
                <a:cs typeface="Roboto" pitchFamily="34" charset="-120"/>
              </a:rPr>
              <a:t>Retrieve raw data from various sources, such as databases and files.</a:t>
            </a:r>
            <a:endParaRPr lang="en-US" sz="1750" dirty="0"/>
          </a:p>
        </p:txBody>
      </p:sp>
      <p:sp>
        <p:nvSpPr>
          <p:cNvPr id="13" name="Shape 10"/>
          <p:cNvSpPr/>
          <p:nvPr/>
        </p:nvSpPr>
        <p:spPr>
          <a:xfrm>
            <a:off x="2621220" y="4389775"/>
            <a:ext cx="777597" cy="44410"/>
          </a:xfrm>
          <a:prstGeom prst="roundRect">
            <a:avLst>
              <a:gd name="adj" fmla="val 225151"/>
            </a:avLst>
          </a:prstGeom>
          <a:solidFill>
            <a:srgbClr val="C7C7D0"/>
          </a:solidFill>
          <a:ln/>
        </p:spPr>
      </p:sp>
      <p:sp>
        <p:nvSpPr>
          <p:cNvPr id="14" name="Shape 11"/>
          <p:cNvSpPr/>
          <p:nvPr/>
        </p:nvSpPr>
        <p:spPr>
          <a:xfrm>
            <a:off x="2121277" y="4162068"/>
            <a:ext cx="499943" cy="499943"/>
          </a:xfrm>
          <a:prstGeom prst="roundRect">
            <a:avLst>
              <a:gd name="adj" fmla="val 20000"/>
            </a:avLst>
          </a:prstGeom>
          <a:solidFill>
            <a:srgbClr val="E1E1EA"/>
          </a:solidFill>
          <a:ln w="7620">
            <a:solidFill>
              <a:srgbClr val="C7C7D0"/>
            </a:solidFill>
            <a:prstDash val="solid"/>
          </a:ln>
        </p:spPr>
      </p:sp>
      <p:sp>
        <p:nvSpPr>
          <p:cNvPr id="15" name="Text 12"/>
          <p:cNvSpPr/>
          <p:nvPr/>
        </p:nvSpPr>
        <p:spPr>
          <a:xfrm>
            <a:off x="2284393" y="4203740"/>
            <a:ext cx="173712" cy="416481"/>
          </a:xfrm>
          <a:prstGeom prst="rect">
            <a:avLst/>
          </a:prstGeom>
          <a:noFill/>
          <a:ln/>
        </p:spPr>
        <p:txBody>
          <a:bodyPr wrap="none" rtlCol="0" anchor="t"/>
          <a:lstStyle/>
          <a:p>
            <a:pPr marL="0" indent="0" algn="ctr">
              <a:lnSpc>
                <a:spcPts val="3281"/>
              </a:lnSpc>
              <a:buNone/>
            </a:pPr>
            <a:r>
              <a:rPr lang="en-US" sz="2624" dirty="0">
                <a:solidFill>
                  <a:srgbClr val="3C3939"/>
                </a:solidFill>
                <a:latin typeface="Raleway" pitchFamily="34" charset="0"/>
                <a:ea typeface="Raleway" pitchFamily="34" charset="-122"/>
                <a:cs typeface="Raleway" pitchFamily="34" charset="-120"/>
              </a:rPr>
              <a:t>2</a:t>
            </a:r>
            <a:endParaRPr lang="en-US" sz="2624" dirty="0"/>
          </a:p>
        </p:txBody>
      </p:sp>
      <p:sp>
        <p:nvSpPr>
          <p:cNvPr id="16" name="Text 13"/>
          <p:cNvSpPr/>
          <p:nvPr/>
        </p:nvSpPr>
        <p:spPr>
          <a:xfrm>
            <a:off x="3593306" y="4210645"/>
            <a:ext cx="2777490" cy="347186"/>
          </a:xfrm>
          <a:prstGeom prst="rect">
            <a:avLst/>
          </a:prstGeom>
          <a:noFill/>
          <a:ln/>
        </p:spPr>
        <p:txBody>
          <a:bodyPr wrap="none" rtlCol="0" anchor="t"/>
          <a:lstStyle/>
          <a:p>
            <a:pPr marL="0" indent="0" algn="l">
              <a:lnSpc>
                <a:spcPts val="2734"/>
              </a:lnSpc>
              <a:buNone/>
            </a:pPr>
            <a:r>
              <a:rPr lang="en-US" sz="2187" dirty="0">
                <a:solidFill>
                  <a:srgbClr val="3C3939"/>
                </a:solidFill>
                <a:latin typeface="Raleway" pitchFamily="34" charset="0"/>
                <a:ea typeface="Raleway" pitchFamily="34" charset="-122"/>
                <a:cs typeface="Raleway" pitchFamily="34" charset="-120"/>
              </a:rPr>
              <a:t>Data Cleaning</a:t>
            </a:r>
            <a:endParaRPr lang="en-US" sz="2187" dirty="0"/>
          </a:p>
        </p:txBody>
      </p:sp>
      <p:sp>
        <p:nvSpPr>
          <p:cNvPr id="17" name="Text 14"/>
          <p:cNvSpPr/>
          <p:nvPr/>
        </p:nvSpPr>
        <p:spPr>
          <a:xfrm>
            <a:off x="3593306" y="4691063"/>
            <a:ext cx="8999101" cy="355402"/>
          </a:xfrm>
          <a:prstGeom prst="rect">
            <a:avLst/>
          </a:prstGeom>
          <a:noFill/>
          <a:ln/>
        </p:spPr>
        <p:txBody>
          <a:bodyPr wrap="none" rtlCol="0" anchor="t"/>
          <a:lstStyle/>
          <a:p>
            <a:pPr marL="0" indent="0" algn="l">
              <a:lnSpc>
                <a:spcPts val="2799"/>
              </a:lnSpc>
              <a:buNone/>
            </a:pPr>
            <a:r>
              <a:rPr lang="en-US" sz="1750" dirty="0">
                <a:solidFill>
                  <a:srgbClr val="3C3939"/>
                </a:solidFill>
                <a:latin typeface="Roboto" pitchFamily="34" charset="0"/>
                <a:ea typeface="Roboto" pitchFamily="34" charset="-122"/>
                <a:cs typeface="Roboto" pitchFamily="34" charset="-120"/>
              </a:rPr>
              <a:t>Remove duplicates, handle missing values, and correct any inconsistencies.</a:t>
            </a:r>
            <a:endParaRPr lang="en-US" sz="1750" dirty="0"/>
          </a:p>
        </p:txBody>
      </p:sp>
      <p:sp>
        <p:nvSpPr>
          <p:cNvPr id="18" name="Shape 15"/>
          <p:cNvSpPr/>
          <p:nvPr/>
        </p:nvSpPr>
        <p:spPr>
          <a:xfrm>
            <a:off x="2621220" y="5892105"/>
            <a:ext cx="777597" cy="44410"/>
          </a:xfrm>
          <a:prstGeom prst="roundRect">
            <a:avLst>
              <a:gd name="adj" fmla="val 225151"/>
            </a:avLst>
          </a:prstGeom>
          <a:solidFill>
            <a:srgbClr val="C7C7D0"/>
          </a:solidFill>
          <a:ln/>
        </p:spPr>
      </p:sp>
      <p:sp>
        <p:nvSpPr>
          <p:cNvPr id="19" name="Shape 16"/>
          <p:cNvSpPr/>
          <p:nvPr/>
        </p:nvSpPr>
        <p:spPr>
          <a:xfrm>
            <a:off x="2121277" y="5664398"/>
            <a:ext cx="499943" cy="499943"/>
          </a:xfrm>
          <a:prstGeom prst="roundRect">
            <a:avLst>
              <a:gd name="adj" fmla="val 20000"/>
            </a:avLst>
          </a:prstGeom>
          <a:solidFill>
            <a:srgbClr val="E1E1EA"/>
          </a:solidFill>
          <a:ln w="7620">
            <a:solidFill>
              <a:srgbClr val="C7C7D0"/>
            </a:solidFill>
            <a:prstDash val="solid"/>
          </a:ln>
        </p:spPr>
      </p:sp>
      <p:sp>
        <p:nvSpPr>
          <p:cNvPr id="20" name="Text 17"/>
          <p:cNvSpPr/>
          <p:nvPr/>
        </p:nvSpPr>
        <p:spPr>
          <a:xfrm>
            <a:off x="2282250" y="5706070"/>
            <a:ext cx="177998" cy="416481"/>
          </a:xfrm>
          <a:prstGeom prst="rect">
            <a:avLst/>
          </a:prstGeom>
          <a:noFill/>
          <a:ln/>
        </p:spPr>
        <p:txBody>
          <a:bodyPr wrap="none" rtlCol="0" anchor="t"/>
          <a:lstStyle/>
          <a:p>
            <a:pPr marL="0" indent="0" algn="ctr">
              <a:lnSpc>
                <a:spcPts val="3281"/>
              </a:lnSpc>
              <a:buNone/>
            </a:pPr>
            <a:r>
              <a:rPr lang="en-US" sz="2624" dirty="0">
                <a:solidFill>
                  <a:srgbClr val="3C3939"/>
                </a:solidFill>
                <a:latin typeface="Raleway" pitchFamily="34" charset="0"/>
                <a:ea typeface="Raleway" pitchFamily="34" charset="-122"/>
                <a:cs typeface="Raleway" pitchFamily="34" charset="-120"/>
              </a:rPr>
              <a:t>3</a:t>
            </a:r>
            <a:endParaRPr lang="en-US" sz="2624" dirty="0"/>
          </a:p>
        </p:txBody>
      </p:sp>
      <p:sp>
        <p:nvSpPr>
          <p:cNvPr id="21" name="Text 18"/>
          <p:cNvSpPr/>
          <p:nvPr/>
        </p:nvSpPr>
        <p:spPr>
          <a:xfrm>
            <a:off x="3593306" y="5712976"/>
            <a:ext cx="2777490" cy="347186"/>
          </a:xfrm>
          <a:prstGeom prst="rect">
            <a:avLst/>
          </a:prstGeom>
          <a:noFill/>
          <a:ln/>
        </p:spPr>
        <p:txBody>
          <a:bodyPr wrap="none" rtlCol="0" anchor="t"/>
          <a:lstStyle/>
          <a:p>
            <a:pPr marL="0" indent="0" algn="l">
              <a:lnSpc>
                <a:spcPts val="2734"/>
              </a:lnSpc>
              <a:buNone/>
            </a:pPr>
            <a:r>
              <a:rPr lang="en-US" sz="2187" dirty="0">
                <a:solidFill>
                  <a:srgbClr val="3C3939"/>
                </a:solidFill>
                <a:latin typeface="Raleway" pitchFamily="34" charset="0"/>
                <a:ea typeface="Raleway" pitchFamily="34" charset="-122"/>
                <a:cs typeface="Raleway" pitchFamily="34" charset="-120"/>
              </a:rPr>
              <a:t>Data Transformation</a:t>
            </a:r>
            <a:endParaRPr lang="en-US" sz="2187" dirty="0"/>
          </a:p>
        </p:txBody>
      </p:sp>
      <p:sp>
        <p:nvSpPr>
          <p:cNvPr id="22" name="Text 19"/>
          <p:cNvSpPr/>
          <p:nvPr/>
        </p:nvSpPr>
        <p:spPr>
          <a:xfrm>
            <a:off x="3593306" y="6193393"/>
            <a:ext cx="8999101" cy="355402"/>
          </a:xfrm>
          <a:prstGeom prst="rect">
            <a:avLst/>
          </a:prstGeom>
          <a:noFill/>
          <a:ln/>
        </p:spPr>
        <p:txBody>
          <a:bodyPr wrap="none" rtlCol="0" anchor="t"/>
          <a:lstStyle/>
          <a:p>
            <a:pPr marL="0" indent="0" algn="l">
              <a:lnSpc>
                <a:spcPts val="2799"/>
              </a:lnSpc>
              <a:buNone/>
            </a:pPr>
            <a:r>
              <a:rPr lang="en-US" sz="1750" dirty="0">
                <a:solidFill>
                  <a:srgbClr val="3C3939"/>
                </a:solidFill>
                <a:latin typeface="Roboto" pitchFamily="34" charset="0"/>
                <a:ea typeface="Roboto" pitchFamily="34" charset="-122"/>
                <a:cs typeface="Roboto" pitchFamily="34" charset="-120"/>
              </a:rPr>
              <a:t>Normalize, scale, and format data for machine learning algorithms.</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75000"/>
            </a:srgbClr>
          </a:solidFill>
          <a:ln/>
        </p:spPr>
      </p:sp>
      <p:sp>
        <p:nvSpPr>
          <p:cNvPr id="4" name="Text 2"/>
          <p:cNvSpPr/>
          <p:nvPr/>
        </p:nvSpPr>
        <p:spPr>
          <a:xfrm>
            <a:off x="2037993" y="1518285"/>
            <a:ext cx="10554414" cy="1388745"/>
          </a:xfrm>
          <a:prstGeom prst="rect">
            <a:avLst/>
          </a:prstGeom>
          <a:noFill/>
          <a:ln/>
        </p:spPr>
        <p:txBody>
          <a:bodyPr wrap="square" rtlCol="0" anchor="t"/>
          <a:lstStyle/>
          <a:p>
            <a:pPr marL="0" indent="0">
              <a:lnSpc>
                <a:spcPts val="5468"/>
              </a:lnSpc>
              <a:buNone/>
            </a:pPr>
            <a:r>
              <a:rPr lang="en-US" sz="4374" dirty="0">
                <a:solidFill>
                  <a:srgbClr val="1B1B27"/>
                </a:solidFill>
                <a:latin typeface="Raleway" pitchFamily="34" charset="0"/>
                <a:ea typeface="Raleway" pitchFamily="34" charset="-122"/>
                <a:cs typeface="Raleway" pitchFamily="34" charset="-120"/>
              </a:rPr>
              <a:t>YOUR SOLUTION AND ITS VALUE PROPOSITION</a:t>
            </a:r>
            <a:endParaRPr lang="en-US" sz="4374" dirty="0"/>
          </a:p>
        </p:txBody>
      </p:sp>
      <p:sp>
        <p:nvSpPr>
          <p:cNvPr id="5" name="Text 3"/>
          <p:cNvSpPr/>
          <p:nvPr/>
        </p:nvSpPr>
        <p:spPr>
          <a:xfrm>
            <a:off x="2037993" y="3462457"/>
            <a:ext cx="2777490" cy="347186"/>
          </a:xfrm>
          <a:prstGeom prst="rect">
            <a:avLst/>
          </a:prstGeom>
          <a:noFill/>
          <a:ln/>
        </p:spPr>
        <p:txBody>
          <a:bodyPr wrap="none" rtlCol="0" anchor="t"/>
          <a:lstStyle/>
          <a:p>
            <a:pPr marL="0" indent="0">
              <a:lnSpc>
                <a:spcPts val="2734"/>
              </a:lnSpc>
              <a:buNone/>
            </a:pPr>
            <a:r>
              <a:rPr lang="en-US" sz="2187" dirty="0">
                <a:solidFill>
                  <a:srgbClr val="1B1B27"/>
                </a:solidFill>
                <a:latin typeface="Raleway" pitchFamily="34" charset="0"/>
                <a:ea typeface="Raleway" pitchFamily="34" charset="-122"/>
                <a:cs typeface="Raleway" pitchFamily="34" charset="-120"/>
              </a:rPr>
              <a:t>Accurate Predictions</a:t>
            </a:r>
            <a:endParaRPr lang="en-US" sz="2187" dirty="0"/>
          </a:p>
        </p:txBody>
      </p:sp>
      <p:sp>
        <p:nvSpPr>
          <p:cNvPr id="6" name="Text 4"/>
          <p:cNvSpPr/>
          <p:nvPr/>
        </p:nvSpPr>
        <p:spPr>
          <a:xfrm>
            <a:off x="2037993" y="4031813"/>
            <a:ext cx="3156347" cy="2132409"/>
          </a:xfrm>
          <a:prstGeom prst="rect">
            <a:avLst/>
          </a:prstGeom>
          <a:noFill/>
          <a:ln/>
        </p:spPr>
        <p:txBody>
          <a:bodyPr wrap="square" rtlCol="0" anchor="t"/>
          <a:lstStyle/>
          <a:p>
            <a:pPr marL="0" indent="0">
              <a:lnSpc>
                <a:spcPts val="2799"/>
              </a:lnSpc>
              <a:buNone/>
            </a:pPr>
            <a:r>
              <a:rPr lang="en-US" sz="1750" dirty="0">
                <a:solidFill>
                  <a:srgbClr val="3C3939"/>
                </a:solidFill>
                <a:latin typeface="Roboto" pitchFamily="34" charset="0"/>
                <a:ea typeface="Roboto" pitchFamily="34" charset="-122"/>
                <a:cs typeface="Roboto" pitchFamily="34" charset="-120"/>
              </a:rPr>
              <a:t>Our machine learning model accurately predicts the likelihood of survival for Titanic passengers based on various factors such as age, class, and gender.</a:t>
            </a:r>
            <a:endParaRPr lang="en-US" sz="1750" dirty="0"/>
          </a:p>
        </p:txBody>
      </p:sp>
      <p:sp>
        <p:nvSpPr>
          <p:cNvPr id="7" name="Text 5"/>
          <p:cNvSpPr/>
          <p:nvPr/>
        </p:nvSpPr>
        <p:spPr>
          <a:xfrm>
            <a:off x="5743932" y="3462457"/>
            <a:ext cx="3156347" cy="694373"/>
          </a:xfrm>
          <a:prstGeom prst="rect">
            <a:avLst/>
          </a:prstGeom>
          <a:noFill/>
          <a:ln/>
        </p:spPr>
        <p:txBody>
          <a:bodyPr wrap="square" rtlCol="0" anchor="t"/>
          <a:lstStyle/>
          <a:p>
            <a:pPr marL="0" indent="0">
              <a:lnSpc>
                <a:spcPts val="2734"/>
              </a:lnSpc>
              <a:buNone/>
            </a:pPr>
            <a:r>
              <a:rPr lang="en-US" sz="2187" dirty="0">
                <a:solidFill>
                  <a:srgbClr val="1B1B27"/>
                </a:solidFill>
                <a:latin typeface="Raleway" pitchFamily="34" charset="0"/>
                <a:ea typeface="Raleway" pitchFamily="34" charset="-122"/>
                <a:cs typeface="Raleway" pitchFamily="34" charset="-120"/>
              </a:rPr>
              <a:t>Improved Safety Measures</a:t>
            </a:r>
            <a:endParaRPr lang="en-US" sz="2187" dirty="0"/>
          </a:p>
        </p:txBody>
      </p:sp>
      <p:sp>
        <p:nvSpPr>
          <p:cNvPr id="8" name="Text 6"/>
          <p:cNvSpPr/>
          <p:nvPr/>
        </p:nvSpPr>
        <p:spPr>
          <a:xfrm>
            <a:off x="5743932" y="4379000"/>
            <a:ext cx="3156347" cy="2132409"/>
          </a:xfrm>
          <a:prstGeom prst="rect">
            <a:avLst/>
          </a:prstGeom>
          <a:noFill/>
          <a:ln/>
        </p:spPr>
        <p:txBody>
          <a:bodyPr wrap="square" rtlCol="0" anchor="t"/>
          <a:lstStyle/>
          <a:p>
            <a:pPr marL="0" indent="0">
              <a:lnSpc>
                <a:spcPts val="2799"/>
              </a:lnSpc>
              <a:buNone/>
            </a:pPr>
            <a:r>
              <a:rPr lang="en-US" sz="1750" dirty="0">
                <a:solidFill>
                  <a:srgbClr val="3C3939"/>
                </a:solidFill>
                <a:latin typeface="Roboto" pitchFamily="34" charset="0"/>
                <a:ea typeface="Roboto" pitchFamily="34" charset="-122"/>
                <a:cs typeface="Roboto" pitchFamily="34" charset="-120"/>
              </a:rPr>
              <a:t>By understanding the survival patterns, our solution contributes to enhancing safety measures for future maritime journeys and emergency protocols.</a:t>
            </a:r>
            <a:endParaRPr lang="en-US" sz="1750" dirty="0"/>
          </a:p>
        </p:txBody>
      </p:sp>
      <p:sp>
        <p:nvSpPr>
          <p:cNvPr id="9" name="Text 7"/>
          <p:cNvSpPr/>
          <p:nvPr/>
        </p:nvSpPr>
        <p:spPr>
          <a:xfrm>
            <a:off x="9449872" y="3462457"/>
            <a:ext cx="3156347" cy="694373"/>
          </a:xfrm>
          <a:prstGeom prst="rect">
            <a:avLst/>
          </a:prstGeom>
          <a:noFill/>
          <a:ln/>
        </p:spPr>
        <p:txBody>
          <a:bodyPr wrap="square" rtlCol="0" anchor="t"/>
          <a:lstStyle/>
          <a:p>
            <a:pPr marL="0" indent="0">
              <a:lnSpc>
                <a:spcPts val="2734"/>
              </a:lnSpc>
              <a:buNone/>
            </a:pPr>
            <a:r>
              <a:rPr lang="en-US" sz="2187" dirty="0">
                <a:solidFill>
                  <a:srgbClr val="1B1B27"/>
                </a:solidFill>
                <a:latin typeface="Raleway" pitchFamily="34" charset="0"/>
                <a:ea typeface="Raleway" pitchFamily="34" charset="-122"/>
                <a:cs typeface="Raleway" pitchFamily="34" charset="-120"/>
              </a:rPr>
              <a:t>Informed Decision-Making</a:t>
            </a:r>
            <a:endParaRPr lang="en-US" sz="2187" dirty="0"/>
          </a:p>
        </p:txBody>
      </p:sp>
      <p:sp>
        <p:nvSpPr>
          <p:cNvPr id="10" name="Text 8"/>
          <p:cNvSpPr/>
          <p:nvPr/>
        </p:nvSpPr>
        <p:spPr>
          <a:xfrm>
            <a:off x="9449872" y="4379000"/>
            <a:ext cx="3156347" cy="1777008"/>
          </a:xfrm>
          <a:prstGeom prst="rect">
            <a:avLst/>
          </a:prstGeom>
          <a:noFill/>
          <a:ln/>
        </p:spPr>
        <p:txBody>
          <a:bodyPr wrap="square" rtlCol="0" anchor="t"/>
          <a:lstStyle/>
          <a:p>
            <a:pPr marL="0" indent="0">
              <a:lnSpc>
                <a:spcPts val="2799"/>
              </a:lnSpc>
              <a:buNone/>
            </a:pPr>
            <a:r>
              <a:rPr lang="en-US" sz="1750" dirty="0">
                <a:solidFill>
                  <a:srgbClr val="3C3939"/>
                </a:solidFill>
                <a:latin typeface="Roboto" pitchFamily="34" charset="0"/>
                <a:ea typeface="Roboto" pitchFamily="34" charset="-122"/>
                <a:cs typeface="Roboto" pitchFamily="34" charset="-120"/>
              </a:rPr>
              <a:t>Our model equips decision-makers with valuable insights to optimize passenger safety and survival strategies in the event of a shipwreck.</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75000"/>
            </a:srgbClr>
          </a:solidFill>
          <a:ln/>
        </p:spPr>
      </p:sp>
      <p:sp>
        <p:nvSpPr>
          <p:cNvPr id="4" name="Text 2"/>
          <p:cNvSpPr/>
          <p:nvPr/>
        </p:nvSpPr>
        <p:spPr>
          <a:xfrm>
            <a:off x="2037993" y="1483162"/>
            <a:ext cx="9384030" cy="694373"/>
          </a:xfrm>
          <a:prstGeom prst="rect">
            <a:avLst/>
          </a:prstGeom>
          <a:noFill/>
          <a:ln/>
        </p:spPr>
        <p:txBody>
          <a:bodyPr wrap="none" rtlCol="0" anchor="t"/>
          <a:lstStyle/>
          <a:p>
            <a:pPr marL="0" indent="0">
              <a:lnSpc>
                <a:spcPts val="5468"/>
              </a:lnSpc>
              <a:buNone/>
            </a:pPr>
            <a:r>
              <a:rPr lang="en-US" sz="4374" dirty="0">
                <a:solidFill>
                  <a:srgbClr val="1B1B27"/>
                </a:solidFill>
                <a:latin typeface="Raleway" pitchFamily="34" charset="0"/>
                <a:ea typeface="Raleway" pitchFamily="34" charset="-122"/>
                <a:cs typeface="Raleway" pitchFamily="34" charset="-120"/>
              </a:rPr>
              <a:t>Training the machine learning model</a:t>
            </a:r>
            <a:endParaRPr lang="en-US" sz="4374" dirty="0"/>
          </a:p>
        </p:txBody>
      </p:sp>
      <p:sp>
        <p:nvSpPr>
          <p:cNvPr id="5" name="Text 3"/>
          <p:cNvSpPr/>
          <p:nvPr/>
        </p:nvSpPr>
        <p:spPr>
          <a:xfrm>
            <a:off x="2037993" y="2710696"/>
            <a:ext cx="5006221" cy="710803"/>
          </a:xfrm>
          <a:prstGeom prst="rect">
            <a:avLst/>
          </a:prstGeom>
          <a:noFill/>
          <a:ln/>
        </p:spPr>
        <p:txBody>
          <a:bodyPr wrap="square" rtlCol="0" anchor="t"/>
          <a:lstStyle/>
          <a:p>
            <a:pPr marL="0" indent="0">
              <a:lnSpc>
                <a:spcPts val="2799"/>
              </a:lnSpc>
              <a:buNone/>
            </a:pPr>
            <a:r>
              <a:rPr lang="en-US" sz="1750" dirty="0">
                <a:solidFill>
                  <a:srgbClr val="3C3939"/>
                </a:solidFill>
                <a:latin typeface="Roboto" pitchFamily="34" charset="0"/>
                <a:ea typeface="Roboto" pitchFamily="34" charset="-122"/>
                <a:cs typeface="Roboto" pitchFamily="34" charset="-120"/>
              </a:rPr>
              <a:t>After data preprocessing, the model is trained using a machine learning algorithm.</a:t>
            </a:r>
            <a:endParaRPr lang="en-US" sz="1750" dirty="0"/>
          </a:p>
        </p:txBody>
      </p:sp>
      <p:sp>
        <p:nvSpPr>
          <p:cNvPr id="6" name="Text 4"/>
          <p:cNvSpPr/>
          <p:nvPr/>
        </p:nvSpPr>
        <p:spPr>
          <a:xfrm>
            <a:off x="2037993" y="3621405"/>
            <a:ext cx="5006221" cy="710803"/>
          </a:xfrm>
          <a:prstGeom prst="rect">
            <a:avLst/>
          </a:prstGeom>
          <a:noFill/>
          <a:ln/>
        </p:spPr>
        <p:txBody>
          <a:bodyPr wrap="square" rtlCol="0" anchor="t"/>
          <a:lstStyle/>
          <a:p>
            <a:pPr marL="0" indent="0">
              <a:lnSpc>
                <a:spcPts val="2799"/>
              </a:lnSpc>
              <a:buNone/>
            </a:pPr>
            <a:r>
              <a:rPr lang="en-US" sz="1750" dirty="0">
                <a:solidFill>
                  <a:srgbClr val="3C3939"/>
                </a:solidFill>
                <a:latin typeface="Roboto" pitchFamily="34" charset="0"/>
                <a:ea typeface="Roboto" pitchFamily="34" charset="-122"/>
                <a:cs typeface="Roboto" pitchFamily="34" charset="-120"/>
              </a:rPr>
              <a:t>Various techniques, such as regression or decision trees, may be applied.</a:t>
            </a:r>
            <a:endParaRPr lang="en-US" sz="1750" dirty="0"/>
          </a:p>
        </p:txBody>
      </p:sp>
      <p:pic>
        <p:nvPicPr>
          <p:cNvPr id="7" name="Image 0" descr="preencoded.png"/>
          <p:cNvPicPr>
            <a:picLocks noChangeAspect="1"/>
          </p:cNvPicPr>
          <p:nvPr/>
        </p:nvPicPr>
        <p:blipFill>
          <a:blip r:embed="rId3"/>
          <a:stretch>
            <a:fillRect/>
          </a:stretch>
        </p:blipFill>
        <p:spPr>
          <a:xfrm>
            <a:off x="7593806" y="2760702"/>
            <a:ext cx="5006221" cy="373582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75000"/>
            </a:srgbClr>
          </a:solidFill>
          <a:ln/>
        </p:spPr>
      </p:sp>
      <p:sp>
        <p:nvSpPr>
          <p:cNvPr id="4" name="Text 2"/>
          <p:cNvSpPr/>
          <p:nvPr/>
        </p:nvSpPr>
        <p:spPr>
          <a:xfrm>
            <a:off x="2037993" y="1962626"/>
            <a:ext cx="7109460" cy="694373"/>
          </a:xfrm>
          <a:prstGeom prst="rect">
            <a:avLst/>
          </a:prstGeom>
          <a:noFill/>
          <a:ln/>
        </p:spPr>
        <p:txBody>
          <a:bodyPr wrap="none" rtlCol="0" anchor="t"/>
          <a:lstStyle/>
          <a:p>
            <a:pPr marL="0" indent="0">
              <a:lnSpc>
                <a:spcPts val="5468"/>
              </a:lnSpc>
              <a:buNone/>
            </a:pPr>
            <a:r>
              <a:rPr lang="en-US" sz="4374" dirty="0">
                <a:solidFill>
                  <a:srgbClr val="1B1B27"/>
                </a:solidFill>
                <a:latin typeface="Raleway" pitchFamily="34" charset="0"/>
                <a:ea typeface="Raleway" pitchFamily="34" charset="-122"/>
                <a:cs typeface="Raleway" pitchFamily="34" charset="-120"/>
              </a:rPr>
              <a:t>Model Performance Metrics</a:t>
            </a:r>
            <a:endParaRPr lang="en-US" sz="4374" dirty="0"/>
          </a:p>
        </p:txBody>
      </p:sp>
      <p:sp>
        <p:nvSpPr>
          <p:cNvPr id="5" name="Text 3"/>
          <p:cNvSpPr/>
          <p:nvPr/>
        </p:nvSpPr>
        <p:spPr>
          <a:xfrm>
            <a:off x="2037993" y="3101340"/>
            <a:ext cx="10554414" cy="1066205"/>
          </a:xfrm>
          <a:prstGeom prst="rect">
            <a:avLst/>
          </a:prstGeom>
          <a:noFill/>
          <a:ln/>
        </p:spPr>
        <p:txBody>
          <a:bodyPr wrap="square" rtlCol="0" anchor="t"/>
          <a:lstStyle/>
          <a:p>
            <a:pPr marL="0" indent="0">
              <a:lnSpc>
                <a:spcPts val="2799"/>
              </a:lnSpc>
              <a:buNone/>
            </a:pPr>
            <a:r>
              <a:rPr lang="en-US" sz="1750" dirty="0">
                <a:solidFill>
                  <a:srgbClr val="3C3939"/>
                </a:solidFill>
                <a:latin typeface="Roboto" pitchFamily="34" charset="0"/>
                <a:ea typeface="Roboto" pitchFamily="34" charset="-122"/>
                <a:cs typeface="Roboto" pitchFamily="34" charset="-120"/>
              </a:rPr>
              <a:t>After training the machine learning model, it's essential to evaluate its performance using various metrics such as accuracy, precision, recall, and F1 score. These metrics provide insights into how well the model is performing and its ability to make accurate predictions.</a:t>
            </a:r>
            <a:endParaRPr lang="en-US" sz="1750" dirty="0"/>
          </a:p>
        </p:txBody>
      </p:sp>
      <p:sp>
        <p:nvSpPr>
          <p:cNvPr id="6" name="Text 4"/>
          <p:cNvSpPr/>
          <p:nvPr/>
        </p:nvSpPr>
        <p:spPr>
          <a:xfrm>
            <a:off x="2037993" y="4417457"/>
            <a:ext cx="10554414" cy="710803"/>
          </a:xfrm>
          <a:prstGeom prst="rect">
            <a:avLst/>
          </a:prstGeom>
          <a:noFill/>
          <a:ln/>
        </p:spPr>
        <p:txBody>
          <a:bodyPr wrap="square" rtlCol="0" anchor="t"/>
          <a:lstStyle/>
          <a:p>
            <a:pPr marL="0" indent="0">
              <a:lnSpc>
                <a:spcPts val="2799"/>
              </a:lnSpc>
              <a:buNone/>
            </a:pPr>
            <a:r>
              <a:rPr lang="en-US" sz="1750" dirty="0">
                <a:solidFill>
                  <a:srgbClr val="3C3939"/>
                </a:solidFill>
                <a:latin typeface="Roboto" pitchFamily="34" charset="0"/>
                <a:ea typeface="Roboto" pitchFamily="34" charset="-122"/>
                <a:cs typeface="Roboto" pitchFamily="34" charset="-120"/>
              </a:rPr>
              <a:t>Understanding the model's performance helps in identifying areas for improvement and ensures that the predictions are reliable and effective in real-world scenarios.</a:t>
            </a:r>
            <a:endParaRPr lang="en-US" sz="1750" dirty="0"/>
          </a:p>
        </p:txBody>
      </p:sp>
      <p:sp>
        <p:nvSpPr>
          <p:cNvPr id="7" name="Text 5"/>
          <p:cNvSpPr/>
          <p:nvPr/>
        </p:nvSpPr>
        <p:spPr>
          <a:xfrm>
            <a:off x="2037993" y="5489258"/>
            <a:ext cx="10554414" cy="666512"/>
          </a:xfrm>
          <a:prstGeom prst="rect">
            <a:avLst/>
          </a:prstGeom>
          <a:noFill/>
          <a:ln/>
        </p:spPr>
        <p:txBody>
          <a:bodyPr wrap="none" rtlCol="0" anchor="t"/>
          <a:lstStyle/>
          <a:p>
            <a:pPr marL="0" indent="0" algn="ctr">
              <a:lnSpc>
                <a:spcPts val="5249"/>
              </a:lnSpc>
              <a:buNone/>
            </a:pPr>
            <a:r>
              <a:rPr lang="en-US" sz="5249" dirty="0">
                <a:solidFill>
                  <a:srgbClr val="3C3939"/>
                </a:solidFill>
                <a:latin typeface="Raleway" pitchFamily="34" charset="0"/>
                <a:ea typeface="Raleway" pitchFamily="34" charset="-122"/>
                <a:cs typeface="Raleway" pitchFamily="34" charset="-120"/>
              </a:rPr>
              <a:t>95%</a:t>
            </a:r>
            <a:endParaRPr lang="en-US" sz="5249" dirty="0"/>
          </a:p>
        </p:txBody>
      </p:sp>
      <p:sp>
        <p:nvSpPr>
          <p:cNvPr id="8" name="Text 6"/>
          <p:cNvSpPr/>
          <p:nvPr/>
        </p:nvSpPr>
        <p:spPr>
          <a:xfrm>
            <a:off x="2037993" y="6266855"/>
            <a:ext cx="10554414" cy="355402"/>
          </a:xfrm>
          <a:prstGeom prst="rect">
            <a:avLst/>
          </a:prstGeom>
          <a:noFill/>
          <a:ln/>
        </p:spPr>
        <p:txBody>
          <a:bodyPr wrap="none" rtlCol="0" anchor="t"/>
          <a:lstStyle/>
          <a:p>
            <a:pPr marL="0" indent="0" algn="ctr">
              <a:lnSpc>
                <a:spcPts val="2799"/>
              </a:lnSpc>
              <a:buNone/>
            </a:pP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416</Words>
  <Application>Microsoft Office PowerPoint</Application>
  <PresentationFormat>Custom</PresentationFormat>
  <Paragraphs>57</Paragraphs>
  <Slides>10</Slides>
  <Notes>10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Slide 1</vt:lpstr>
      <vt:lpstr>Slide 2</vt:lpstr>
      <vt:lpstr>Slide 3</vt:lpstr>
      <vt:lpstr>Slide 4</vt:lpstr>
      <vt:lpstr>Slide 5</vt:lpstr>
      <vt:lpstr>Slide 6</vt:lpstr>
      <vt:lpstr>Slide 7</vt:lpstr>
      <vt:lpstr>Slide 8</vt:lpstr>
      <vt:lpstr>Slide 9</vt:lpstr>
      <vt:lpstr>Slide 10</vt:lpstr>
    </vt:vector>
  </TitlesOfParts>
  <Company>PptxGenJS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AMSCE-EEE</cp:lastModifiedBy>
  <cp:revision>4</cp:revision>
  <dcterms:created xsi:type="dcterms:W3CDTF">2024-04-01T05:49:06Z</dcterms:created>
  <dcterms:modified xsi:type="dcterms:W3CDTF">2024-04-01T08:23:39Z</dcterms:modified>
</cp:coreProperties>
</file>