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79" r:id="rId6"/>
    <p:sldId id="308" r:id="rId7"/>
    <p:sldId id="287" r:id="rId8"/>
    <p:sldId id="288" r:id="rId9"/>
    <p:sldId id="289" r:id="rId10"/>
    <p:sldId id="290" r:id="rId11"/>
    <p:sldId id="291" r:id="rId12"/>
    <p:sldId id="293" r:id="rId13"/>
    <p:sldId id="292" r:id="rId14"/>
    <p:sldId id="299" r:id="rId15"/>
    <p:sldId id="294" r:id="rId16"/>
    <p:sldId id="295" r:id="rId17"/>
    <p:sldId id="296" r:id="rId18"/>
    <p:sldId id="297" r:id="rId19"/>
    <p:sldId id="298" r:id="rId20"/>
    <p:sldId id="300" r:id="rId21"/>
    <p:sldId id="301" r:id="rId22"/>
    <p:sldId id="302" r:id="rId23"/>
    <p:sldId id="303" r:id="rId24"/>
    <p:sldId id="304" r:id="rId25"/>
    <p:sldId id="306" r:id="rId26"/>
    <p:sldId id="307" r:id="rId27"/>
    <p:sldId id="30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7CAC6-1E53-C49B-7D22-4538EDDE5A56}" v="1" dt="2024-10-24T19:02:0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bashir" userId="S::b22f1511se142@fecid.paf-iast.edu.pk::3fb1b15d-f25c-4b11-8a28-da114e4cb9ca" providerId="AD" clId="Web-{9AB6FC6E-1200-4954-AB9D-4A76F3097BFC}"/>
    <pc:docChg chg="modSld">
      <pc:chgData name="Muhammad Mubashir" userId="S::b22f1511se142@fecid.paf-iast.edu.pk::3fb1b15d-f25c-4b11-8a28-da114e4cb9ca" providerId="AD" clId="Web-{9AB6FC6E-1200-4954-AB9D-4A76F3097BFC}" dt="2024-10-16T10:01:16.970" v="50" actId="20577"/>
      <pc:docMkLst>
        <pc:docMk/>
      </pc:docMkLst>
      <pc:sldChg chg="modSp">
        <pc:chgData name="Muhammad Mubashir" userId="S::b22f1511se142@fecid.paf-iast.edu.pk::3fb1b15d-f25c-4b11-8a28-da114e4cb9ca" providerId="AD" clId="Web-{9AB6FC6E-1200-4954-AB9D-4A76F3097BFC}" dt="2024-10-16T10:01:16.970" v="50" actId="20577"/>
        <pc:sldMkLst>
          <pc:docMk/>
          <pc:sldMk cId="2186726613" sldId="288"/>
        </pc:sldMkLst>
        <pc:spChg chg="mod">
          <ac:chgData name="Muhammad Mubashir" userId="S::b22f1511se142@fecid.paf-iast.edu.pk::3fb1b15d-f25c-4b11-8a28-da114e4cb9ca" providerId="AD" clId="Web-{9AB6FC6E-1200-4954-AB9D-4A76F3097BFC}" dt="2024-10-16T10:01:16.970" v="50" actId="20577"/>
          <ac:spMkLst>
            <pc:docMk/>
            <pc:sldMk cId="2186726613" sldId="288"/>
            <ac:spMk id="3" creationId="{00000000-0000-0000-0000-000000000000}"/>
          </ac:spMkLst>
        </pc:spChg>
      </pc:sldChg>
    </pc:docChg>
  </pc:docChgLst>
  <pc:docChgLst>
    <pc:chgData name="Mohib  Ullah" userId="S::b22f0547se057@fecid.paf-iast.edu.pk::2bfbe3d4-0ba3-4b01-bbf5-6fb89a72b55f" providerId="AD" clId="Web-{382319F8-0994-2934-7805-873DE20F6230}"/>
    <pc:docChg chg="modSld">
      <pc:chgData name="Mohib  Ullah" userId="S::b22f0547se057@fecid.paf-iast.edu.pk::2bfbe3d4-0ba3-4b01-bbf5-6fb89a72b55f" providerId="AD" clId="Web-{382319F8-0994-2934-7805-873DE20F6230}" dt="2024-10-16T05:29:31.341" v="2" actId="1076"/>
      <pc:docMkLst>
        <pc:docMk/>
      </pc:docMkLst>
      <pc:sldChg chg="modSp">
        <pc:chgData name="Mohib  Ullah" userId="S::b22f0547se057@fecid.paf-iast.edu.pk::2bfbe3d4-0ba3-4b01-bbf5-6fb89a72b55f" providerId="AD" clId="Web-{382319F8-0994-2934-7805-873DE20F6230}" dt="2024-10-16T05:21:04.385" v="0" actId="1076"/>
        <pc:sldMkLst>
          <pc:docMk/>
          <pc:sldMk cId="1269253518" sldId="291"/>
        </pc:sldMkLst>
        <pc:picChg chg="mod">
          <ac:chgData name="Mohib  Ullah" userId="S::b22f0547se057@fecid.paf-iast.edu.pk::2bfbe3d4-0ba3-4b01-bbf5-6fb89a72b55f" providerId="AD" clId="Web-{382319F8-0994-2934-7805-873DE20F6230}" dt="2024-10-16T05:21:04.385" v="0" actId="1076"/>
          <ac:picMkLst>
            <pc:docMk/>
            <pc:sldMk cId="1269253518" sldId="291"/>
            <ac:picMk id="5" creationId="{00000000-0000-0000-0000-000000000000}"/>
          </ac:picMkLst>
        </pc:picChg>
      </pc:sldChg>
      <pc:sldChg chg="modSp">
        <pc:chgData name="Mohib  Ullah" userId="S::b22f0547se057@fecid.paf-iast.edu.pk::2bfbe3d4-0ba3-4b01-bbf5-6fb89a72b55f" providerId="AD" clId="Web-{382319F8-0994-2934-7805-873DE20F6230}" dt="2024-10-16T05:29:31.341" v="2" actId="1076"/>
        <pc:sldMkLst>
          <pc:docMk/>
          <pc:sldMk cId="2826085447" sldId="296"/>
        </pc:sldMkLst>
        <pc:spChg chg="mod">
          <ac:chgData name="Mohib  Ullah" userId="S::b22f0547se057@fecid.paf-iast.edu.pk::2bfbe3d4-0ba3-4b01-bbf5-6fb89a72b55f" providerId="AD" clId="Web-{382319F8-0994-2934-7805-873DE20F6230}" dt="2024-10-16T05:29:31.341" v="2" actId="1076"/>
          <ac:spMkLst>
            <pc:docMk/>
            <pc:sldMk cId="2826085447" sldId="296"/>
            <ac:spMk id="3" creationId="{00000000-0000-0000-0000-000000000000}"/>
          </ac:spMkLst>
        </pc:spChg>
      </pc:sldChg>
    </pc:docChg>
  </pc:docChgLst>
  <pc:docChgLst>
    <pc:chgData name="Maryam Ayoub" userId="S::b22f0805se124@fecid.paf-iast.edu.pk::cfecebc4-70de-4ea6-a90b-4febf642094a" providerId="AD" clId="Web-{8A57CAC6-1E53-C49B-7D22-4538EDDE5A56}"/>
    <pc:docChg chg="sldOrd">
      <pc:chgData name="Maryam Ayoub" userId="S::b22f0805se124@fecid.paf-iast.edu.pk::cfecebc4-70de-4ea6-a90b-4febf642094a" providerId="AD" clId="Web-{8A57CAC6-1E53-C49B-7D22-4538EDDE5A56}" dt="2024-10-24T19:02:05.696" v="0"/>
      <pc:docMkLst>
        <pc:docMk/>
      </pc:docMkLst>
      <pc:sldChg chg="ord">
        <pc:chgData name="Maryam Ayoub" userId="S::b22f0805se124@fecid.paf-iast.edu.pk::cfecebc4-70de-4ea6-a90b-4febf642094a" providerId="AD" clId="Web-{8A57CAC6-1E53-C49B-7D22-4538EDDE5A56}" dt="2024-10-24T19:02:05.696" v="0"/>
        <pc:sldMkLst>
          <pc:docMk/>
          <pc:sldMk cId="3798465373" sldId="305"/>
        </pc:sldMkLst>
      </pc:sldChg>
    </pc:docChg>
  </pc:docChgLst>
  <pc:docChgLst>
    <pc:chgData name="Nayab  Syed" userId="S::b22f0119se022@fecid.paf-iast.edu.pk::472f7875-ae6c-4aab-a62b-0d4331d2afc5" providerId="AD" clId="Web-{54AEE107-3B99-E8F0-F6A4-C2C36EF11CFA}"/>
    <pc:docChg chg="addSld">
      <pc:chgData name="Nayab  Syed" userId="S::b22f0119se022@fecid.paf-iast.edu.pk::472f7875-ae6c-4aab-a62b-0d4331d2afc5" providerId="AD" clId="Web-{54AEE107-3B99-E8F0-F6A4-C2C36EF11CFA}" dt="2024-10-19T14:21:17.341" v="0"/>
      <pc:docMkLst>
        <pc:docMk/>
      </pc:docMkLst>
      <pc:sldChg chg="new">
        <pc:chgData name="Nayab  Syed" userId="S::b22f0119se022@fecid.paf-iast.edu.pk::472f7875-ae6c-4aab-a62b-0d4331d2afc5" providerId="AD" clId="Web-{54AEE107-3B99-E8F0-F6A4-C2C36EF11CFA}" dt="2024-10-19T14:21:17.341" v="0"/>
        <pc:sldMkLst>
          <pc:docMk/>
          <pc:sldMk cId="328098479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7865B-C57B-4239-9D35-14B25AF31FE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22F6-D7F4-46EE-9303-A0B187760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D62E-4FD8-4C24-9654-7C9E0676C00E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0564-E126-40BD-8DC6-BD7D60D0722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2E46-EBA2-44DC-8C36-F4319C0E2F2C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52D3-BB1E-4A08-8E17-B66B67BC04C8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C1B1-E0DC-4B82-9B75-6C2153A4F47A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6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A985-8D00-48BD-A702-FDD68A2E1E5C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260A-DF9C-490E-8451-E35D420B84DF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866B-2F33-438C-A438-0A6DB22A9B3C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6B13-84EE-4F5F-A447-9663DA087B23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1414FF-14F7-4E00-A6BE-A1821C4C3F0B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2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86D7-9A3A-418D-9802-99CE02873983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2FFF43-8ABB-428A-9C07-0F19AE1E1842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2A1C4A-D4F5-4CAD-9503-1259FCDC8B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207" y="1567542"/>
            <a:ext cx="11224727" cy="2444621"/>
          </a:xfrm>
        </p:spPr>
        <p:txBody>
          <a:bodyPr>
            <a:normAutofit fontScale="90000"/>
          </a:bodyPr>
          <a:lstStyle/>
          <a:p>
            <a:r>
              <a:rPr lang="en-US"/>
              <a:t>Full Stack Web Development</a:t>
            </a:r>
            <a:br>
              <a:rPr lang="en-US"/>
            </a:br>
            <a:r>
              <a:rPr lang="en-US" sz="5300"/>
              <a:t>Lecture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</a:t>
            </a:r>
            <a:r>
              <a:rPr lang="en-US" err="1"/>
              <a:t>Musadaq</a:t>
            </a:r>
            <a:r>
              <a:rPr lang="en-US"/>
              <a:t> </a:t>
            </a:r>
            <a:r>
              <a:rPr lang="en-US" err="1"/>
              <a:t>Mansoor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&lt;!DOCTYPE html&gt;</a:t>
            </a:r>
          </a:p>
          <a:p>
            <a:r>
              <a:rPr lang="en-US"/>
              <a:t>&lt;html&gt;</a:t>
            </a:r>
          </a:p>
          <a:p>
            <a:r>
              <a:rPr lang="en-US"/>
              <a:t>  &lt;head&gt;</a:t>
            </a:r>
          </a:p>
          <a:p>
            <a:r>
              <a:rPr lang="en-US"/>
              <a:t>    &lt;title&gt;Your Page Title&lt;/title&gt;</a:t>
            </a:r>
          </a:p>
          <a:p>
            <a:r>
              <a:rPr lang="en-US"/>
              <a:t>  &lt;/head&gt;</a:t>
            </a:r>
          </a:p>
          <a:p>
            <a:r>
              <a:rPr lang="en-US"/>
              <a:t>  &lt;body&gt;</a:t>
            </a:r>
          </a:p>
          <a:p>
            <a:r>
              <a:rPr lang="en-US"/>
              <a:t>    &lt;!-- Content goes here --&gt;</a:t>
            </a:r>
          </a:p>
          <a:p>
            <a:r>
              <a:rPr lang="en-US"/>
              <a:t>  &lt;/body&gt;</a:t>
            </a:r>
          </a:p>
          <a:p>
            <a:r>
              <a:rPr lang="en-US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9579" y="1940960"/>
            <a:ext cx="863183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/>
              <a:t>Title</a:t>
            </a:r>
          </a:p>
          <a:p>
            <a:r>
              <a:rPr lang="en-US"/>
              <a:t>The &lt;title&gt; element is required in all </a:t>
            </a:r>
            <a:r>
              <a:rPr lang="en-US" err="1"/>
              <a:t>HTMLdocuments</a:t>
            </a:r>
            <a:r>
              <a:rPr lang="en-US"/>
              <a:t>.</a:t>
            </a:r>
          </a:p>
          <a:p>
            <a:r>
              <a:rPr lang="en-US"/>
              <a:t>The &lt;title&gt; element:</a:t>
            </a:r>
          </a:p>
          <a:p>
            <a:pPr lvl="1"/>
            <a:r>
              <a:rPr lang="en-US"/>
              <a:t>Defines a title in the browser toolbar</a:t>
            </a:r>
          </a:p>
          <a:p>
            <a:pPr lvl="1"/>
            <a:r>
              <a:rPr lang="en-US"/>
              <a:t>Provides a title for the page when it is added to favorites</a:t>
            </a:r>
          </a:p>
          <a:p>
            <a:pPr lvl="1"/>
            <a:r>
              <a:rPr lang="en-US"/>
              <a:t>Displays a title for the page in search-engine results</a:t>
            </a:r>
          </a:p>
          <a:p>
            <a:r>
              <a:rPr lang="en-US" b="1" u="sng"/>
              <a:t>Base</a:t>
            </a:r>
          </a:p>
          <a:p>
            <a:r>
              <a:rPr lang="en-US"/>
              <a:t>The &lt;base&gt; tag specifies the base URL/target for all relative URLs in a page: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&lt;base&gt; tag specifies the base URL/target for all relative URLs in a page: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 u="sng"/>
              <a:t>Link</a:t>
            </a:r>
          </a:p>
          <a:p>
            <a:r>
              <a:rPr lang="en-US"/>
              <a:t>Link include a information </a:t>
            </a:r>
            <a:r>
              <a:rPr lang="en-US" err="1"/>
              <a:t>e.g</a:t>
            </a:r>
            <a:r>
              <a:rPr lang="en-US"/>
              <a:t> stylesheet in a </a:t>
            </a:r>
            <a:r>
              <a:rPr lang="en-US" err="1"/>
              <a:t>pag</a:t>
            </a:r>
            <a:endParaRPr lang="en-US"/>
          </a:p>
          <a:p>
            <a:r>
              <a:rPr lang="en-US"/>
              <a:t>&lt;link </a:t>
            </a:r>
            <a:r>
              <a:rPr lang="en-US" err="1"/>
              <a:t>href</a:t>
            </a:r>
            <a:r>
              <a:rPr lang="en-US"/>
              <a:t>="style.css" </a:t>
            </a:r>
            <a:r>
              <a:rPr lang="en-US" err="1"/>
              <a:t>rel</a:t>
            </a:r>
            <a:r>
              <a:rPr lang="en-US"/>
              <a:t>="stylesheet" type="text/</a:t>
            </a:r>
            <a:r>
              <a:rPr lang="en-US" err="1"/>
              <a:t>css</a:t>
            </a:r>
            <a:r>
              <a:rPr lang="en-US"/>
              <a:t>" media="all"&gt;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9159" y="2407578"/>
            <a:ext cx="6172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242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/>
              <a:t>META</a:t>
            </a:r>
          </a:p>
          <a:p>
            <a:r>
              <a:rPr lang="en-US"/>
              <a:t>Another tag that can be added in the head is a &lt;META&gt; tag. It is used to help search engines index a page. There are several different meta names.</a:t>
            </a:r>
          </a:p>
          <a:p>
            <a:r>
              <a:rPr lang="en-US"/>
              <a:t>The author meta:</a:t>
            </a:r>
          </a:p>
          <a:p>
            <a:r>
              <a:rPr lang="en-US"/>
              <a:t>		&lt;META NAME="author“ CONTENT="</a:t>
            </a:r>
            <a:r>
              <a:rPr lang="en-US" err="1"/>
              <a:t>Nongjian</a:t>
            </a:r>
            <a:r>
              <a:rPr lang="en-US"/>
              <a:t> Zhou"&gt;</a:t>
            </a:r>
          </a:p>
          <a:p>
            <a:r>
              <a:rPr lang="en-US" b="1" u="sng"/>
              <a:t>Style</a:t>
            </a:r>
          </a:p>
          <a:p>
            <a:r>
              <a:rPr lang="en-US"/>
              <a:t>Contains style information for a document, or a part of document. The specific style information is contained inside of this element, usually in the CSS. </a:t>
            </a:r>
            <a:r>
              <a:rPr lang="en-US" err="1"/>
              <a:t>E.g</a:t>
            </a:r>
            <a:endParaRPr lang="en-US"/>
          </a:p>
          <a:p>
            <a:r>
              <a:rPr lang="en-US"/>
              <a:t>		&lt;style type="text/</a:t>
            </a:r>
            <a:r>
              <a:rPr lang="en-US" err="1"/>
              <a:t>css</a:t>
            </a:r>
            <a:r>
              <a:rPr lang="en-US"/>
              <a:t>"&gt; body { </a:t>
            </a:r>
            <a:r>
              <a:rPr lang="en-US" err="1"/>
              <a:t>color:red</a:t>
            </a:r>
            <a:r>
              <a:rPr lang="en-US"/>
              <a:t>; } &lt;/style&gt;</a:t>
            </a:r>
          </a:p>
          <a:p>
            <a:r>
              <a:rPr lang="en-US" b="1" u="sng"/>
              <a:t>Script</a:t>
            </a:r>
          </a:p>
          <a:p>
            <a:r>
              <a:rPr lang="en-US"/>
              <a:t>&lt;script language="</a:t>
            </a:r>
            <a:r>
              <a:rPr lang="en-US" err="1"/>
              <a:t>javascript</a:t>
            </a:r>
            <a:r>
              <a:rPr lang="en-US"/>
              <a:t>" type="text/</a:t>
            </a:r>
            <a:r>
              <a:rPr lang="en-US" err="1"/>
              <a:t>javascript</a:t>
            </a:r>
            <a:r>
              <a:rPr lang="en-US"/>
              <a:t>"&gt; function </a:t>
            </a:r>
            <a:r>
              <a:rPr lang="en-US" err="1"/>
              <a:t>myFunction</a:t>
            </a:r>
            <a:r>
              <a:rPr lang="en-US"/>
              <a:t>()</a:t>
            </a:r>
          </a:p>
          <a:p>
            <a:r>
              <a:rPr lang="en-US"/>
              <a:t> { alert('Hello world'); } </a:t>
            </a:r>
          </a:p>
          <a:p>
            <a:r>
              <a:rPr lang="en-US"/>
              <a:t>&lt;/script&gt;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8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&lt;body&gt;</a:t>
            </a:r>
          </a:p>
          <a:p>
            <a:r>
              <a:rPr lang="en-US"/>
              <a:t>  This is a whole lot of text that </a:t>
            </a:r>
          </a:p>
          <a:p>
            <a:r>
              <a:rPr lang="en-US"/>
              <a:t>  goes on   and   on   and</a:t>
            </a:r>
          </a:p>
          <a:p>
            <a:r>
              <a:rPr lang="en-US"/>
              <a:t>  on</a:t>
            </a:r>
          </a:p>
          <a:p>
            <a:r>
              <a:rPr lang="en-US"/>
              <a:t>  and</a:t>
            </a:r>
          </a:p>
          <a:p>
            <a:endParaRPr lang="en-US"/>
          </a:p>
          <a:p>
            <a:r>
              <a:rPr lang="en-US"/>
              <a:t>  on</a:t>
            </a:r>
          </a:p>
          <a:p>
            <a:r>
              <a:rPr lang="en-US"/>
              <a:t>  .</a:t>
            </a:r>
          </a:p>
          <a:p>
            <a:r>
              <a:rPr lang="en-US"/>
              <a:t>  .</a:t>
            </a:r>
          </a:p>
          <a:p>
            <a:r>
              <a:rPr lang="en-US"/>
              <a:t>  .</a:t>
            </a:r>
          </a:p>
          <a:p>
            <a:r>
              <a:rPr lang="en-US"/>
              <a:t>&lt;/body&gt;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3160937"/>
            <a:ext cx="4937125" cy="10851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Heading and Horizontal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&lt;body&gt;</a:t>
            </a:r>
          </a:p>
          <a:p>
            <a:r>
              <a:rPr lang="en-US"/>
              <a:t>  &lt;h1&gt;Major heading 1&lt;/h1&gt;</a:t>
            </a:r>
          </a:p>
          <a:p>
            <a:r>
              <a:rPr lang="en-US"/>
              <a:t>  &lt;p&gt;</a:t>
            </a:r>
          </a:p>
          <a:p>
            <a:r>
              <a:rPr lang="en-US"/>
              <a:t>  Here is some text.</a:t>
            </a:r>
          </a:p>
          <a:p>
            <a:r>
              <a:rPr lang="en-US"/>
              <a:t>  &lt;/p&gt;</a:t>
            </a:r>
          </a:p>
          <a:p>
            <a:r>
              <a:rPr lang="en-US"/>
              <a:t>  &lt;h2&gt;Subheading&lt;/h2&gt;</a:t>
            </a:r>
          </a:p>
          <a:p>
            <a:r>
              <a:rPr lang="en-US"/>
              <a:t>  &lt;p&gt;</a:t>
            </a:r>
          </a:p>
          <a:p>
            <a:r>
              <a:rPr lang="en-US"/>
              <a:t>  Here is some subtext.</a:t>
            </a:r>
          </a:p>
          <a:p>
            <a:r>
              <a:rPr lang="en-US"/>
              <a:t>  &lt;/p&gt;</a:t>
            </a:r>
          </a:p>
          <a:p>
            <a:r>
              <a:rPr lang="en-US"/>
              <a:t>  &lt;</a:t>
            </a:r>
            <a:r>
              <a:rPr lang="en-US" err="1"/>
              <a:t>hr</a:t>
            </a:r>
            <a:r>
              <a:rPr lang="en-US"/>
              <a:t>/&gt;</a:t>
            </a:r>
          </a:p>
          <a:p>
            <a:r>
              <a:rPr lang="en-US"/>
              <a:t>  &lt;h1&gt;Major heading 2&lt;/h1&gt;</a:t>
            </a:r>
          </a:p>
          <a:p>
            <a:r>
              <a:rPr lang="en-US"/>
              <a:t>&lt;/body&gt;</a:t>
            </a:r>
          </a:p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69803"/>
            <a:ext cx="4937125" cy="39756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 - Ordered and Unordered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&lt;</a:t>
            </a:r>
            <a:r>
              <a:rPr lang="en-US" err="1"/>
              <a:t>ul</a:t>
            </a:r>
            <a:r>
              <a:rPr lang="en-US"/>
              <a:t>&gt; for unordered lists.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/>
              <a:t>&gt; for ordered lists.</a:t>
            </a:r>
          </a:p>
          <a:p>
            <a:r>
              <a:rPr lang="en-US"/>
              <a:t>&lt;li&gt; for list items.</a:t>
            </a:r>
          </a:p>
          <a:p>
            <a:r>
              <a:rPr lang="it-IT" b="1" u="sng"/>
              <a:t>Example:</a:t>
            </a:r>
          </a:p>
          <a:p>
            <a:r>
              <a:rPr lang="it-IT"/>
              <a:t>&lt;ul&gt;</a:t>
            </a:r>
          </a:p>
          <a:p>
            <a:r>
              <a:rPr lang="it-IT"/>
              <a:t>  &lt;li&gt;Item 1&lt;/li&gt;</a:t>
            </a:r>
          </a:p>
          <a:p>
            <a:r>
              <a:rPr lang="it-IT"/>
              <a:t>  &lt;li&gt;Item 2&lt;/li&gt;</a:t>
            </a:r>
          </a:p>
          <a:p>
            <a:r>
              <a:rPr lang="it-IT"/>
              <a:t>&lt;/ul&gt;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823" y="2966913"/>
            <a:ext cx="4867954" cy="17814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&lt;dl&gt;</a:t>
            </a:r>
          </a:p>
          <a:p>
            <a:r>
              <a:rPr lang="en-US"/>
              <a:t>    &lt;</a:t>
            </a:r>
            <a:r>
              <a:rPr lang="en-US" err="1"/>
              <a:t>dt</a:t>
            </a:r>
            <a:r>
              <a:rPr lang="en-US"/>
              <a:t>&gt;HTML&lt;/</a:t>
            </a:r>
            <a:r>
              <a:rPr lang="en-US" err="1"/>
              <a:t>dt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dd</a:t>
            </a:r>
            <a:r>
              <a:rPr lang="en-US"/>
              <a:t>&gt;</a:t>
            </a:r>
            <a:r>
              <a:rPr lang="en-US" err="1"/>
              <a:t>HyperText</a:t>
            </a:r>
            <a:r>
              <a:rPr lang="en-US"/>
              <a:t> Markup Language&lt;/</a:t>
            </a:r>
            <a:r>
              <a:rPr lang="en-US" err="1"/>
              <a:t>dd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dt</a:t>
            </a:r>
            <a:r>
              <a:rPr lang="en-US"/>
              <a:t>&gt;HTTP&lt;/</a:t>
            </a:r>
            <a:r>
              <a:rPr lang="en-US" err="1"/>
              <a:t>dt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dd</a:t>
            </a:r>
            <a:r>
              <a:rPr lang="en-US"/>
              <a:t>&gt;</a:t>
            </a:r>
            <a:r>
              <a:rPr lang="en-US" err="1"/>
              <a:t>HyperText</a:t>
            </a:r>
            <a:r>
              <a:rPr lang="en-US"/>
              <a:t> Transfer Protocol&lt;/</a:t>
            </a:r>
            <a:r>
              <a:rPr lang="en-US" err="1"/>
              <a:t>dd</a:t>
            </a:r>
            <a:r>
              <a:rPr lang="en-US"/>
              <a:t>&gt;</a:t>
            </a:r>
          </a:p>
          <a:p>
            <a:r>
              <a:rPr lang="en-US"/>
              <a:t> &lt;/dl&gt;</a:t>
            </a:r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7165" y="2662071"/>
            <a:ext cx="4439270" cy="23911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&lt;p&gt;</a:t>
            </a:r>
          </a:p>
          <a:p>
            <a:r>
              <a:rPr lang="en-US"/>
              <a:t>  &lt;a </a:t>
            </a:r>
            <a:r>
              <a:rPr lang="en-US" err="1"/>
              <a:t>href</a:t>
            </a:r>
            <a:r>
              <a:rPr lang="en-US"/>
              <a:t>="http://www.giki.edu.pk"&gt;</a:t>
            </a:r>
          </a:p>
          <a:p>
            <a:r>
              <a:rPr lang="en-US"/>
              <a:t>  GIKI&lt;/a&gt;</a:t>
            </a:r>
          </a:p>
          <a:p>
            <a:r>
              <a:rPr lang="en-US"/>
              <a:t>  &lt;/p&gt;</a:t>
            </a:r>
          </a:p>
          <a:p>
            <a:r>
              <a:rPr lang="en-US"/>
              <a:t>&lt;/p&gt;&lt;a </a:t>
            </a:r>
            <a:r>
              <a:rPr lang="en-US" err="1"/>
              <a:t>href</a:t>
            </a:r>
            <a:r>
              <a:rPr lang="en-US"/>
              <a:t>=“http://uop.edu.pk" target="_blank"&gt;</a:t>
            </a:r>
          </a:p>
          <a:p>
            <a:r>
              <a:rPr lang="en-US"/>
              <a:t>  UOP&lt;/a&gt;</a:t>
            </a:r>
          </a:p>
          <a:p>
            <a:r>
              <a:rPr lang="en-US"/>
              <a:t>&lt;/p&gt;</a:t>
            </a:r>
          </a:p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6218" y="2875666"/>
            <a:ext cx="4401164" cy="19433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It is a computing server that enables HTTP access to a web site.</a:t>
            </a:r>
          </a:p>
          <a:p>
            <a:r>
              <a:rPr lang="en-US"/>
              <a:t>A web server runs many additional  services behind the scene, e.g., a database, a server application framework, authentication, etc.</a:t>
            </a:r>
          </a:p>
          <a:p>
            <a:r>
              <a:rPr lang="en-US"/>
              <a:t>Web server refer to either the hardware (the computer) or the software (the computer application) that helps to deliver web content that can be accessed through the Internet.</a:t>
            </a:r>
            <a:br>
              <a:rPr lang="en-US"/>
            </a:br>
            <a:r>
              <a:rPr lang="en-US"/>
              <a:t>The term web server or webserver can mean one of two things:</a:t>
            </a:r>
          </a:p>
          <a:p>
            <a:r>
              <a:rPr lang="en-US"/>
              <a:t>A computer program that accepts HTTP requests and return HTTP responses with optional data content. </a:t>
            </a:r>
          </a:p>
          <a:p>
            <a:r>
              <a:rPr lang="en-US"/>
              <a:t>A computer that runs a computer program as described above.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1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What are forms?</a:t>
            </a:r>
          </a:p>
          <a:p>
            <a:pPr algn="just"/>
            <a:r>
              <a:rPr lang="en-US"/>
              <a:t>An HTML form is an area of the document that allows users to enter information into fields.</a:t>
            </a:r>
          </a:p>
          <a:p>
            <a:pPr algn="just"/>
            <a:r>
              <a:rPr lang="en-US"/>
              <a:t>A form may be used to collect personal information, opinions in polls, user preferences and other kinds of information.</a:t>
            </a:r>
          </a:p>
          <a:p>
            <a:pPr algn="just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29" y="1884374"/>
            <a:ext cx="6704895" cy="42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7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To create a form shell, type &lt;form method=post action=“</a:t>
            </a:r>
            <a:r>
              <a:rPr lang="en-US" err="1"/>
              <a:t>script_url</a:t>
            </a:r>
            <a:r>
              <a:rPr lang="en-US"/>
              <a:t>”&gt; where “</a:t>
            </a:r>
            <a:r>
              <a:rPr lang="en-US" err="1"/>
              <a:t>script_url</a:t>
            </a:r>
            <a:r>
              <a:rPr lang="en-US"/>
              <a:t>” is the address of the script</a:t>
            </a:r>
          </a:p>
          <a:p>
            <a:pPr algn="just"/>
            <a:r>
              <a:rPr lang="en-US"/>
              <a:t>Create the form elements</a:t>
            </a:r>
          </a:p>
          <a:p>
            <a:pPr algn="just"/>
            <a:r>
              <a:rPr lang="en-US"/>
              <a:t>End with a closing &lt;/form&gt; tag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Textbox</a:t>
            </a:r>
          </a:p>
          <a:p>
            <a:r>
              <a:rPr lang="en-US" err="1"/>
              <a:t>Textarea</a:t>
            </a:r>
            <a:endParaRPr lang="en-US"/>
          </a:p>
          <a:p>
            <a:r>
              <a:rPr lang="en-US" err="1"/>
              <a:t>Radiobutton</a:t>
            </a:r>
            <a:endParaRPr lang="en-US"/>
          </a:p>
          <a:p>
            <a:r>
              <a:rPr lang="en-US"/>
              <a:t>Checkbox</a:t>
            </a:r>
          </a:p>
          <a:p>
            <a:r>
              <a:rPr lang="en-US"/>
              <a:t>Dropdown</a:t>
            </a:r>
          </a:p>
          <a:p>
            <a:r>
              <a:rPr lang="en-US"/>
              <a:t>Submit</a:t>
            </a:r>
          </a:p>
          <a:p>
            <a:r>
              <a:rPr lang="en-US"/>
              <a:t>Reset</a:t>
            </a:r>
          </a:p>
          <a:p>
            <a:r>
              <a:rPr lang="en-US"/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form has three important parts:</a:t>
            </a:r>
          </a:p>
          <a:p>
            <a:r>
              <a:rPr lang="en-US"/>
              <a:t> the &lt;form&gt; tag, which includes the address of the script which will process the form</a:t>
            </a:r>
          </a:p>
          <a:p>
            <a:r>
              <a:rPr lang="en-US"/>
              <a:t>the form elements, like text boxes and radio buttons</a:t>
            </a:r>
          </a:p>
          <a:p>
            <a:r>
              <a:rPr lang="en-US"/>
              <a:t>the submit button which triggers the script to send the entered information to the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88A9-FAF7-CD2D-835F-24F3A591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922-A2A2-B2F7-1C1F-0EB19124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889C-520E-C6E7-793B-663A19F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web server typically include the following major components:</a:t>
            </a:r>
          </a:p>
          <a:p>
            <a:r>
              <a:rPr lang="en-US"/>
              <a:t>networking support : sending responses and receiving requests over the network;</a:t>
            </a:r>
          </a:p>
          <a:p>
            <a:r>
              <a:rPr lang="en-US"/>
              <a:t>address/domain resolution : analyzing the correct IP address for the requested (virtual) domain, authenticating if necessary;</a:t>
            </a:r>
          </a:p>
          <a:p>
            <a:r>
              <a:rPr lang="en-US"/>
              <a:t>request processing : serving static or dynamic content as appropriate;</a:t>
            </a:r>
          </a:p>
          <a:p>
            <a:r>
              <a:rPr lang="en-US"/>
              <a:t>response generation : building the response and passing it to the networking component.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 </a:t>
            </a:r>
            <a:r>
              <a:rPr lang="en-US" err="1"/>
              <a:t>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fontAlgn="base">
              <a:buNone/>
            </a:pPr>
            <a:r>
              <a:rPr lang="en-US"/>
              <a:t>A web server has the following workflow steps: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receive a HTTP request;</a:t>
            </a:r>
          </a:p>
          <a:p>
            <a:pPr marL="514350" indent="-514350">
              <a:buAutoNum type="arabicPeriod"/>
            </a:pPr>
            <a:r>
              <a:rPr lang="en-US"/>
              <a:t>translate the resource “path” based on the requesting URL;</a:t>
            </a:r>
            <a:endParaRPr lang="en-US">
              <a:cs typeface="Calibri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check access based on the requested information;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validate the user id and authenticate the user if necessary;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determine the </a:t>
            </a:r>
            <a:r>
              <a:rPr lang="en-US" i="1">
                <a:hlinkClick r:id="rId2"/>
              </a:rPr>
              <a:t>MIME</a:t>
            </a:r>
            <a:r>
              <a:rPr lang="en-US">
                <a:hlinkClick r:id="rId2"/>
              </a:rPr>
              <a:t> (Multi-purpose Internet Mail Extensions)</a:t>
            </a:r>
            <a:r>
              <a:rPr lang="en-US"/>
              <a:t> type of the requested resource;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generate the dynamic response if needed, i.e., running local scripts;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send response back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/>
              <a:t>log the request.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contains four distinct parts: the protocol type, the machine name, the   directory path and the file name. </a:t>
            </a:r>
          </a:p>
          <a:p>
            <a:r>
              <a:rPr lang="en-US"/>
              <a:t>URI stands for Uniform Resource Identifier. URI is a text which is used to identify any resource or name in Internet.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FIG01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3672" y="3338245"/>
            <a:ext cx="7010400" cy="18081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(Hyper Text Markup 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markup language for describing web pages using tags</a:t>
            </a:r>
          </a:p>
          <a:p>
            <a:r>
              <a:rPr lang="en-US"/>
              <a:t>The tags describe document content</a:t>
            </a:r>
          </a:p>
          <a:p>
            <a:r>
              <a:rPr lang="en-US"/>
              <a:t>HTML documents are text documents that contain:</a:t>
            </a:r>
          </a:p>
          <a:p>
            <a:pPr lvl="1"/>
            <a:r>
              <a:rPr lang="en-US"/>
              <a:t>formatting instructions, called tags</a:t>
            </a:r>
          </a:p>
          <a:p>
            <a:pPr lvl="1"/>
            <a:r>
              <a:rPr lang="en-US"/>
              <a:t>the text that is to be displayed on a Web page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b="1" u="sng"/>
              <a:t>Markup Language</a:t>
            </a:r>
          </a:p>
          <a:p>
            <a:r>
              <a:rPr lang="en-US"/>
              <a:t>It is a set of markup tags  or set of characters or symbols </a:t>
            </a:r>
          </a:p>
          <a:p>
            <a:r>
              <a:rPr lang="en-US"/>
              <a:t>Define a document’s logical structure or how a document should be printed or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The &lt;!DOCTYPE&gt; declaration tells browser that this is an HTML page.</a:t>
            </a:r>
          </a:p>
          <a:p>
            <a:r>
              <a:rPr lang="en-US"/>
              <a:t>There are many different documents on the web, and a browser can only display an HTML page 100% correctly if it knows the HTML type and version used.</a:t>
            </a:r>
          </a:p>
          <a:p>
            <a:r>
              <a:rPr lang="en-US"/>
              <a:t>HTML5 Example: &lt;!DOCTYPE html&gt;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1211494" y="3683698"/>
            <a:ext cx="78486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25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v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uses tags to define elements on a web page.</a:t>
            </a:r>
          </a:p>
          <a:p>
            <a:r>
              <a:rPr lang="en-US"/>
              <a:t>Tags consist of an opening (&lt;tag&gt;) and closing (&lt;/tag&gt;) tag.</a:t>
            </a:r>
          </a:p>
          <a:p>
            <a:r>
              <a:rPr lang="en-US"/>
              <a:t>Example:</a:t>
            </a:r>
          </a:p>
          <a:p>
            <a:r>
              <a:rPr lang="en-US"/>
              <a:t>&lt;p&gt;This is a paragraph.&lt;/p&gt;</a:t>
            </a:r>
          </a:p>
          <a:p>
            <a:r>
              <a:rPr lang="en-US"/>
              <a:t>Attributes provide additional information about HTML elements.</a:t>
            </a:r>
          </a:p>
          <a:p>
            <a:r>
              <a:rPr lang="en-US"/>
              <a:t>&lt;</a:t>
            </a:r>
            <a:r>
              <a:rPr lang="en-US" err="1"/>
              <a:t>img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="image.jpg" alt="Description"&gt;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A1C4A-D4F5-4CAD-9503-1259FCDC8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3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45534AC7006E4DB85FE507E05D6A7A" ma:contentTypeVersion="4" ma:contentTypeDescription="Create a new document." ma:contentTypeScope="" ma:versionID="a22e8f7f16b9d033d6832d5150876cb9">
  <xsd:schema xmlns:xsd="http://www.w3.org/2001/XMLSchema" xmlns:xs="http://www.w3.org/2001/XMLSchema" xmlns:p="http://schemas.microsoft.com/office/2006/metadata/properties" xmlns:ns2="8c8cea52-dc39-47e7-be12-ac3cb95cd661" targetNamespace="http://schemas.microsoft.com/office/2006/metadata/properties" ma:root="true" ma:fieldsID="eac3722911fbc2922b371691cff8c16a" ns2:_="">
    <xsd:import namespace="8c8cea52-dc39-47e7-be12-ac3cb95cd6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cea52-dc39-47e7-be12-ac3cb95cd6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06774-734F-4638-9990-A61E01BB12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5C5B93-9163-441D-A391-F7781507EA36}">
  <ds:schemaRefs>
    <ds:schemaRef ds:uri="8c8cea52-dc39-47e7-be12-ac3cb95cd6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8197162-AC0E-4232-B0B9-41CF64AC6F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Full Stack Web Development Lecture 2 </vt:lpstr>
      <vt:lpstr>Web Server</vt:lpstr>
      <vt:lpstr>PowerPoint Presentation</vt:lpstr>
      <vt:lpstr>Web Server Components</vt:lpstr>
      <vt:lpstr>Web Server WorkFlow</vt:lpstr>
      <vt:lpstr>URL</vt:lpstr>
      <vt:lpstr>HTML (Hyper Text Markup Language)</vt:lpstr>
      <vt:lpstr>DOCTYPE</vt:lpstr>
      <vt:lpstr>Tags v Attributes</vt:lpstr>
      <vt:lpstr>Basic HTML Structure</vt:lpstr>
      <vt:lpstr>Head Tags</vt:lpstr>
      <vt:lpstr>Head Tags</vt:lpstr>
      <vt:lpstr>Head Tags</vt:lpstr>
      <vt:lpstr>Head Tags</vt:lpstr>
      <vt:lpstr>Text Layout</vt:lpstr>
      <vt:lpstr>Heading and Horizontal Lines</vt:lpstr>
      <vt:lpstr>Lists - Ordered and Unordered</vt:lpstr>
      <vt:lpstr>Definition Lists</vt:lpstr>
      <vt:lpstr>Links</vt:lpstr>
      <vt:lpstr>Forms</vt:lpstr>
      <vt:lpstr>Sample Form</vt:lpstr>
      <vt:lpstr>Creating Form</vt:lpstr>
      <vt:lpstr>Key Elements</vt:lpstr>
      <vt:lpstr>Form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revision>3</cp:revision>
  <dcterms:created xsi:type="dcterms:W3CDTF">2024-01-20T19:38:02Z</dcterms:created>
  <dcterms:modified xsi:type="dcterms:W3CDTF">2024-10-24T19:02:05Z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0x0101006945534AC7006E4DB85FE507E05D6A7A</vt:lpwstr>
  </property>
</Properties>
</file>