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14"/>
  </p:notesMasterIdLst>
  <p:handoutMasterIdLst>
    <p:handoutMasterId r:id="rId15"/>
  </p:handoutMasterIdLst>
  <p:sldIdLst>
    <p:sldId id="385" r:id="rId5"/>
    <p:sldId id="290" r:id="rId6"/>
    <p:sldId id="369" r:id="rId7"/>
    <p:sldId id="370" r:id="rId8"/>
    <p:sldId id="371" r:id="rId9"/>
    <p:sldId id="380" r:id="rId10"/>
    <p:sldId id="381" r:id="rId11"/>
    <p:sldId id="344" r:id="rId12"/>
    <p:sldId id="384" r:id="rId13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F235C-4AC9-F3AE-91B5-C7128F208324}" v="2" dt="2024-10-16T07:36:40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na Bibi" userId="S::b22f0166se103@fecid.paf-iast.edu.pk::1b1fb49c-7c16-4330-9ebf-ae27d2a83dcf" providerId="AD" clId="Web-{7A8F235C-4AC9-F3AE-91B5-C7128F208324}"/>
    <pc:docChg chg="modSld">
      <pc:chgData name="Amna Bibi" userId="S::b22f0166se103@fecid.paf-iast.edu.pk::1b1fb49c-7c16-4330-9ebf-ae27d2a83dcf" providerId="AD" clId="Web-{7A8F235C-4AC9-F3AE-91B5-C7128F208324}" dt="2024-10-16T07:36:40.405" v="1" actId="1076"/>
      <pc:docMkLst>
        <pc:docMk/>
      </pc:docMkLst>
      <pc:sldChg chg="modSp">
        <pc:chgData name="Amna Bibi" userId="S::b22f0166se103@fecid.paf-iast.edu.pk::1b1fb49c-7c16-4330-9ebf-ae27d2a83dcf" providerId="AD" clId="Web-{7A8F235C-4AC9-F3AE-91B5-C7128F208324}" dt="2024-10-16T07:36:40.405" v="1" actId="1076"/>
        <pc:sldMkLst>
          <pc:docMk/>
          <pc:sldMk cId="0" sldId="344"/>
        </pc:sldMkLst>
        <pc:spChg chg="mod">
          <ac:chgData name="Amna Bibi" userId="S::b22f0166se103@fecid.paf-iast.edu.pk::1b1fb49c-7c16-4330-9ebf-ae27d2a83dcf" providerId="AD" clId="Web-{7A8F235C-4AC9-F3AE-91B5-C7128F208324}" dt="2024-10-16T07:36:40.405" v="1" actId="1076"/>
          <ac:spMkLst>
            <pc:docMk/>
            <pc:sldMk cId="0" sldId="34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8B0BC01-9B12-413D-B74F-E0B0030E6D86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331A65E-9661-469A-85B7-D5D7FA6D9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24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F991481-FC6C-450B-A6F8-EDAEFCA2F505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7504CD8-379D-4A13-8B70-72EE2CEF6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41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04CD8-379D-4A13-8B70-72EE2CEF6B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906E-88A4-4443-97C0-2580F7098C12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44BF-5D4C-4CF3-A356-705F4183FD2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D571-C34D-4B39-A4AD-3D6E01A9451F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063-0B86-4ECE-9835-4CED2792214B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26FC-CF26-4AA4-B2B9-D67828BEA801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B0D5-4AF5-47A0-997A-D74FEDF0BA09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CFB-76CD-4EA3-8AFB-B992CDDFB524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9874-ECB6-4D34-82EB-EFB70EB3A56E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BD28-8E13-4610-A8EB-D02120A026D8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5D9C-204F-4153-8F56-046E95602C5C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4CE3-BD4E-47A0-8EA3-1D75F5B83406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D85B-33ED-47FE-BAFE-5E26EB7490FD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4 - Cascading Style Sheets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733800"/>
          </a:xfrm>
        </p:spPr>
        <p:txBody>
          <a:bodyPr>
            <a:normAutofit/>
          </a:bodyPr>
          <a:lstStyle/>
          <a:p>
            <a:r>
              <a:rPr lang="en-US" sz="5300"/>
              <a:t>CSS</a:t>
            </a:r>
            <a:endParaRPr lang="en-US" sz="3600"/>
          </a:p>
        </p:txBody>
      </p:sp>
      <p:sp>
        <p:nvSpPr>
          <p:cNvPr id="3" name="Rectangle 2"/>
          <p:cNvSpPr/>
          <p:nvPr/>
        </p:nvSpPr>
        <p:spPr>
          <a:xfrm>
            <a:off x="3124200" y="4495800"/>
            <a:ext cx="2964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Musadaq Mansoor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953000" cy="365125"/>
          </a:xfrm>
        </p:spPr>
        <p:txBody>
          <a:bodyPr/>
          <a:lstStyle/>
          <a:p>
            <a:r>
              <a:rPr lang="en-US"/>
              <a:t>Lecture 4 - 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3631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44958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b="1"/>
              <a:t>Take control of the style of your pages</a:t>
            </a:r>
            <a:r>
              <a:rPr lang="en-US" sz="1800"/>
              <a:t>, including the colors and size of fonts, the width and colors of lines, and the amount of space between items on the page.</a:t>
            </a:r>
          </a:p>
          <a:p>
            <a:r>
              <a:rPr lang="en-US" sz="1800" b="1"/>
              <a:t>Allow you to specify rules </a:t>
            </a:r>
            <a:r>
              <a:rPr lang="en-US" sz="1800"/>
              <a:t>that say how the content of elements within your document should appear. </a:t>
            </a:r>
          </a:p>
          <a:p>
            <a:r>
              <a:rPr lang="en-US" sz="1800"/>
              <a:t>CSS rule made up of two parts: </a:t>
            </a:r>
          </a:p>
          <a:p>
            <a:pPr lvl="1"/>
            <a:r>
              <a:rPr lang="en-US" sz="1800"/>
              <a:t>The </a:t>
            </a:r>
            <a:r>
              <a:rPr lang="en-US" sz="1800" b="1"/>
              <a:t>selector</a:t>
            </a:r>
            <a:r>
              <a:rPr lang="en-US" sz="1800"/>
              <a:t> , which indicates which element or elements the declaration applies to (if it applies to more than one element, you can have a comma - separated list of several elements) </a:t>
            </a:r>
          </a:p>
          <a:p>
            <a:pPr lvl="1"/>
            <a:r>
              <a:rPr lang="en-US" sz="1800"/>
              <a:t>The </a:t>
            </a:r>
            <a:r>
              <a:rPr lang="en-US" sz="1800" b="1"/>
              <a:t>declaration</a:t>
            </a:r>
            <a:r>
              <a:rPr lang="en-US" sz="1800"/>
              <a:t> , which sets out how the elements referred to in the selector should be styled </a:t>
            </a:r>
          </a:p>
          <a:p>
            <a:pPr lvl="1"/>
            <a:r>
              <a:rPr lang="en-US" sz="1800"/>
              <a:t>The declaration has two parts, separated by a colon: </a:t>
            </a:r>
          </a:p>
          <a:p>
            <a:pPr lvl="2"/>
            <a:r>
              <a:rPr lang="en-US" sz="1600"/>
              <a:t>A </a:t>
            </a:r>
            <a:r>
              <a:rPr lang="en-US" sz="1600" b="1"/>
              <a:t>property</a:t>
            </a:r>
            <a:r>
              <a:rPr lang="en-US" sz="1600"/>
              <a:t> , which is the property of the selected element(s) that you want to affect, in this case the width property. </a:t>
            </a:r>
          </a:p>
          <a:p>
            <a:pPr lvl="2"/>
            <a:r>
              <a:rPr lang="en-US" sz="1600"/>
              <a:t>A </a:t>
            </a:r>
            <a:r>
              <a:rPr lang="en-US" sz="1600" b="1"/>
              <a:t>value</a:t>
            </a:r>
            <a:r>
              <a:rPr lang="en-US" sz="1600"/>
              <a:t> , which is a specification for this property; in this case it is that the table cells should be 36 pixels wide.</a:t>
            </a:r>
          </a:p>
          <a:p>
            <a:pPr lvl="1"/>
            <a:endParaRPr lang="en-US" sz="1800"/>
          </a:p>
          <a:p>
            <a:endParaRPr lang="en-US" sz="18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800" b="1"/>
              <a:t>CSS Introduction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F0629F-C9F5-435D-8B5D-054BDDBE01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486400"/>
            <a:ext cx="2286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 was NEVER intended to contain tags for formatting a document, it was intended to </a:t>
            </a:r>
            <a:r>
              <a:rPr lang="en-US" b="1"/>
              <a:t>define the content</a:t>
            </a:r>
            <a:r>
              <a:rPr lang="en-US"/>
              <a:t> of a document</a:t>
            </a:r>
          </a:p>
          <a:p>
            <a:r>
              <a:rPr lang="en-US"/>
              <a:t>The style definitions are normally saved in external .</a:t>
            </a:r>
            <a:r>
              <a:rPr lang="en-US" err="1"/>
              <a:t>css</a:t>
            </a:r>
            <a:r>
              <a:rPr lang="en-US"/>
              <a:t> files.</a:t>
            </a:r>
          </a:p>
          <a:p>
            <a:r>
              <a:rPr lang="en-US"/>
              <a:t>A CSS declaration always ends with a semicolon, and declaration groups are surrounded by curly braces: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CSS selectors are used to "find" (or select) HTML elements based on their id, class, type, attribute, and more.</a:t>
            </a:r>
          </a:p>
          <a:p>
            <a:r>
              <a:rPr lang="en-US" b="1"/>
              <a:t>Universal Selector</a:t>
            </a:r>
          </a:p>
          <a:p>
            <a:pPr lvl="1"/>
            <a:r>
              <a:rPr lang="en-US"/>
              <a:t>The universal selector is an asterisk; it is like a wildcard and matches all element types in the document e.g. </a:t>
            </a:r>
          </a:p>
          <a:p>
            <a:pPr lvl="1">
              <a:buNone/>
            </a:pPr>
            <a:r>
              <a:rPr lang="en-US"/>
              <a:t>	*{  }</a:t>
            </a:r>
            <a:endParaRPr lang="en-US" b="1"/>
          </a:p>
          <a:p>
            <a:r>
              <a:rPr lang="en-US" b="1"/>
              <a:t>The element/Type Selector</a:t>
            </a:r>
          </a:p>
          <a:p>
            <a:pPr lvl="1"/>
            <a:r>
              <a:rPr lang="en-US"/>
              <a:t>Based on the element name e.g.</a:t>
            </a:r>
          </a:p>
          <a:p>
            <a:pPr lvl="1">
              <a:buNone/>
            </a:pPr>
            <a:r>
              <a:rPr lang="en-US" sz="2000"/>
              <a:t>	p {</a:t>
            </a:r>
            <a:br>
              <a:rPr lang="en-US" sz="2000"/>
            </a:br>
            <a:r>
              <a:rPr lang="en-US" sz="2000"/>
              <a:t>    text-align: center;</a:t>
            </a:r>
            <a:br>
              <a:rPr lang="en-US" sz="2000"/>
            </a:br>
            <a:r>
              <a:rPr lang="en-US" sz="2000"/>
              <a:t>    color: red;</a:t>
            </a:r>
            <a:br>
              <a:rPr lang="en-US" sz="2000"/>
            </a:br>
            <a:r>
              <a:rPr lang="en-US" sz="2000"/>
              <a:t>}</a:t>
            </a:r>
          </a:p>
          <a:p>
            <a:pPr lvl="1"/>
            <a:r>
              <a:rPr lang="en-US" sz="3200"/>
              <a:t>All &lt;p&gt; elements will be center-aligned, with a red text color</a:t>
            </a:r>
          </a:p>
          <a:p>
            <a:r>
              <a:rPr lang="en-US" sz="3600" b="1"/>
              <a:t>The id Selector</a:t>
            </a:r>
          </a:p>
          <a:p>
            <a:pPr lvl="1"/>
            <a:r>
              <a:rPr lang="en-US"/>
              <a:t>Uses the id attribute of an HTML element</a:t>
            </a:r>
          </a:p>
          <a:p>
            <a:pPr lvl="1"/>
            <a:r>
              <a:rPr lang="en-US"/>
              <a:t>The </a:t>
            </a:r>
            <a:r>
              <a:rPr lang="en-US" err="1"/>
              <a:t>followoing</a:t>
            </a:r>
            <a:r>
              <a:rPr lang="en-US"/>
              <a:t> applied to the HTML element with id="para1”</a:t>
            </a:r>
          </a:p>
          <a:p>
            <a:pPr lvl="1">
              <a:buNone/>
            </a:pPr>
            <a:r>
              <a:rPr lang="es-ES"/>
              <a:t>#para1 {</a:t>
            </a:r>
            <a:br>
              <a:rPr lang="es-ES"/>
            </a:br>
            <a:r>
              <a:rPr lang="es-ES"/>
              <a:t>    </a:t>
            </a:r>
            <a:r>
              <a:rPr lang="es-ES" err="1"/>
              <a:t>text-align</a:t>
            </a:r>
            <a:r>
              <a:rPr lang="es-ES"/>
              <a:t>: center;</a:t>
            </a:r>
            <a:br>
              <a:rPr lang="es-ES"/>
            </a:br>
            <a:r>
              <a:rPr lang="es-ES"/>
              <a:t>    color: red;</a:t>
            </a:r>
            <a:br>
              <a:rPr lang="es-ES"/>
            </a:br>
            <a:r>
              <a:rPr lang="es-ES"/>
              <a:t>}</a:t>
            </a:r>
            <a:r>
              <a:rPr lang="en-US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/>
              <a:t>CSS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2400" b="1"/>
              <a:t>The class Selector</a:t>
            </a:r>
          </a:p>
          <a:p>
            <a:pPr lvl="1"/>
            <a:r>
              <a:rPr lang="en-US" sz="2000"/>
              <a:t>Selects elements with a specific class attribute</a:t>
            </a:r>
          </a:p>
          <a:p>
            <a:pPr lvl="1"/>
            <a:r>
              <a:rPr lang="en-US" sz="2000"/>
              <a:t>All HTML elements with class="center" will be center-aligned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endParaRPr lang="en-US" sz="2800"/>
          </a:p>
          <a:p>
            <a:r>
              <a:rPr lang="en-US" sz="2400" b="1"/>
              <a:t>Grouping Selectors</a:t>
            </a:r>
          </a:p>
          <a:p>
            <a:pPr lvl="1"/>
            <a:r>
              <a:rPr lang="en-US" sz="2000"/>
              <a:t>You can group the selectors, to minimize the code.</a:t>
            </a:r>
          </a:p>
          <a:p>
            <a:pPr lvl="1"/>
            <a:r>
              <a:rPr lang="en-US" sz="2000"/>
              <a:t>To group selectors, separate each selector with a comma.</a:t>
            </a:r>
          </a:p>
          <a:p>
            <a:pPr lvl="1">
              <a:buNone/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362200"/>
            <a:ext cx="31242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buNone/>
            </a:pPr>
            <a:r>
              <a:rPr lang="en-US"/>
              <a:t>.center {</a:t>
            </a:r>
            <a:br>
              <a:rPr lang="en-US"/>
            </a:br>
            <a:r>
              <a:rPr lang="en-US"/>
              <a:t>    text-align: center;</a:t>
            </a:r>
            <a:br>
              <a:rPr lang="en-US"/>
            </a:br>
            <a:r>
              <a:rPr lang="en-US"/>
              <a:t>    color: red;</a:t>
            </a:r>
            <a:br>
              <a:rPr lang="en-US"/>
            </a:br>
            <a:r>
              <a:rPr lang="en-US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4876800"/>
            <a:ext cx="23622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h1, h2, p {</a:t>
            </a:r>
            <a:br>
              <a:rPr lang="en-US"/>
            </a:br>
            <a:r>
              <a:rPr lang="en-US"/>
              <a:t>    text-align: center;</a:t>
            </a:r>
            <a:br>
              <a:rPr lang="en-US"/>
            </a:br>
            <a:r>
              <a:rPr lang="en-US"/>
              <a:t>    color: red;</a:t>
            </a:r>
            <a:br>
              <a:rPr lang="en-US"/>
            </a:br>
            <a:r>
              <a:rPr lang="en-US"/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019800" y="53340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4876800"/>
          <a:ext cx="5334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h1 {</a:t>
                      </a:r>
                      <a:br>
                        <a:rPr lang="en-US" sz="1600"/>
                      </a:br>
                      <a:r>
                        <a:rPr lang="en-US" sz="1600"/>
                        <a:t>    text-align: center;</a:t>
                      </a:r>
                      <a:br>
                        <a:rPr lang="en-US" sz="1600"/>
                      </a:br>
                      <a:r>
                        <a:rPr lang="en-US" sz="1600"/>
                        <a:t>    color: red;</a:t>
                      </a:r>
                      <a:br>
                        <a:rPr lang="en-US" sz="1600"/>
                      </a:br>
                      <a:r>
                        <a:rPr lang="en-US" sz="160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h2 {</a:t>
                      </a:r>
                      <a:br>
                        <a:rPr lang="en-US" sz="1600"/>
                      </a:br>
                      <a:r>
                        <a:rPr lang="en-US" sz="1600"/>
                        <a:t>    text-align: center;</a:t>
                      </a:r>
                      <a:br>
                        <a:rPr lang="en-US" sz="1600"/>
                      </a:br>
                      <a:r>
                        <a:rPr lang="en-US" sz="1600"/>
                        <a:t>    color: red;</a:t>
                      </a:r>
                      <a:br>
                        <a:rPr lang="en-US" sz="1600"/>
                      </a:br>
                      <a:r>
                        <a:rPr lang="en-US" sz="160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 {</a:t>
                      </a:r>
                      <a:br>
                        <a:rPr lang="en-US" sz="1600"/>
                      </a:br>
                      <a:r>
                        <a:rPr lang="en-US" sz="1600"/>
                        <a:t>    text-align: center;</a:t>
                      </a:r>
                      <a:br>
                        <a:rPr lang="en-US" sz="1600"/>
                      </a:br>
                      <a:r>
                        <a:rPr lang="en-US" sz="1600"/>
                        <a:t>    color: red;</a:t>
                      </a:r>
                      <a:br>
                        <a:rPr lang="en-US" sz="1600"/>
                      </a:br>
                      <a:r>
                        <a:rPr lang="en-US" sz="160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CSS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/>
              <a:t>The Child Selector</a:t>
            </a:r>
          </a:p>
          <a:p>
            <a:pPr lvl="1"/>
            <a:r>
              <a:rPr lang="en-US"/>
              <a:t>The child selector matches an element that is a direct child of another.</a:t>
            </a:r>
          </a:p>
          <a:p>
            <a:pPr lvl="1"/>
            <a:r>
              <a:rPr lang="en-US"/>
              <a:t>The names of the two elements are separated by a greater - than symbol to indicate that b is a child of td ( &gt; ) which is referred to as a </a:t>
            </a:r>
            <a:r>
              <a:rPr lang="en-US" err="1"/>
              <a:t>combinator</a:t>
            </a:r>
            <a:r>
              <a:rPr lang="en-US"/>
              <a:t> : </a:t>
            </a:r>
          </a:p>
          <a:p>
            <a:pPr lvl="1">
              <a:buNone/>
            </a:pPr>
            <a:r>
              <a:rPr lang="en-US"/>
              <a:t>			td &gt; b {}</a:t>
            </a:r>
          </a:p>
          <a:p>
            <a:r>
              <a:rPr lang="en-US" b="1"/>
              <a:t>The Descendant Selector</a:t>
            </a:r>
          </a:p>
          <a:p>
            <a:pPr lvl="1"/>
            <a:r>
              <a:rPr lang="en-US"/>
              <a:t>The descendant selector matches an element type that is a descendant of another specified element (or nested inside another specified element), not just a direct child.</a:t>
            </a:r>
          </a:p>
          <a:p>
            <a:pPr lvl="1"/>
            <a:r>
              <a:rPr lang="en-US"/>
              <a:t>Example: </a:t>
            </a:r>
          </a:p>
          <a:p>
            <a:pPr lvl="1">
              <a:buNone/>
            </a:pPr>
            <a:r>
              <a:rPr lang="en-US"/>
              <a:t>			table b {}</a:t>
            </a:r>
          </a:p>
          <a:p>
            <a:r>
              <a:rPr lang="en-US" b="1"/>
              <a:t>The Adjacent Sibling Selector</a:t>
            </a:r>
          </a:p>
          <a:p>
            <a:pPr lvl="1"/>
            <a:r>
              <a:rPr lang="en-US"/>
              <a:t>An adjacent sibling selector matches an element type that is the next sibling of another.</a:t>
            </a:r>
          </a:p>
          <a:p>
            <a:pPr lvl="1">
              <a:buNone/>
            </a:pPr>
            <a:r>
              <a:rPr lang="en-US"/>
              <a:t>	h1+p {}</a:t>
            </a:r>
          </a:p>
          <a:p>
            <a:r>
              <a:rPr lang="en-US" b="1"/>
              <a:t>The General Sibling Selector</a:t>
            </a:r>
          </a:p>
          <a:p>
            <a:pPr lvl="1"/>
            <a:r>
              <a:rPr lang="en-US"/>
              <a:t>The general sibling selector matches an element type that is a sibling of another, although it does not have to be the directly preceding element</a:t>
            </a:r>
          </a:p>
          <a:p>
            <a:pPr lvl="1">
              <a:buNone/>
            </a:pPr>
            <a:r>
              <a:rPr lang="en-US"/>
              <a:t>	h1~p {}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/>
              <a:t>CSS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/>
              <a:t>Attribute Selectors </a:t>
            </a:r>
          </a:p>
          <a:p>
            <a:pPr lvl="1"/>
            <a:r>
              <a:rPr lang="en-US" sz="1800"/>
              <a:t>Attribute selectors enable you to use the attributes that an element carries, and their values, in the selector</a:t>
            </a:r>
          </a:p>
          <a:p>
            <a:pPr lvl="1"/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70585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/>
              <a:t>Ways to Insert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6019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/>
              <a:t>There are three ways of inserting a style sheet:</a:t>
            </a:r>
          </a:p>
          <a:p>
            <a:r>
              <a:rPr lang="en-US" sz="2000" b="1"/>
              <a:t>External Style Sheet</a:t>
            </a:r>
          </a:p>
          <a:p>
            <a:pPr lvl="1"/>
            <a:r>
              <a:rPr lang="en-US" sz="1600"/>
              <a:t>Ideal when the style is applied to many pages</a:t>
            </a:r>
          </a:p>
          <a:p>
            <a:pPr lvl="1"/>
            <a:r>
              <a:rPr lang="en-US" sz="1600"/>
              <a:t>The file should not contain any html tags. The style sheet file must be saved with a .</a:t>
            </a:r>
            <a:r>
              <a:rPr lang="en-US" sz="1600" err="1"/>
              <a:t>css</a:t>
            </a:r>
            <a:r>
              <a:rPr lang="en-US" sz="1600"/>
              <a:t> extension. </a:t>
            </a:r>
          </a:p>
          <a:p>
            <a:pPr lvl="1"/>
            <a:r>
              <a:rPr lang="en-US" sz="1600"/>
              <a:t>Each page must include a link to the style sheet with the &lt;link&gt; tag.</a:t>
            </a:r>
          </a:p>
          <a:p>
            <a:pPr lvl="1">
              <a:buNone/>
            </a:pPr>
            <a:r>
              <a:rPr lang="en-US" sz="1600"/>
              <a:t>	</a:t>
            </a:r>
            <a:endParaRPr lang="en-US" sz="1200"/>
          </a:p>
          <a:p>
            <a:r>
              <a:rPr lang="en-US" sz="2400" b="1"/>
              <a:t>Internal Style Sheet</a:t>
            </a:r>
          </a:p>
          <a:p>
            <a:pPr lvl="1"/>
            <a:r>
              <a:rPr lang="en-US" sz="1600"/>
              <a:t>Used when a single document has a unique style</a:t>
            </a:r>
          </a:p>
          <a:p>
            <a:pPr lvl="1"/>
            <a:r>
              <a:rPr lang="en-US" sz="1600"/>
              <a:t>Define internal styles in the head section of an HTML page, inside the &lt;style&gt; tag</a:t>
            </a:r>
          </a:p>
          <a:p>
            <a:r>
              <a:rPr lang="en-US" sz="2400" b="1"/>
              <a:t>Inline Styles</a:t>
            </a:r>
          </a:p>
          <a:p>
            <a:pPr lvl="1"/>
            <a:r>
              <a:rPr lang="en-US" sz="1600"/>
              <a:t>Loses many of the advantages of a style sheet (by mixing content with presentation). </a:t>
            </a:r>
          </a:p>
          <a:p>
            <a:pPr lvl="1"/>
            <a:r>
              <a:rPr lang="en-US" sz="1600"/>
              <a:t>Use this method sparingly!</a:t>
            </a:r>
          </a:p>
          <a:p>
            <a:pPr lvl="1"/>
            <a:r>
              <a:rPr lang="en-US" sz="1600"/>
              <a:t>The style attribute can contain any CSS property</a:t>
            </a:r>
            <a:endParaRPr lang="en-US" sz="1600" b="1"/>
          </a:p>
          <a:p>
            <a:pPr lvl="1">
              <a:buNone/>
            </a:pPr>
            <a:endParaRPr lang="en-US" sz="1600" b="1"/>
          </a:p>
          <a:p>
            <a:pPr>
              <a:buNone/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Cascading Style Sheets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4462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2590800"/>
            <a:ext cx="251460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/>
              <a:t>&lt;head&gt;</a:t>
            </a:r>
            <a:br>
              <a:rPr lang="en-US" sz="1600"/>
            </a:br>
            <a:r>
              <a:rPr lang="en-US" sz="1600"/>
              <a:t>&lt;style&gt;</a:t>
            </a:r>
            <a:br>
              <a:rPr lang="en-US" sz="1600"/>
            </a:br>
            <a:r>
              <a:rPr lang="en-US" sz="1600"/>
              <a:t>body {</a:t>
            </a:r>
            <a:br>
              <a:rPr lang="en-US" sz="1600"/>
            </a:br>
            <a:r>
              <a:rPr lang="en-US" sz="1600"/>
              <a:t>    background-color: linen;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r>
              <a:rPr lang="en-US" sz="1600"/>
              <a:t>h1 {</a:t>
            </a:r>
            <a:br>
              <a:rPr lang="en-US" sz="1600"/>
            </a:br>
            <a:r>
              <a:rPr lang="en-US" sz="1600"/>
              <a:t>    color: maroon;</a:t>
            </a:r>
            <a:br>
              <a:rPr lang="en-US" sz="1600"/>
            </a:br>
            <a:r>
              <a:rPr lang="en-US" sz="1600"/>
              <a:t>    margin-left: 40px;</a:t>
            </a:r>
            <a:br>
              <a:rPr lang="en-US" sz="1600"/>
            </a:br>
            <a:r>
              <a:rPr lang="en-US" sz="1600"/>
              <a:t>} </a:t>
            </a:r>
            <a:br>
              <a:rPr lang="en-US" sz="1600"/>
            </a:br>
            <a:r>
              <a:rPr lang="en-US" sz="1600"/>
              <a:t>&lt;/style&gt;</a:t>
            </a:r>
            <a:br>
              <a:rPr lang="en-US" sz="1600"/>
            </a:br>
            <a:r>
              <a:rPr lang="en-US" sz="1600"/>
              <a:t>&lt;/head&gt;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990600"/>
            <a:ext cx="27432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&lt;head&gt;</a:t>
            </a:r>
            <a:br>
              <a:rPr lang="en-US"/>
            </a:br>
            <a:r>
              <a:rPr lang="en-US"/>
              <a:t>&lt;link </a:t>
            </a:r>
            <a:r>
              <a:rPr lang="en-US" err="1"/>
              <a:t>rel</a:t>
            </a:r>
            <a:r>
              <a:rPr lang="en-US"/>
              <a:t>="</a:t>
            </a:r>
            <a:r>
              <a:rPr lang="en-US" err="1"/>
              <a:t>stylesheet</a:t>
            </a:r>
            <a:r>
              <a:rPr lang="en-US"/>
              <a:t>" type="text/</a:t>
            </a:r>
            <a:r>
              <a:rPr lang="en-US" err="1"/>
              <a:t>css</a:t>
            </a:r>
            <a:r>
              <a:rPr lang="en-US"/>
              <a:t>" </a:t>
            </a:r>
            <a:r>
              <a:rPr lang="en-US" err="1"/>
              <a:t>href</a:t>
            </a:r>
            <a:r>
              <a:rPr lang="en-US"/>
              <a:t>="mystyle.css"&gt;</a:t>
            </a:r>
            <a:br>
              <a:rPr lang="en-US"/>
            </a:br>
            <a:r>
              <a:rPr lang="en-US"/>
              <a:t>&lt;/head&gt;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5562600"/>
            <a:ext cx="3429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&lt;h1 style="color:blue;margin-left:30px;"&gt;This is a heading.&lt;/h1&gt;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Thanks. 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4 - Cascading Style Sheets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4E4-2669-4631-9B6F-5EBF674C51C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5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45534AC7006E4DB85FE507E05D6A7A" ma:contentTypeVersion="4" ma:contentTypeDescription="Create a new document." ma:contentTypeScope="" ma:versionID="a22e8f7f16b9d033d6832d5150876cb9">
  <xsd:schema xmlns:xsd="http://www.w3.org/2001/XMLSchema" xmlns:xs="http://www.w3.org/2001/XMLSchema" xmlns:p="http://schemas.microsoft.com/office/2006/metadata/properties" xmlns:ns2="8c8cea52-dc39-47e7-be12-ac3cb95cd661" targetNamespace="http://schemas.microsoft.com/office/2006/metadata/properties" ma:root="true" ma:fieldsID="eac3722911fbc2922b371691cff8c16a" ns2:_="">
    <xsd:import namespace="8c8cea52-dc39-47e7-be12-ac3cb95cd6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cea52-dc39-47e7-be12-ac3cb95cd6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7F1E43-FDC0-4B87-B50C-B9A0379DDC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A50015-277D-42CF-BD43-1CE31DF98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41B553-773D-4ACD-AA18-ECF26D47BAAF}">
  <ds:schemaRefs>
    <ds:schemaRef ds:uri="8c8cea52-dc39-47e7-be12-ac3cb95cd6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CSS</vt:lpstr>
      <vt:lpstr>CSS Introduction</vt:lpstr>
      <vt:lpstr>CSS Introduction</vt:lpstr>
      <vt:lpstr>CSS Selectors</vt:lpstr>
      <vt:lpstr>CSS Selectors</vt:lpstr>
      <vt:lpstr>CSS Selectors</vt:lpstr>
      <vt:lpstr>CSS Selectors</vt:lpstr>
      <vt:lpstr>Ways to Insert CSS</vt:lpstr>
      <vt:lpstr>Thanks.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II   Computer Science Department</dc:title>
  <dc:creator>Mukhtiar</dc:creator>
  <cp:revision>3</cp:revision>
  <dcterms:created xsi:type="dcterms:W3CDTF">2006-08-16T00:00:00Z</dcterms:created>
  <dcterms:modified xsi:type="dcterms:W3CDTF">2024-10-16T07:36:48Z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0x0101006945534AC7006E4DB85FE507E05D6A7A</vt:lpwstr>
  </property>
</Properties>
</file>