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sldIdLst>
    <p:sldId id="256" r:id="rId5"/>
    <p:sldId id="258" r:id="rId6"/>
    <p:sldId id="259" r:id="rId7"/>
    <p:sldId id="260" r:id="rId8"/>
    <p:sldId id="262" r:id="rId9"/>
    <p:sldId id="297" r:id="rId10"/>
    <p:sldId id="298" r:id="rId11"/>
    <p:sldId id="302" r:id="rId12"/>
    <p:sldId id="299" r:id="rId13"/>
    <p:sldId id="264" r:id="rId14"/>
    <p:sldId id="266" r:id="rId15"/>
    <p:sldId id="268" r:id="rId16"/>
    <p:sldId id="269" r:id="rId17"/>
    <p:sldId id="270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01" r:id="rId35"/>
  </p:sldIdLst>
  <p:sldSz cx="9144000" cy="6858000" type="screen4x3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el bin Asghar" userId="S::b22f0196se009@fecid.paf-iast.edu.pk::fa2af9ea-6b00-492f-a1fb-cf5a2b3ebcb3" providerId="AD" clId="Web-{E70635B5-0FA7-4D20-84B5-BE73B3B3E312}"/>
    <pc:docChg chg="modSld">
      <pc:chgData name="Adeel bin Asghar" userId="S::b22f0196se009@fecid.paf-iast.edu.pk::fa2af9ea-6b00-492f-a1fb-cf5a2b3ebcb3" providerId="AD" clId="Web-{E70635B5-0FA7-4D20-84B5-BE73B3B3E312}" dt="2024-10-19T09:12:15.603" v="0" actId="1076"/>
      <pc:docMkLst>
        <pc:docMk/>
      </pc:docMkLst>
      <pc:sldChg chg="modSp">
        <pc:chgData name="Adeel bin Asghar" userId="S::b22f0196se009@fecid.paf-iast.edu.pk::fa2af9ea-6b00-492f-a1fb-cf5a2b3ebcb3" providerId="AD" clId="Web-{E70635B5-0FA7-4D20-84B5-BE73B3B3E312}" dt="2024-10-19T09:12:15.603" v="0" actId="1076"/>
        <pc:sldMkLst>
          <pc:docMk/>
          <pc:sldMk cId="208362764" sldId="312"/>
        </pc:sldMkLst>
        <pc:picChg chg="mod">
          <ac:chgData name="Adeel bin Asghar" userId="S::b22f0196se009@fecid.paf-iast.edu.pk::fa2af9ea-6b00-492f-a1fb-cf5a2b3ebcb3" providerId="AD" clId="Web-{E70635B5-0FA7-4D20-84B5-BE73B3B3E312}" dt="2024-10-19T09:12:15.603" v="0" actId="1076"/>
          <ac:picMkLst>
            <pc:docMk/>
            <pc:sldMk cId="208362764" sldId="312"/>
            <ac:picMk id="7" creationId="{357E820C-A24C-432D-BA01-2F428EF2B8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ittletia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iloveppt.org/forum.php?mod=forumdisplay&amp;fid=51" TargetMode="External"/><Relationship Id="rId4" Type="http://schemas.openxmlformats.org/officeDocument/2006/relationships/hyperlink" Target="http://iloveppt.org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59338" y="3141663"/>
            <a:ext cx="4176712" cy="89376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ru-RU" altLang="zh-CN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59338" y="3933825"/>
            <a:ext cx="4176712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ru-RU" altLang="zh-CN" noProof="0"/>
          </a:p>
        </p:txBody>
      </p:sp>
    </p:spTree>
    <p:extLst>
      <p:ext uri="{BB962C8B-B14F-4D97-AF65-F5344CB8AC3E}">
        <p14:creationId xmlns:p14="http://schemas.microsoft.com/office/powerpoint/2010/main" val="347399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2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94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940425" y="0"/>
            <a:ext cx="1584325" cy="55149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450" y="0"/>
            <a:ext cx="4600575" cy="551497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4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3201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669" y="1275079"/>
            <a:ext cx="3586479" cy="343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34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95288" y="1109663"/>
            <a:ext cx="83534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089025" y="1374775"/>
            <a:ext cx="935038" cy="936625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演绎创作</a:t>
            </a:r>
          </a:p>
        </p:txBody>
      </p:sp>
      <p:sp>
        <p:nvSpPr>
          <p:cNvPr id="4" name="椭圆 3"/>
          <p:cNvSpPr/>
          <p:nvPr/>
        </p:nvSpPr>
        <p:spPr>
          <a:xfrm>
            <a:off x="4103688" y="1374775"/>
            <a:ext cx="936625" cy="936625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</a:p>
        </p:txBody>
      </p:sp>
      <p:sp>
        <p:nvSpPr>
          <p:cNvPr id="5" name="椭圆 4"/>
          <p:cNvSpPr/>
          <p:nvPr/>
        </p:nvSpPr>
        <p:spPr>
          <a:xfrm>
            <a:off x="7119938" y="1374775"/>
            <a:ext cx="935037" cy="936625"/>
          </a:xfrm>
          <a:prstGeom prst="ellipse">
            <a:avLst/>
          </a:prstGeom>
          <a:solidFill>
            <a:srgbClr val="E60000"/>
          </a:solidFill>
          <a:ln w="1270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付费下载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2971800"/>
            <a:ext cx="83534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284163" y="2524125"/>
            <a:ext cx="254476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欢迎用于非商业用途的演绎创作</a:t>
            </a:r>
            <a:endParaRPr lang="en-US" altLang="zh-CN" sz="120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3152775" y="2524125"/>
            <a:ext cx="28384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可在保留文件完整性的前提下共享文件</a:t>
            </a:r>
            <a:endParaRPr lang="en-US" altLang="zh-CN" sz="120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6445250" y="2524125"/>
            <a:ext cx="22860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禁止任何形式的付费下载</a:t>
            </a:r>
            <a:endParaRPr lang="en-US" altLang="zh-CN" sz="120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395288" y="409575"/>
            <a:ext cx="26146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声明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2"/>
          <p:cNvSpPr>
            <a:spLocks noChangeArrowheads="1"/>
          </p:cNvSpPr>
          <p:nvPr/>
        </p:nvSpPr>
        <p:spPr bwMode="auto">
          <a:xfrm>
            <a:off x="395288" y="6078538"/>
            <a:ext cx="46799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专业</a:t>
            </a:r>
            <a:r>
              <a:rPr lang="en-US" altLang="zh-CN" sz="120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设计定制服务请访问：</a:t>
            </a:r>
            <a:r>
              <a:rPr lang="en-US" altLang="zh-CN" sz="120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  <a:hlinkClick r:id="rId2" tooltip="田士庆设计事务所"/>
              </a:rPr>
              <a:t>http://littletian.com</a:t>
            </a:r>
            <a:endParaRPr lang="en-US" altLang="zh-CN" sz="120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3" descr="C:\Users\Administrator\Desktop\ts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5463" y="5748338"/>
            <a:ext cx="1855787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4"/>
          <p:cNvSpPr>
            <a:spLocks noChangeArrowheads="1"/>
          </p:cNvSpPr>
          <p:nvPr/>
        </p:nvSpPr>
        <p:spPr bwMode="auto">
          <a:xfrm>
            <a:off x="395288" y="5802313"/>
            <a:ext cx="8353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搜集整理 我爱</a:t>
            </a:r>
            <a:r>
              <a:rPr lang="en-US" altLang="zh-CN" sz="120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官方网 </a:t>
            </a:r>
            <a:r>
              <a:rPr lang="en-US" altLang="zh-CN" sz="120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20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中文演示设计平台  网站 </a:t>
            </a:r>
            <a:r>
              <a:rPr lang="en-US" altLang="zh-CN" sz="1200">
                <a:hlinkClick r:id="rId4"/>
              </a:rPr>
              <a:t>http://iloveppt.org/</a:t>
            </a:r>
            <a:endParaRPr lang="en-US" altLang="zh-CN" sz="120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655763" y="3840163"/>
            <a:ext cx="5832475" cy="720725"/>
          </a:xfrm>
          <a:prstGeom prst="roundRect">
            <a:avLst>
              <a:gd name="adj" fmla="val 8604"/>
            </a:avLst>
          </a:prstGeom>
          <a:gradFill flip="none" rotWithShape="1">
            <a:gsLst>
              <a:gs pos="0">
                <a:srgbClr val="DDDDDD"/>
              </a:gs>
              <a:gs pos="100000">
                <a:srgbClr val="F8F8F8"/>
              </a:gs>
            </a:gsLst>
            <a:lin ang="162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799771" y="3938895"/>
            <a:ext cx="4356405" cy="524166"/>
          </a:xfrm>
          <a:prstGeom prst="roundRect">
            <a:avLst>
              <a:gd name="adj" fmla="val 8604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50800" dist="25400" dir="138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 免费</a:t>
            </a:r>
          </a:p>
        </p:txBody>
      </p:sp>
      <p:sp>
        <p:nvSpPr>
          <p:cNvPr id="16" name="圆角矩形 15">
            <a:hlinkClick r:id="rId5" tooltip="点击选择PPT模版"/>
          </p:cNvPr>
          <p:cNvSpPr/>
          <p:nvPr/>
        </p:nvSpPr>
        <p:spPr>
          <a:xfrm>
            <a:off x="6316663" y="3938588"/>
            <a:ext cx="1008062" cy="523875"/>
          </a:xfrm>
          <a:prstGeom prst="roundRect">
            <a:avLst>
              <a:gd name="adj" fmla="val 8604"/>
            </a:avLst>
          </a:prstGeom>
          <a:gradFill>
            <a:gsLst>
              <a:gs pos="0">
                <a:srgbClr val="F6BB00"/>
              </a:gs>
              <a:gs pos="100000">
                <a:srgbClr val="FFD243"/>
              </a:gs>
            </a:gsLst>
            <a:lin ang="16200000" scaled="1"/>
          </a:gradFill>
          <a:ln w="9525">
            <a:solidFill>
              <a:srgbClr val="FFD2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12700" dir="5400000" rotWithShape="0">
                    <a:srgbClr val="FFF7D5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12700" dir="5400000" rotWithShape="0">
                    <a:srgbClr val="FFF7D5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12700" dir="5400000" rotWithShape="0">
                    <a:srgbClr val="FFF7D5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载</a:t>
            </a:r>
          </a:p>
        </p:txBody>
      </p:sp>
      <p:sp>
        <p:nvSpPr>
          <p:cNvPr id="17" name="矩形 18"/>
          <p:cNvSpPr>
            <a:spLocks noChangeArrowheads="1"/>
          </p:cNvSpPr>
          <p:nvPr/>
        </p:nvSpPr>
        <p:spPr bwMode="auto">
          <a:xfrm>
            <a:off x="1655763" y="4586288"/>
            <a:ext cx="58324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90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技术支持：我爱</a:t>
            </a:r>
            <a:r>
              <a:rPr lang="en-US" altLang="zh-CN" sz="90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90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官方网</a:t>
            </a:r>
            <a:endParaRPr lang="en-US" altLang="zh-CN" sz="90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97467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4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174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7450" y="692150"/>
            <a:ext cx="309245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32300" y="692150"/>
            <a:ext cx="309245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4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9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09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209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0"/>
            <a:ext cx="57594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ru-RU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692150"/>
            <a:ext cx="6337300" cy="48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81678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bs/bootstrap/blob/master/dist/js/bootstrap.js" TargetMode="External"/><Relationship Id="rId2" Type="http://schemas.openxmlformats.org/officeDocument/2006/relationships/hyperlink" Target="https://github.com/twbs/bootstrap/blob/master/dist/css/bootstrap.cs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query.com/" TargetMode="External"/><Relationship Id="rId4" Type="http://schemas.openxmlformats.org/officeDocument/2006/relationships/hyperlink" Target="http://getbootstrap.com/components/#glyphicon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7D54396-4C50-4EBF-9FE9-0FF4A10E8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7288" y="3155950"/>
            <a:ext cx="4176712" cy="1111250"/>
          </a:xfrm>
        </p:spPr>
        <p:txBody>
          <a:bodyPr/>
          <a:lstStyle/>
          <a:p>
            <a:r>
              <a:rPr lang="en-US" dirty="0"/>
              <a:t>   </a:t>
            </a:r>
          </a:p>
          <a:p>
            <a:r>
              <a:rPr lang="en-US" dirty="0"/>
              <a:t>   Bootstrap V4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090"/>
            <a:ext cx="52933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/>
              <a:t>Grid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762000"/>
            <a:ext cx="8358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The Bootstrap 4 grid system has five classes: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8582"/>
          <a:stretch/>
        </p:blipFill>
        <p:spPr>
          <a:xfrm>
            <a:off x="228600" y="1513977"/>
            <a:ext cx="8686800" cy="2286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0248"/>
            <a:ext cx="3657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dirty="0"/>
              <a:t>Grid System</a:t>
            </a:r>
            <a:endParaRPr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483" y="615853"/>
            <a:ext cx="9207483" cy="3653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57" y="4343400"/>
            <a:ext cx="7993043" cy="24040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95346"/>
            <a:ext cx="43624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0" dirty="0"/>
              <a:t>Nested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2" y="600613"/>
            <a:ext cx="91280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following example shows how to create a two column layout, with another two columns inside one of the columns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1758413"/>
            <a:ext cx="7696200" cy="3346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257800"/>
            <a:ext cx="8704935" cy="13833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381" y="112931"/>
            <a:ext cx="43624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50" dirty="0"/>
              <a:t>Button</a:t>
            </a:r>
            <a:r>
              <a:rPr lang="en-US" sz="3200" spc="-85" dirty="0"/>
              <a:t> </a:t>
            </a:r>
            <a:r>
              <a:rPr lang="en-US" sz="3200" spc="-35" dirty="0"/>
              <a:t>tags</a:t>
            </a:r>
            <a:endParaRPr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419306" cy="43405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41598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35" dirty="0"/>
              <a:t>Outline</a:t>
            </a:r>
            <a:r>
              <a:rPr lang="en-US" sz="3200" spc="-100" dirty="0"/>
              <a:t> </a:t>
            </a:r>
            <a:r>
              <a:rPr lang="en-US" sz="3200" spc="75" dirty="0"/>
              <a:t>buttons</a:t>
            </a:r>
            <a:endParaRPr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6" y="1613637"/>
            <a:ext cx="8382727" cy="43862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C6E8-4F71-4710-AFF8-9FC7E85A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1600"/>
            <a:ext cx="5759450" cy="508000"/>
          </a:xfrm>
        </p:spPr>
        <p:txBody>
          <a:bodyPr/>
          <a:lstStyle/>
          <a:p>
            <a:r>
              <a:rPr lang="en-US" sz="3200" dirty="0"/>
              <a:t>Headings 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BA46385-E9EC-47BA-B2F6-6147AD0EC8FC}"/>
              </a:ext>
            </a:extLst>
          </p:cNvPr>
          <p:cNvSpPr/>
          <p:nvPr/>
        </p:nvSpPr>
        <p:spPr>
          <a:xfrm>
            <a:off x="457200" y="1371600"/>
            <a:ext cx="8382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4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96C5-D50A-4166-B524-34172A24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068"/>
            <a:ext cx="5759450" cy="508000"/>
          </a:xfrm>
        </p:spPr>
        <p:txBody>
          <a:bodyPr/>
          <a:lstStyle/>
          <a:p>
            <a:r>
              <a:rPr lang="en-US" sz="3200" spc="-5" dirty="0">
                <a:solidFill>
                  <a:srgbClr val="EBEBEB"/>
                </a:solidFill>
                <a:latin typeface="Myanmar Text"/>
                <a:cs typeface="Myanmar Text"/>
              </a:rPr>
              <a:t>Display</a:t>
            </a:r>
            <a:endParaRPr lang="en-US" sz="32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A9F4FF2-512A-4C29-9408-0753FFCA1F10}"/>
              </a:ext>
            </a:extLst>
          </p:cNvPr>
          <p:cNvSpPr/>
          <p:nvPr/>
        </p:nvSpPr>
        <p:spPr>
          <a:xfrm>
            <a:off x="533400" y="1502664"/>
            <a:ext cx="3913632" cy="385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C24A90C-B7C8-419A-94AC-12C3926171FE}"/>
              </a:ext>
            </a:extLst>
          </p:cNvPr>
          <p:cNvSpPr/>
          <p:nvPr/>
        </p:nvSpPr>
        <p:spPr>
          <a:xfrm>
            <a:off x="4191000" y="1522593"/>
            <a:ext cx="4648200" cy="198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49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A59-24F6-4970-8049-267F67E5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905000" cy="508000"/>
          </a:xfrm>
        </p:spPr>
        <p:txBody>
          <a:bodyPr/>
          <a:lstStyle/>
          <a:p>
            <a:r>
              <a:rPr lang="en-US" sz="3200" spc="-5" dirty="0"/>
              <a:t>Cards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33D37-C333-48FB-B4C1-9FEFC5A151A1}"/>
              </a:ext>
            </a:extLst>
          </p:cNvPr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US" dirty="0">
              <a:solidFill>
                <a:schemeClr val="tx2"/>
              </a:solidFill>
              <a:latin typeface="Myanmar Text"/>
              <a:cs typeface="Myanmar Tex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B96CE-6158-46D9-B56F-CFEAEA9651B5}"/>
              </a:ext>
            </a:extLst>
          </p:cNvPr>
          <p:cNvSpPr/>
          <p:nvPr/>
        </p:nvSpPr>
        <p:spPr>
          <a:xfrm>
            <a:off x="381000" y="1219200"/>
            <a:ext cx="8534400" cy="5191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 3" panose="05040102010807070707" pitchFamily="18" charset="2"/>
              <a:buChar char="u"/>
              <a:tabLst>
                <a:tab pos="354965" algn="l"/>
              </a:tabLst>
            </a:pP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   A </a:t>
            </a:r>
            <a:r>
              <a:rPr lang="en-US" sz="2400" b="1" dirty="0">
                <a:solidFill>
                  <a:schemeClr val="tx2"/>
                </a:solidFill>
                <a:latin typeface="Myanmar Text"/>
                <a:cs typeface="Myanmar Text"/>
              </a:rPr>
              <a:t>card </a:t>
            </a:r>
            <a:r>
              <a:rPr lang="en-US" sz="2400" spc="-5" dirty="0">
                <a:solidFill>
                  <a:schemeClr val="tx2"/>
                </a:solidFill>
                <a:latin typeface="Myanmar Text"/>
                <a:cs typeface="Myanmar Text"/>
              </a:rPr>
              <a:t>is </a:t>
            </a: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a </a:t>
            </a:r>
            <a:r>
              <a:rPr lang="en-US" sz="2400" spc="-5" dirty="0">
                <a:solidFill>
                  <a:schemeClr val="tx2"/>
                </a:solidFill>
                <a:latin typeface="Myanmar Text"/>
                <a:cs typeface="Myanmar Text"/>
              </a:rPr>
              <a:t>flexible </a:t>
            </a: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and </a:t>
            </a:r>
            <a:r>
              <a:rPr lang="en-US" sz="2400" spc="-5" dirty="0">
                <a:solidFill>
                  <a:schemeClr val="tx2"/>
                </a:solidFill>
                <a:latin typeface="Myanmar Text"/>
                <a:cs typeface="Myanmar Text"/>
              </a:rPr>
              <a:t>extensible </a:t>
            </a: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content</a:t>
            </a:r>
            <a:r>
              <a:rPr lang="en-US" sz="2400" spc="25" dirty="0">
                <a:solidFill>
                  <a:schemeClr val="tx2"/>
                </a:solidFill>
                <a:latin typeface="Myanmar Text"/>
                <a:cs typeface="Myanmar Tex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container.</a:t>
            </a:r>
          </a:p>
          <a:p>
            <a:pPr marL="298450" indent="-285750">
              <a:spcBef>
                <a:spcPts val="105"/>
              </a:spcBef>
              <a:buFont typeface="Wingdings 3" panose="05040102010807070707" pitchFamily="18" charset="2"/>
              <a:buChar char="u"/>
              <a:tabLst>
                <a:tab pos="354965" algn="l"/>
              </a:tabLst>
            </a:pP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   It includes options for headers and footers, a wide variety of content,</a:t>
            </a:r>
          </a:p>
          <a:p>
            <a:pPr marL="298450" indent="-285750">
              <a:spcBef>
                <a:spcPts val="105"/>
              </a:spcBef>
              <a:buFont typeface="Wingdings 3" panose="05040102010807070707" pitchFamily="18" charset="2"/>
              <a:buChar char="u"/>
              <a:tabLst>
                <a:tab pos="354965" algn="l"/>
              </a:tabLst>
            </a:pP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 contextual background colors, and powerful </a:t>
            </a:r>
            <a:r>
              <a:rPr lang="en-US" sz="2400" spc="-5" dirty="0">
                <a:solidFill>
                  <a:schemeClr val="tx2"/>
                </a:solidFill>
                <a:latin typeface="Myanmar Text"/>
                <a:cs typeface="Myanmar Text"/>
              </a:rPr>
              <a:t>display</a:t>
            </a:r>
            <a:r>
              <a:rPr lang="en-US" sz="2400" spc="15" dirty="0">
                <a:solidFill>
                  <a:schemeClr val="tx2"/>
                </a:solidFill>
                <a:latin typeface="Myanmar Text"/>
                <a:cs typeface="Myanmar Tex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Myanmar Text"/>
                <a:cs typeface="Myanmar Text"/>
              </a:rPr>
              <a:t>options.</a:t>
            </a:r>
            <a:endParaRPr lang="en-US" sz="2400" dirty="0">
              <a:solidFill>
                <a:schemeClr val="tx2"/>
              </a:solidFill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Wingdings 3"/>
                <a:cs typeface="Wingdings 3"/>
              </a:rPr>
              <a:t></a:t>
            </a:r>
            <a:r>
              <a:rPr lang="en-US" sz="2400" spc="-5" dirty="0">
                <a:solidFill>
                  <a:schemeClr val="tx2"/>
                </a:solidFill>
                <a:latin typeface="Times New Roman"/>
                <a:cs typeface="Times New Roman"/>
              </a:rPr>
              <a:t>	 </a:t>
            </a:r>
            <a:r>
              <a:rPr lang="en-US" sz="2400" spc="-5" dirty="0">
                <a:solidFill>
                  <a:schemeClr val="tx2"/>
                </a:solidFill>
                <a:latin typeface="Myanmar Text"/>
                <a:cs typeface="Myanmar Text"/>
              </a:rPr>
              <a:t>Card titles </a:t>
            </a: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are used by adding</a:t>
            </a:r>
            <a:r>
              <a:rPr lang="en-US" sz="2400" spc="-5" dirty="0">
                <a:solidFill>
                  <a:schemeClr val="tx2"/>
                </a:solidFill>
                <a:latin typeface="Myanmar Text"/>
                <a:cs typeface="Myanmar Text"/>
              </a:rPr>
              <a:t> .card-title</a:t>
            </a:r>
            <a:endParaRPr lang="en-US" sz="2400" dirty="0">
              <a:solidFill>
                <a:schemeClr val="tx2"/>
              </a:solidFill>
              <a:latin typeface="Myanmar Text"/>
              <a:cs typeface="Myanmar Tex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Wingdings 3"/>
                <a:cs typeface="Wingdings 3"/>
              </a:rPr>
              <a:t> </a:t>
            </a:r>
            <a:r>
              <a:rPr lang="en-US" sz="2400" spc="-5" dirty="0">
                <a:solidFill>
                  <a:schemeClr val="tx2"/>
                </a:solidFill>
                <a:latin typeface="Myanmar Text"/>
                <a:cs typeface="Myanmar Text"/>
              </a:rPr>
              <a:t>Card subtitles </a:t>
            </a: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used by </a:t>
            </a:r>
            <a:r>
              <a:rPr lang="en-US" sz="2400" spc="-5" dirty="0">
                <a:solidFill>
                  <a:schemeClr val="tx2"/>
                </a:solidFill>
                <a:latin typeface="Myanmar Text"/>
                <a:cs typeface="Myanmar Text"/>
              </a:rPr>
              <a:t>adding</a:t>
            </a: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Myanmar Text"/>
                <a:cs typeface="Myanmar Text"/>
              </a:rPr>
              <a:t>.card-subtitle</a:t>
            </a:r>
            <a:endParaRPr lang="en-US" sz="2400" dirty="0">
              <a:solidFill>
                <a:schemeClr val="tx2"/>
              </a:solidFill>
              <a:latin typeface="Myanmar Text"/>
              <a:cs typeface="Myanmar Text"/>
            </a:endParaRP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Font typeface="Wingdings 3" panose="05040102010807070707" pitchFamily="18" charset="2"/>
              <a:buChar char="u"/>
              <a:tabLst>
                <a:tab pos="42545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Myanmar Text"/>
                <a:cs typeface="Myanmar Text"/>
              </a:rPr>
              <a:t> 	.card-</a:t>
            </a:r>
            <a:r>
              <a:rPr lang="en-US" sz="2400" spc="-5" dirty="0" err="1">
                <a:solidFill>
                  <a:schemeClr val="tx2"/>
                </a:solidFill>
                <a:latin typeface="Myanmar Text"/>
                <a:cs typeface="Myanmar Text"/>
              </a:rPr>
              <a:t>img</a:t>
            </a:r>
            <a:r>
              <a:rPr lang="en-US" sz="2400" spc="-5" dirty="0">
                <a:solidFill>
                  <a:schemeClr val="tx2"/>
                </a:solidFill>
                <a:latin typeface="Myanmar Text"/>
                <a:cs typeface="Myanmar Text"/>
              </a:rPr>
              <a:t>-top </a:t>
            </a: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places an </a:t>
            </a:r>
            <a:r>
              <a:rPr lang="en-US" sz="2400" spc="-5" dirty="0">
                <a:solidFill>
                  <a:schemeClr val="tx2"/>
                </a:solidFill>
                <a:latin typeface="Myanmar Text"/>
                <a:cs typeface="Myanmar Text"/>
              </a:rPr>
              <a:t>image </a:t>
            </a: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to the top of </a:t>
            </a:r>
            <a:r>
              <a:rPr lang="en-US" sz="2400" spc="5" dirty="0">
                <a:solidFill>
                  <a:schemeClr val="tx2"/>
                </a:solidFill>
                <a:latin typeface="Myanmar Text"/>
                <a:cs typeface="Myanmar Text"/>
              </a:rPr>
              <a:t>the</a:t>
            </a:r>
            <a:r>
              <a:rPr lang="en-US" sz="2400" spc="-55" dirty="0">
                <a:solidFill>
                  <a:schemeClr val="tx2"/>
                </a:solidFill>
                <a:latin typeface="Myanmar Text"/>
                <a:cs typeface="Myanmar Tex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card</a:t>
            </a: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Font typeface="Wingdings 3" panose="05040102010807070707" pitchFamily="18" charset="2"/>
              <a:buChar char="u"/>
              <a:tabLst>
                <a:tab pos="425450" algn="l"/>
              </a:tabLst>
            </a:pP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 	Mix and </a:t>
            </a:r>
            <a:r>
              <a:rPr lang="en-US" sz="2400" spc="-5" dirty="0">
                <a:solidFill>
                  <a:schemeClr val="tx2"/>
                </a:solidFill>
                <a:latin typeface="Myanmar Text"/>
                <a:cs typeface="Myanmar Text"/>
              </a:rPr>
              <a:t>match multiple </a:t>
            </a: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content types to create the card you </a:t>
            </a:r>
            <a:r>
              <a:rPr lang="en-US" sz="2400" spc="-5" dirty="0">
                <a:solidFill>
                  <a:schemeClr val="tx2"/>
                </a:solidFill>
                <a:latin typeface="Myanmar Text"/>
                <a:cs typeface="Myanmar Text"/>
              </a:rPr>
              <a:t>need, </a:t>
            </a: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or throw everything </a:t>
            </a:r>
            <a:r>
              <a:rPr lang="en-US" sz="2400" spc="-5" dirty="0">
                <a:solidFill>
                  <a:schemeClr val="tx2"/>
                </a:solidFill>
                <a:latin typeface="Myanmar Text"/>
                <a:cs typeface="Myanmar Text"/>
              </a:rPr>
              <a:t>in </a:t>
            </a: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there.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25450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Wingdings 3"/>
                <a:cs typeface="Wingdings 3"/>
              </a:rPr>
              <a:t></a:t>
            </a:r>
            <a:r>
              <a:rPr lang="en-US" sz="2400" spc="-5" dirty="0">
                <a:solidFill>
                  <a:schemeClr val="tx2"/>
                </a:solidFill>
                <a:latin typeface="Times New Roman"/>
                <a:cs typeface="Times New Roman"/>
              </a:rPr>
              <a:t>	</a:t>
            </a: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an optional header and/or footer within a card an be</a:t>
            </a:r>
            <a:r>
              <a:rPr lang="en-US" sz="2400" spc="-70" dirty="0">
                <a:solidFill>
                  <a:schemeClr val="tx2"/>
                </a:solidFill>
                <a:latin typeface="Myanmar Text"/>
                <a:cs typeface="Myanmar Tex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Myanmar Text"/>
                <a:cs typeface="Myanmar Text"/>
              </a:rPr>
              <a:t>added</a:t>
            </a:r>
          </a:p>
        </p:txBody>
      </p:sp>
    </p:spTree>
    <p:extLst>
      <p:ext uri="{BB962C8B-B14F-4D97-AF65-F5344CB8AC3E}">
        <p14:creationId xmlns:p14="http://schemas.microsoft.com/office/powerpoint/2010/main" val="217241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DF9B-37F0-47A6-AA21-D2BD4A79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135"/>
            <a:ext cx="5759450" cy="5080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DDA20-2106-4144-BC64-CBD9DBBEB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85667"/>
            <a:ext cx="7990840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4EC6F-BFCE-484F-8C8B-9FB185C6D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76600"/>
            <a:ext cx="7990840" cy="24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3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D740-9E43-4BDF-9BB8-FF8719B3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068"/>
            <a:ext cx="5759450" cy="508000"/>
          </a:xfrm>
        </p:spPr>
        <p:txBody>
          <a:bodyPr/>
          <a:lstStyle/>
          <a:p>
            <a:r>
              <a:rPr lang="en-US" sz="3200" dirty="0"/>
              <a:t>Bootstrap 4 List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F8364-F18D-4887-A894-3BFA04963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" r="3200"/>
          <a:stretch/>
        </p:blipFill>
        <p:spPr>
          <a:xfrm>
            <a:off x="7571" y="1600200"/>
            <a:ext cx="9144000" cy="2640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6CECB-FFDA-433D-ACCA-5BA06746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640564"/>
            <a:ext cx="5410200" cy="312507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1C66EED-E0EC-49BC-8C30-A25C8E63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" y="789600"/>
            <a:ext cx="9128858" cy="70788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basic list group, use an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&lt;ul&gt;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with class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.list-group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elements with class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.list-group-item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5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9161"/>
            <a:ext cx="51060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6400" y="1346200"/>
            <a:ext cx="6781800" cy="384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13560" indent="-342900">
              <a:lnSpc>
                <a:spcPct val="15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Times New Roman"/>
                <a:cs typeface="Times New Roman"/>
              </a:rPr>
              <a:t>What is</a:t>
            </a:r>
            <a:r>
              <a:rPr lang="en-US" sz="2800" dirty="0">
                <a:latin typeface="Times New Roman"/>
                <a:cs typeface="Times New Roman"/>
              </a:rPr>
              <a:t> Bootstrap</a:t>
            </a:r>
            <a:r>
              <a:rPr sz="2800" spc="-5" dirty="0">
                <a:latin typeface="Times New Roman"/>
                <a:cs typeface="Times New Roman"/>
              </a:rPr>
              <a:t>? 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355600" marR="1813560" indent="-342900">
              <a:lnSpc>
                <a:spcPct val="15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Bootstrap Files</a:t>
            </a:r>
          </a:p>
          <a:p>
            <a:pPr marL="355600" marR="1813560" indent="-342900">
              <a:lnSpc>
                <a:spcPct val="15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Advantages of Bootstrap</a:t>
            </a:r>
          </a:p>
          <a:p>
            <a:pPr marL="355600" marR="1813560" indent="-342900">
              <a:lnSpc>
                <a:spcPct val="15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Where to Get Bootstrap 4?</a:t>
            </a:r>
          </a:p>
          <a:p>
            <a:pPr marL="355600" marR="1813560" indent="-342900">
              <a:lnSpc>
                <a:spcPct val="15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Bootstrap 4 Grid System</a:t>
            </a:r>
          </a:p>
          <a:p>
            <a:pPr marL="12700" marR="1813560">
              <a:lnSpc>
                <a:spcPct val="152100"/>
              </a:lnSpc>
              <a:spcBef>
                <a:spcPts val="10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EE9C-1B30-4B44-9B5F-A915EE8B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068"/>
            <a:ext cx="5759450" cy="508000"/>
          </a:xfrm>
        </p:spPr>
        <p:txBody>
          <a:bodyPr/>
          <a:lstStyle/>
          <a:p>
            <a:r>
              <a:rPr lang="en-US" sz="3200" dirty="0"/>
              <a:t>Navigation Bars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FD11C-FF01-442B-8152-D7BD7C8A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6911884" cy="44414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B08BFB-94C4-477D-A508-A30E44476C13}"/>
              </a:ext>
            </a:extLst>
          </p:cNvPr>
          <p:cNvSpPr/>
          <p:nvPr/>
        </p:nvSpPr>
        <p:spPr>
          <a:xfrm>
            <a:off x="0" y="72627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 navigation bar is a navigation header that is placed at the top of the page: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F2D0B-062C-40E5-94C9-E8E52E45A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1557267"/>
            <a:ext cx="87153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62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B28F-3029-42A3-AF10-69A4C9EA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723"/>
            <a:ext cx="5759450" cy="508000"/>
          </a:xfrm>
        </p:spPr>
        <p:txBody>
          <a:bodyPr/>
          <a:lstStyle/>
          <a:p>
            <a:r>
              <a:rPr lang="en-US" sz="3200" dirty="0"/>
              <a:t>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DFFE9-1960-44FB-A977-08A127F4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2" y="2153437"/>
            <a:ext cx="7450228" cy="4704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A5F82-858B-40B2-8505-8685E617D2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69"/>
          <a:stretch/>
        </p:blipFill>
        <p:spPr>
          <a:xfrm>
            <a:off x="3520736" y="2526338"/>
            <a:ext cx="5590356" cy="31124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F58F9E-1379-460E-81FA-108A1E2982C3}"/>
              </a:ext>
            </a:extLst>
          </p:cNvPr>
          <p:cNvSpPr/>
          <p:nvPr/>
        </p:nvSpPr>
        <p:spPr>
          <a:xfrm>
            <a:off x="0" y="705103"/>
            <a:ext cx="911109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.table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class adds basic styling to a table. </a:t>
            </a:r>
            <a:r>
              <a:rPr lang="en-US" altLang="en-US" sz="2800" dirty="0">
                <a:solidFill>
                  <a:srgbClr val="DC143C"/>
                </a:solidFill>
                <a:latin typeface="Consolas" panose="020B0609020204030204" pitchFamily="49" charset="0"/>
              </a:rPr>
              <a:t>.table-striped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class adds zebra-stripes. 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.table-bordered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class adds borders. </a:t>
            </a:r>
            <a:r>
              <a:rPr lang="en-US" sz="2400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.table-hover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 adds a hover effect</a:t>
            </a:r>
            <a:endParaRPr lang="en-US" alt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eaLnBrk="0" hangingPunct="0"/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64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1EAD-33AE-4C1B-B41D-50922798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543"/>
            <a:ext cx="5759450" cy="508000"/>
          </a:xfrm>
        </p:spPr>
        <p:txBody>
          <a:bodyPr/>
          <a:lstStyle/>
          <a:p>
            <a:r>
              <a:rPr lang="en-US" sz="3200" dirty="0"/>
              <a:t>Bootstrap 4 Alerts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CF442-AC9B-4B43-BEA6-635EFFFA6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4" b="4667"/>
          <a:stretch/>
        </p:blipFill>
        <p:spPr>
          <a:xfrm>
            <a:off x="74396" y="2327941"/>
            <a:ext cx="9069604" cy="1863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8EF394-7610-486C-9851-586827EDC9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7" r="3271" b="5247"/>
          <a:stretch/>
        </p:blipFill>
        <p:spPr>
          <a:xfrm>
            <a:off x="0" y="4266389"/>
            <a:ext cx="8001000" cy="25154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D48D1B-7C2B-48C1-AAF2-5927F7579155}"/>
              </a:ext>
            </a:extLst>
          </p:cNvPr>
          <p:cNvSpPr/>
          <p:nvPr/>
        </p:nvSpPr>
        <p:spPr>
          <a:xfrm>
            <a:off x="74396" y="685800"/>
            <a:ext cx="90696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Alerts are created with the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class, followed by one of the contextual classes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.alert-success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.alert-info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.alert-warning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.alert-danger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.alert-primary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.alert-secondary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.alert-light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or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.alert-dark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2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8F6E-89B0-4553-9EA8-D073D344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5400"/>
            <a:ext cx="5759450" cy="508000"/>
          </a:xfrm>
        </p:spPr>
        <p:txBody>
          <a:bodyPr/>
          <a:lstStyle/>
          <a:p>
            <a:r>
              <a:rPr lang="en-US" sz="3200" dirty="0"/>
              <a:t>Bootstrap 4 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0EDAA-F5FA-411F-98AD-4E88A4707D76}"/>
              </a:ext>
            </a:extLst>
          </p:cNvPr>
          <p:cNvSpPr/>
          <p:nvPr/>
        </p:nvSpPr>
        <p:spPr>
          <a:xfrm>
            <a:off x="228600" y="982682"/>
            <a:ext cx="8534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err="1">
                <a:solidFill>
                  <a:srgbClr val="DC143C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-thumbnail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class shapes the image to a thumbnail (bordered)</a:t>
            </a:r>
          </a:p>
          <a:p>
            <a:pPr algn="just" eaLnBrk="0" hangingPunct="0"/>
            <a:r>
              <a:rPr lang="en-US" altLang="en-US" sz="2400" dirty="0"/>
              <a:t> </a:t>
            </a:r>
            <a:endParaRPr lang="en-US" altLang="en-US" sz="2400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pPr algn="just" eaLnBrk="0" hangingPunct="0"/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.rounded-circle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class shapes the image to a circle</a:t>
            </a:r>
            <a:r>
              <a:rPr lang="en-US" altLang="en-US" sz="2400" dirty="0"/>
              <a:t>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lvl="0" algn="just" eaLnBrk="0" hangingPunct="0"/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.rounded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class adds rounded corners to an image</a:t>
            </a:r>
          </a:p>
          <a:p>
            <a:pPr lvl="0" algn="just" eaLnBrk="0" hangingPunct="0"/>
            <a:endParaRPr lang="en-US" altLang="en-US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just" eaLnBrk="0" hangingPunct="0"/>
            <a:r>
              <a:rPr lang="en-US" altLang="en-US" sz="24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Aligning Images</a:t>
            </a:r>
          </a:p>
          <a:p>
            <a:pPr lvl="0" algn="just" eaLnBrk="0" hangingPunct="0"/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Float an image to the right with the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.float-right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class or to the left with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.float-left</a:t>
            </a:r>
          </a:p>
          <a:p>
            <a:pPr lvl="0" algn="just" eaLnBrk="0" hangingPunct="0"/>
            <a:endParaRPr lang="en-US" altLang="en-US" sz="2400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Centered Image</a:t>
            </a:r>
          </a:p>
          <a:p>
            <a:pPr lvl="0" algn="just" eaLnBrk="0" hangingPunct="0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Center an image by adding the utility classes</a:t>
            </a:r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.mx-auto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 err="1">
                <a:solidFill>
                  <a:srgbClr val="DC143C"/>
                </a:solidFill>
                <a:latin typeface="Consolas" panose="020B0609020204030204" pitchFamily="49" charset="0"/>
              </a:rPr>
              <a:t>.d</a:t>
            </a:r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-block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18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DBFE-E714-438C-BDB5-C4F87570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69" y="68385"/>
            <a:ext cx="5759450" cy="508000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73FAB-4C49-4013-A469-007435BE1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-419"/>
          <a:stretch/>
        </p:blipFill>
        <p:spPr>
          <a:xfrm>
            <a:off x="4419600" y="1295400"/>
            <a:ext cx="398145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1CE4B3-CDAF-4407-B701-D752BF498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871"/>
            <a:ext cx="91440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91088-B3E9-4E38-B7E9-1ADC1424B9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94" t="3077"/>
          <a:stretch/>
        </p:blipFill>
        <p:spPr>
          <a:xfrm>
            <a:off x="4343400" y="4305300"/>
            <a:ext cx="324231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E820C-A24C-432D-BA01-2F428EF2B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69270"/>
            <a:ext cx="9144000" cy="2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2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AFE-D320-4151-BCBE-D536C1CE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5759450" cy="508000"/>
          </a:xfrm>
        </p:spPr>
        <p:txBody>
          <a:bodyPr/>
          <a:lstStyle/>
          <a:p>
            <a:r>
              <a:rPr lang="en-US" sz="3200" dirty="0"/>
              <a:t>Bootstrap 4 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15A2-399C-4A3B-AAF7-D9A5E438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068" y="838200"/>
            <a:ext cx="9158068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Form controls automatically receive some global styling with Bootstrap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textual </a:t>
            </a:r>
            <a:r>
              <a:rPr lang="en-US" altLang="en-US" sz="2400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&lt;input&gt;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 </a:t>
            </a:r>
            <a:r>
              <a:rPr lang="en-US" altLang="en-US" sz="2400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altLang="en-US" sz="2400" dirty="0" err="1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textarea</a:t>
            </a:r>
            <a:r>
              <a:rPr lang="en-US" altLang="en-US" sz="2400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and </a:t>
            </a:r>
            <a:r>
              <a:rPr lang="en-US" altLang="en-US" sz="2400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&lt;select&gt;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elements with class </a:t>
            </a:r>
            <a:r>
              <a:rPr lang="en-US" altLang="en-US" sz="2400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.form-control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have a width of 100%</a:t>
            </a: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Bootstrap provides two types of form layouts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Stacked (full-width) form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a wrapper element with </a:t>
            </a:r>
            <a:r>
              <a:rPr lang="en-US" altLang="en-US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.form-group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around each form control, to ensure proper margins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and create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Stacked (full-width) form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Inline form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class </a:t>
            </a:r>
            <a:r>
              <a:rPr lang="en-US" altLang="en-US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.form-inline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to the </a:t>
            </a:r>
            <a:r>
              <a:rPr lang="en-US" altLang="en-US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&lt;form&gt;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element to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of the elements are inline and left-aligned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02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E8CF-70AE-489E-B1E4-F693AA04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5759450" cy="508000"/>
          </a:xfrm>
        </p:spPr>
        <p:txBody>
          <a:bodyPr/>
          <a:lstStyle/>
          <a:p>
            <a:r>
              <a:rPr lang="en-US" dirty="0"/>
              <a:t>Example of Bootstrap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EB15B-D6B2-40E4-9E94-0BB5D2C8A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69518" cy="327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7DE64-76D7-414B-B9C5-D341B5F31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9"/>
          <a:stretch/>
        </p:blipFill>
        <p:spPr>
          <a:xfrm>
            <a:off x="76200" y="4191000"/>
            <a:ext cx="9067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05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6B08-FA92-4080-ACA8-CA26E760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863"/>
            <a:ext cx="5759450" cy="508000"/>
          </a:xfrm>
        </p:spPr>
        <p:txBody>
          <a:bodyPr/>
          <a:lstStyle/>
          <a:p>
            <a:r>
              <a:rPr lang="en-US" sz="3200" dirty="0"/>
              <a:t>Borders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3A89EF1-10FC-49B9-B81F-0BCA106497EE}"/>
              </a:ext>
            </a:extLst>
          </p:cNvPr>
          <p:cNvSpPr/>
          <p:nvPr/>
        </p:nvSpPr>
        <p:spPr>
          <a:xfrm>
            <a:off x="152400" y="685800"/>
            <a:ext cx="39624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76C74-DB0B-4DF5-8676-E395531D6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7" r="2817" b="8080"/>
          <a:stretch/>
        </p:blipFill>
        <p:spPr>
          <a:xfrm>
            <a:off x="3737987" y="923925"/>
            <a:ext cx="5329813" cy="9048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CA06E675-A314-428D-8FD5-51BC0E1C72CA}"/>
              </a:ext>
            </a:extLst>
          </p:cNvPr>
          <p:cNvSpPr/>
          <p:nvPr/>
        </p:nvSpPr>
        <p:spPr>
          <a:xfrm>
            <a:off x="152400" y="3048000"/>
            <a:ext cx="8229600" cy="370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309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80A3-0DD9-4E71-9802-7740E3BF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5759450" cy="508000"/>
          </a:xfrm>
        </p:spPr>
        <p:txBody>
          <a:bodyPr/>
          <a:lstStyle/>
          <a:p>
            <a:r>
              <a:rPr lang="en-US" sz="3200" dirty="0"/>
              <a:t>Color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8514F-BF28-452A-8692-3D994BBD9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"/>
          <a:stretch/>
        </p:blipFill>
        <p:spPr>
          <a:xfrm>
            <a:off x="2133600" y="3510973"/>
            <a:ext cx="4419600" cy="2688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706B1-B3CB-433B-9A79-8340D407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9884"/>
            <a:ext cx="9144000" cy="1549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5AD7DA-C371-429B-9C00-FB22CAA77C79}"/>
              </a:ext>
            </a:extLst>
          </p:cNvPr>
          <p:cNvSpPr txBox="1"/>
          <p:nvPr/>
        </p:nvSpPr>
        <p:spPr>
          <a:xfrm>
            <a:off x="76200" y="788109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Background Color Classes</a:t>
            </a:r>
          </a:p>
        </p:txBody>
      </p:sp>
    </p:spTree>
    <p:extLst>
      <p:ext uri="{BB962C8B-B14F-4D97-AF65-F5344CB8AC3E}">
        <p14:creationId xmlns:p14="http://schemas.microsoft.com/office/powerpoint/2010/main" val="1604604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502F-71E6-461E-9EB4-C296AB7E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5" y="88258"/>
            <a:ext cx="5759450" cy="508000"/>
          </a:xfrm>
        </p:spPr>
        <p:txBody>
          <a:bodyPr/>
          <a:lstStyle/>
          <a:p>
            <a:r>
              <a:rPr lang="en-US" dirty="0"/>
              <a:t>Bootstrap 4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3E609-F70C-4E9C-89EC-E3397B5FDBC4}"/>
              </a:ext>
            </a:extLst>
          </p:cNvPr>
          <p:cNvSpPr/>
          <p:nvPr/>
        </p:nvSpPr>
        <p:spPr>
          <a:xfrm>
            <a:off x="-10648" y="684515"/>
            <a:ext cx="9154648" cy="4824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Text</a:t>
            </a:r>
            <a:r>
              <a:rPr lang="en-US" sz="2400" b="1" spc="-2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 </a:t>
            </a:r>
            <a:r>
              <a:rPr lang="en-US" sz="2400" b="1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transform</a:t>
            </a:r>
            <a:endParaRPr lang="en-US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Myanmar Text"/>
            </a:endParaRPr>
          </a:p>
          <a:p>
            <a:pPr marL="812800" indent="-342900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&lt;p class="text-lowercase"&gt;Lowercased</a:t>
            </a:r>
            <a:r>
              <a:rPr lang="en-US" sz="2400" spc="-5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text.&lt;/p&gt;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Myanmar Text"/>
            </a:endParaRPr>
          </a:p>
          <a:p>
            <a:pPr marL="812800" indent="-342900">
              <a:lnSpc>
                <a:spcPct val="100000"/>
              </a:lnSpc>
              <a:spcBef>
                <a:spcPts val="994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&lt;p class="text-uppercase"&gt;Uppercased</a:t>
            </a:r>
            <a:r>
              <a:rPr lang="en-US" sz="2400" spc="-4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text.&lt;/p&gt;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Myanmar Text"/>
            </a:endParaRPr>
          </a:p>
          <a:p>
            <a:pPr marL="8128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&lt;p class="text-capitalize"&gt;Capitalized</a:t>
            </a:r>
            <a:r>
              <a:rPr lang="en-US" sz="2400" spc="-3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text.&lt;/p&gt;</a:t>
            </a: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Myanmar Text"/>
            </a:endParaRP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Font weight and</a:t>
            </a:r>
            <a:r>
              <a:rPr lang="en-US" sz="2400" b="1" spc="-3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 </a:t>
            </a:r>
            <a:r>
              <a:rPr lang="en-US" sz="2400" b="1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italics</a:t>
            </a:r>
            <a:endParaRPr lang="en-US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Myanmar Text"/>
            </a:endParaRPr>
          </a:p>
          <a:p>
            <a:pPr marL="812800" indent="-342900">
              <a:lnSpc>
                <a:spcPct val="100000"/>
              </a:lnSpc>
              <a:spcBef>
                <a:spcPts val="106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&lt;p class="font-weight-bold"&gt;Bold</a:t>
            </a:r>
            <a:r>
              <a:rPr lang="en-US" sz="2400" spc="-5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text.&lt;/p&gt;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Myanmar Text"/>
            </a:endParaRPr>
          </a:p>
          <a:p>
            <a:pPr marL="812800" indent="-342900">
              <a:lnSpc>
                <a:spcPct val="100000"/>
              </a:lnSpc>
              <a:spcBef>
                <a:spcPts val="994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&lt;p class="font-weight-normal"&gt;Normal </a:t>
            </a:r>
            <a:r>
              <a:rPr lang="en-US" sz="2400" spc="-1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weight</a:t>
            </a:r>
            <a:r>
              <a:rPr lang="en-US" sz="2400" spc="-4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text.&lt;/p&gt;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Myanmar Text"/>
            </a:endParaRPr>
          </a:p>
          <a:p>
            <a:pPr marL="812800" indent="-3429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&lt;p class="font-italic"&gt;Italic</a:t>
            </a:r>
            <a:r>
              <a:rPr lang="en-US" sz="2400" spc="-6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/>
              </a:rPr>
              <a:t>text.&lt;/p&gt;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Myanmar Text"/>
            </a:endParaRPr>
          </a:p>
        </p:txBody>
      </p:sp>
    </p:spTree>
    <p:extLst>
      <p:ext uri="{BB962C8B-B14F-4D97-AF65-F5344CB8AC3E}">
        <p14:creationId xmlns:p14="http://schemas.microsoft.com/office/powerpoint/2010/main" val="295846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9950"/>
            <a:ext cx="4648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bg1"/>
                </a:solidFill>
              </a:rPr>
              <a:t>What is</a:t>
            </a:r>
            <a:r>
              <a:rPr lang="en-US" sz="3600" spc="-85" dirty="0">
                <a:solidFill>
                  <a:schemeClr val="bg1"/>
                </a:solidFill>
              </a:rPr>
              <a:t> Bootstrap</a:t>
            </a:r>
            <a:r>
              <a:rPr sz="3600" spc="-5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81000" y="838200"/>
            <a:ext cx="838200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2400" dirty="0"/>
              <a:t>Bootstrap is an open-source </a:t>
            </a:r>
            <a:r>
              <a:rPr lang="en-US" sz="2400" dirty="0" err="1"/>
              <a:t>Javascript</a:t>
            </a:r>
            <a:r>
              <a:rPr lang="en-US" sz="2400" dirty="0"/>
              <a:t> framework developed by the team at Twitter. It is a combination of HTML, CSS, and </a:t>
            </a:r>
            <a:r>
              <a:rPr lang="en-US" sz="2400" dirty="0" err="1"/>
              <a:t>Javascript</a:t>
            </a:r>
            <a:r>
              <a:rPr lang="en-US" sz="2400" dirty="0"/>
              <a:t> code designed to help build user interface components. Bootstrap was also programmed to support both HTML5 and CSS3.</a:t>
            </a:r>
          </a:p>
          <a:p>
            <a:pPr algn="just"/>
            <a:r>
              <a:rPr lang="en-US" sz="2400" dirty="0"/>
              <a:t>Also it is called Front-end-framework.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Bootstrap is a free collection of tools for creating a websites and web applications.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It contains HTML and CSS-based design templates for typography, forms, buttons, navigation and other interface components, as well as optional JavaScript extensions.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6511-2789-4F13-9BA3-83BF4ACD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0"/>
            <a:ext cx="2743200" cy="508000"/>
          </a:xfrm>
        </p:spPr>
        <p:txBody>
          <a:bodyPr/>
          <a:lstStyle/>
          <a:p>
            <a:r>
              <a:rPr lang="en-US" sz="3200" dirty="0"/>
              <a:t>Text Color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0DFA6-9F18-4B55-9AC9-00C63C47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8" y="819150"/>
            <a:ext cx="7673262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922A24-CB0E-40F1-889B-C316BDF6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32" y="3352800"/>
            <a:ext cx="3000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08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EEAE50-3214-4B25-BF86-22B14A5A7970}"/>
              </a:ext>
            </a:extLst>
          </p:cNvPr>
          <p:cNvSpPr/>
          <p:nvPr/>
        </p:nvSpPr>
        <p:spPr>
          <a:xfrm rot="20148627">
            <a:off x="1423941" y="2569319"/>
            <a:ext cx="533498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44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5346"/>
            <a:ext cx="30245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Bootstrap Files</a:t>
            </a:r>
            <a:endParaRPr sz="3200" spc="-5" dirty="0"/>
          </a:p>
        </p:txBody>
      </p:sp>
      <p:sp>
        <p:nvSpPr>
          <p:cNvPr id="5" name="Rectangle 4"/>
          <p:cNvSpPr/>
          <p:nvPr/>
        </p:nvSpPr>
        <p:spPr>
          <a:xfrm>
            <a:off x="609600" y="9144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can be boiled down to three main files:</a:t>
            </a:r>
          </a:p>
          <a:p>
            <a:endParaRPr 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183F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bootstrap.css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a CSS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183F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bootstrap.js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a JavaScript/</a:t>
            </a:r>
            <a:r>
              <a:rPr lang="en-US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5183F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glyphicons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a font (an icon font set)</a:t>
            </a:r>
          </a:p>
          <a:p>
            <a:endParaRPr 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Bootstrap requires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jQuery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function.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extremely popular and widely used JavaScript library, that both simplifies and adds cross browser compatibility to JavaScript.</a:t>
            </a:r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5346"/>
            <a:ext cx="6172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Advantages of Bootstrap</a:t>
            </a:r>
            <a:endParaRPr sz="3200" spc="-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410200"/>
          </a:xfrm>
        </p:spPr>
        <p:txBody>
          <a:bodyPr/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/>
              <a:t>Easy to use:</a:t>
            </a:r>
            <a:r>
              <a:rPr lang="en-US" sz="2400" dirty="0"/>
              <a:t> Anybody with just basic knowledge of HTML and CSS can start using Bootstrap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Responsive features:</a:t>
            </a:r>
            <a:r>
              <a:rPr lang="en-US" sz="2400" dirty="0"/>
              <a:t> Bootstrap's responsive CSS adjusts to phones, tablets, and desktops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Mobile-first approach:</a:t>
            </a:r>
            <a:r>
              <a:rPr lang="en-US" sz="2400" dirty="0"/>
              <a:t> In Bootstrap, mobile-first styles are part of the core framework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Browser compatibility:</a:t>
            </a:r>
            <a:r>
              <a:rPr lang="en-US" sz="2400" dirty="0"/>
              <a:t> Bootstrap 4 is compatible with all modern browsers (Chrome, Firefox, Internet Explorer 10+, Edge, Safari, and Opera)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E8DB-3B5F-4C83-AD33-7C9611CD3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135"/>
            <a:ext cx="5759450" cy="508000"/>
          </a:xfrm>
        </p:spPr>
        <p:txBody>
          <a:bodyPr/>
          <a:lstStyle/>
          <a:p>
            <a:r>
              <a:rPr lang="en-US" b="0" dirty="0"/>
              <a:t>Where to Get Bootstrap 4?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692150"/>
            <a:ext cx="8915400" cy="5632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There are two ways to start using Bootstrap 4 on your web site.</a:t>
            </a:r>
          </a:p>
          <a:p>
            <a:pPr marL="0" indent="0">
              <a:buNone/>
            </a:pPr>
            <a:r>
              <a:rPr lang="en-US" sz="1800" b="1" dirty="0"/>
              <a:t>You can: </a:t>
            </a:r>
            <a:r>
              <a:rPr lang="en-US" sz="1800" dirty="0"/>
              <a:t>Include Bootstrap 4 from a CDN, Download Bootstrap 4 from getbootstrap.com</a:t>
            </a:r>
          </a:p>
          <a:p>
            <a:r>
              <a:rPr lang="en-US" sz="1800" b="1" dirty="0"/>
              <a:t>Bootstrap 4 CDN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34" t="17848" r="1333"/>
          <a:stretch/>
        </p:blipFill>
        <p:spPr>
          <a:xfrm>
            <a:off x="76200" y="2133600"/>
            <a:ext cx="9144000" cy="3335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-349" t="7618" r="1821" b="16395"/>
          <a:stretch/>
        </p:blipFill>
        <p:spPr>
          <a:xfrm>
            <a:off x="0" y="5374941"/>
            <a:ext cx="9144000" cy="10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4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8267-AF71-4B4F-B228-45A116AC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4406"/>
            <a:ext cx="5759450" cy="508000"/>
          </a:xfrm>
        </p:spPr>
        <p:txBody>
          <a:bodyPr/>
          <a:lstStyle/>
          <a:p>
            <a:r>
              <a:rPr lang="en-US" sz="3200" dirty="0"/>
              <a:t>Containers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38200"/>
            <a:ext cx="81534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Bootstrap 4 requires a containing element to wrap site contents.</a:t>
            </a:r>
          </a:p>
          <a:p>
            <a:pPr algn="just"/>
            <a:r>
              <a:rPr lang="en-US" sz="2400" dirty="0"/>
              <a:t>There are two container classes to choose from: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The .container class provides a responsive fixed width container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The .container-fluid class provides a full width container, spanning the entire width of the viewport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642"/>
          <a:stretch/>
        </p:blipFill>
        <p:spPr>
          <a:xfrm>
            <a:off x="76200" y="4419600"/>
            <a:ext cx="8991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0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285F-E181-40F8-9311-9B3E7AF2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5759450" cy="508000"/>
          </a:xfrm>
        </p:spPr>
        <p:txBody>
          <a:bodyPr/>
          <a:lstStyle/>
          <a:p>
            <a:r>
              <a:rPr lang="en-US" dirty="0"/>
              <a:t>Example of Containers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063CB-AB35-4937-897B-AC0C866EB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36"/>
          <a:stretch/>
        </p:blipFill>
        <p:spPr>
          <a:xfrm>
            <a:off x="381000" y="970669"/>
            <a:ext cx="8229600" cy="54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1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8844-F96D-4A57-8D73-AF39FE4E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042"/>
            <a:ext cx="5759450" cy="508000"/>
          </a:xfrm>
        </p:spPr>
        <p:txBody>
          <a:bodyPr/>
          <a:lstStyle/>
          <a:p>
            <a:r>
              <a:rPr lang="en-US" sz="3200" b="0" dirty="0"/>
              <a:t>Bootstrap 4 Grid System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97390"/>
            <a:ext cx="9144000" cy="33176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704C91-5567-4C46-B2F5-6997A6FE5179}"/>
              </a:ext>
            </a:extLst>
          </p:cNvPr>
          <p:cNvSpPr/>
          <p:nvPr/>
        </p:nvSpPr>
        <p:spPr>
          <a:xfrm>
            <a:off x="457200" y="930963"/>
            <a:ext cx="8229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Bootstrap's grid system allows up to 12 columns across the page.</a:t>
            </a:r>
          </a:p>
        </p:txBody>
      </p:sp>
    </p:spTree>
    <p:extLst>
      <p:ext uri="{BB962C8B-B14F-4D97-AF65-F5344CB8AC3E}">
        <p14:creationId xmlns:p14="http://schemas.microsoft.com/office/powerpoint/2010/main" val="33461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000000"/>
      </a:dk2>
      <a:lt2>
        <a:srgbClr val="224700"/>
      </a:lt2>
      <a:accent1>
        <a:srgbClr val="68A500"/>
      </a:accent1>
      <a:accent2>
        <a:srgbClr val="8CB400"/>
      </a:accent2>
      <a:accent3>
        <a:srgbClr val="FFFFFF"/>
      </a:accent3>
      <a:accent4>
        <a:srgbClr val="404040"/>
      </a:accent4>
      <a:accent5>
        <a:srgbClr val="B9CFAA"/>
      </a:accent5>
      <a:accent6>
        <a:srgbClr val="7EA300"/>
      </a:accent6>
      <a:hlink>
        <a:srgbClr val="C0C425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45534AC7006E4DB85FE507E05D6A7A" ma:contentTypeVersion="4" ma:contentTypeDescription="Create a new document." ma:contentTypeScope="" ma:versionID="a22e8f7f16b9d033d6832d5150876cb9">
  <xsd:schema xmlns:xsd="http://www.w3.org/2001/XMLSchema" xmlns:xs="http://www.w3.org/2001/XMLSchema" xmlns:p="http://schemas.microsoft.com/office/2006/metadata/properties" xmlns:ns2="8c8cea52-dc39-47e7-be12-ac3cb95cd661" targetNamespace="http://schemas.microsoft.com/office/2006/metadata/properties" ma:root="true" ma:fieldsID="eac3722911fbc2922b371691cff8c16a" ns2:_="">
    <xsd:import namespace="8c8cea52-dc39-47e7-be12-ac3cb95cd6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cea52-dc39-47e7-be12-ac3cb95cd6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CEC6C0-54CB-4092-81CE-71504A955B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8cea52-dc39-47e7-be12-ac3cb95cd6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00EED-F906-4375-A3D7-688673F021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0B1674-9F14-4759-B4A4-EB196FB0967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Technology space PPT template</Template>
  <TotalTime>2122</TotalTime>
  <Words>448</Words>
  <Application>Microsoft Office PowerPoint</Application>
  <PresentationFormat>On-screen Show (4:3)</PresentationFormat>
  <Paragraphs>110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template</vt:lpstr>
      <vt:lpstr>PowerPoint Presentation</vt:lpstr>
      <vt:lpstr>Summary</vt:lpstr>
      <vt:lpstr>What is Bootstrap?</vt:lpstr>
      <vt:lpstr>Bootstrap Files</vt:lpstr>
      <vt:lpstr>Advantages of Bootstrap</vt:lpstr>
      <vt:lpstr>Where to Get Bootstrap 4?</vt:lpstr>
      <vt:lpstr>Containers</vt:lpstr>
      <vt:lpstr>Example of Containers</vt:lpstr>
      <vt:lpstr>Bootstrap 4 Grid System</vt:lpstr>
      <vt:lpstr>Grid Classes</vt:lpstr>
      <vt:lpstr>Grid System</vt:lpstr>
      <vt:lpstr>Nested Columns</vt:lpstr>
      <vt:lpstr>Button tags</vt:lpstr>
      <vt:lpstr>Outline buttons</vt:lpstr>
      <vt:lpstr>Headings </vt:lpstr>
      <vt:lpstr>Display</vt:lpstr>
      <vt:lpstr>Cards</vt:lpstr>
      <vt:lpstr>Example</vt:lpstr>
      <vt:lpstr>Bootstrap 4 List Groups</vt:lpstr>
      <vt:lpstr>Navigation Bars</vt:lpstr>
      <vt:lpstr>Table</vt:lpstr>
      <vt:lpstr>Bootstrap 4 Alerts</vt:lpstr>
      <vt:lpstr>Bootstrap 4 Images</vt:lpstr>
      <vt:lpstr>Cont..</vt:lpstr>
      <vt:lpstr>Bootstrap 4 Forms</vt:lpstr>
      <vt:lpstr>Example of Bootstrap form</vt:lpstr>
      <vt:lpstr>Borders</vt:lpstr>
      <vt:lpstr>Color</vt:lpstr>
      <vt:lpstr>Bootstrap 4 Text</vt:lpstr>
      <vt:lpstr>Text Color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Bartle</dc:creator>
  <cp:lastModifiedBy>DELL</cp:lastModifiedBy>
  <cp:revision>69</cp:revision>
  <dcterms:created xsi:type="dcterms:W3CDTF">2019-07-13T05:12:46Z</dcterms:created>
  <dcterms:modified xsi:type="dcterms:W3CDTF">2024-10-24T17:02:55Z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2010-12-04T00:00:00Z</vt:filetime>
  </property>
  <property fmtid="{D5CDD505-2E9C-101B-9397-08002B2CF9AE}" pid="3" name="Creator">
    <vt:lpwstr>Impress</vt:lpwstr>
  </property>
  <property fmtid="{D5CDD505-2E9C-101B-9397-08002B2CF9AE}" pid="4" name="LastSaved">
    <vt:filetime>2010-12-04T00:00:00Z</vt:filetime>
  </property>
  <property fmtid="{D5CDD505-2E9C-101B-9397-08002B2CF9AE}" pid="5" name="ContentTypeId">
    <vt:lpwstr>0x0101006945534AC7006E4DB85FE507E05D6A7A</vt:lpwstr>
  </property>
</Properties>
</file>