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C48-5705-49D5-BA46-07AB58E8F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CA979-59A1-4314-9103-68FE45FD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BFE9-4531-4CAF-9D96-9A775EF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8353-BA6E-4E18-BE27-247A036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77B4-E4C3-4B42-88D8-03DDA50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20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643-68D8-4E7C-8F0F-1B22761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51B91-6E25-4B72-A3AB-0F9DBDCB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61D7-B5A6-4928-B856-85C21FF3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12A4-A654-4139-BFB2-EEBAEB8A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C564-23E6-4DCE-B3F7-FF79ADE0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344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C3F0D-4437-485C-8F90-D58AA24D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D650-7E3C-4BD2-856E-87D21C57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0202-F306-46D6-B329-670C14D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4112-D21A-4256-8B6F-BBF69D28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CE58-0ECE-4C55-B6F0-045966D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FC2-6F27-4F63-B111-F5917F7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7460-03AD-43D7-A747-D3C552D0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24D9-D7B5-4548-BF95-67480684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3C87-5634-4B3C-9B2C-CA582E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86DC-049D-442F-9778-4DE95E10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97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C51-76A9-4E03-9169-A7B7891C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393C-E995-492A-A117-0C3F3015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ECD7-4C82-435C-8503-90BC7FB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55B2-AB05-4EA3-A990-B6CAC405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2641-ECFF-4385-B846-406E65A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36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DA3-1CBB-48CF-9587-EEAF3D2B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C277-6009-4D8D-84AD-43B55BDD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54D2E-B0D4-45CD-9811-DBEBC379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83-9557-45AB-86AC-5A865A1E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07920-3BEE-4C2B-863A-CFE9B815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64D84-C8DF-4D1A-9E62-D6D47E52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773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B478-6D32-417F-B00F-595E5F87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BD16-693F-4A52-9091-DD3EEA41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43AF2-B585-4CF7-870B-7825C011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47FE0-0521-43FE-AA32-0C697FE1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41B9E-C371-49B6-AFEF-4671ABD65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674E9-6924-4ADC-8AD5-FEA031D1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E4E00-FC7B-4680-8399-2BE8D20E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EA69-DD91-47C2-BFB7-376AE109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69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38FF-73D8-4EF4-A5BD-05932BB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06E4-E643-47A0-8BB1-0030435C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F5D10-F92F-467B-90A8-2850D60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F44C-72CD-4F99-BA80-AA449A6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101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71B46-41BA-465B-B007-54F12D2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F9433-1C0B-4746-9C97-4485234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48D6-DF8E-44BA-BD39-4DDEA952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45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7639-3F28-4787-8A47-CCD9DD79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CCAA-6CF5-44EF-856F-205F2FB2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19C1-74E6-47FA-9EB4-D068A5AD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78F9-40C8-40A7-A7F3-66D5D495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A8FA5-5E4B-4D66-8B48-126422BD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6400-1AF7-456A-9C2C-E883ECBB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9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6190-5FDC-4752-895F-CC33B04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43D0A-5BF5-4765-8CD5-08ABD8F9C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069FA-81CB-44B3-B20E-C2743E860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004A-47B7-46FE-94F5-2441088D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B15C-2513-4277-9248-64BE57D9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57BA3-44FE-4A4A-AB8D-61E224B5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63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FA3C-2C05-45A9-B57F-A7ED2F3A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DAF1-1458-41C1-9E37-1B6FEDB8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27BE-4C55-4447-9602-0397BC52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0A73-934D-4585-9092-A154AD001844}" type="datetimeFigureOut">
              <a:rPr lang="en-PK" smtClean="0"/>
              <a:t>17/06/2021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31A6-64CE-4550-A116-D65DC14DC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35DE-1A6B-45B5-B331-F8CBEBE0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79E6-DA3E-490C-BC01-6FCCBFBA2A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86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8E9FCA-888A-4D53-B6F7-0EE445434C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01255-D3F0-4B9E-8830-906E3472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Practical LaTeX # 20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4B68-6747-4299-B350-D45809B2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Stretchable Horizontal Lines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D08078-E9AC-4751-A5BD-1B8ADDCC4CB8}"/>
              </a:ext>
            </a:extLst>
          </p:cNvPr>
          <p:cNvSpPr/>
          <p:nvPr/>
        </p:nvSpPr>
        <p:spPr>
          <a:xfrm>
            <a:off x="2478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4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Stretchable Horizontal Lines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10B-EAA3-4CFB-9064-3093905F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stretchable horizontal lines</a:t>
            </a:r>
          </a:p>
          <a:p>
            <a:pPr lvl="1"/>
            <a:r>
              <a:rPr lang="en-US" dirty="0"/>
              <a:t>Braces</a:t>
            </a:r>
          </a:p>
          <a:p>
            <a:pPr lvl="1"/>
            <a:r>
              <a:rPr lang="en-US" dirty="0"/>
              <a:t>Bars</a:t>
            </a:r>
          </a:p>
          <a:p>
            <a:pPr lvl="1"/>
            <a:r>
              <a:rPr lang="en-US" dirty="0"/>
              <a:t>Arrows</a:t>
            </a:r>
          </a:p>
          <a:p>
            <a:r>
              <a:rPr lang="en-US" dirty="0"/>
              <a:t>These can appear above or below the formula.</a:t>
            </a:r>
            <a:endParaRPr lang="en-PK" dirty="0"/>
          </a:p>
          <a:p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112C71-23EE-4EA3-ACA1-0381A4D6A8C0}"/>
                  </a:ext>
                </a:extLst>
              </p:cNvPr>
              <p:cNvSpPr/>
              <p:nvPr/>
            </p:nvSpPr>
            <p:spPr>
              <a:xfrm>
                <a:off x="-1" y="1690688"/>
                <a:ext cx="12191999" cy="5167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PK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112C71-23EE-4EA3-ACA1-0381A4D6A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690688"/>
                <a:ext cx="12191999" cy="5167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Horizontal Braces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10B-EAA3-4CFB-9064-3093905F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\overbrace</a:t>
            </a:r>
            <a:r>
              <a:rPr lang="en-US" dirty="0"/>
              <a:t>, adds the </a:t>
            </a:r>
            <a:r>
              <a:rPr lang="en-US" b="1" dirty="0">
                <a:solidFill>
                  <a:srgbClr val="0070C0"/>
                </a:solidFill>
              </a:rPr>
              <a:t>brace over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7030A0"/>
                </a:solidFill>
              </a:rPr>
              <a:t>\underbrace</a:t>
            </a:r>
            <a:r>
              <a:rPr lang="en-US" dirty="0"/>
              <a:t>, adds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brace under </a:t>
            </a:r>
            <a:r>
              <a:rPr lang="en-US" dirty="0"/>
              <a:t>the formula</a:t>
            </a:r>
          </a:p>
          <a:p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E3A29-D01E-4648-B100-76C2AA0D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346938"/>
            <a:ext cx="553402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0FD29-A98C-48E9-87A4-B05B8288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3198812"/>
            <a:ext cx="2352675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4508E-F09C-41DE-96AD-FC947B56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457150"/>
            <a:ext cx="58293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495A5-9406-486D-8868-9026D01AD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075" y="4193060"/>
            <a:ext cx="2371725" cy="100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7931D-F58D-436A-9099-7F0D9F575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5527024"/>
            <a:ext cx="678180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4AF88-7387-47C1-9FBB-B46982B0B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1" y="5448299"/>
            <a:ext cx="3200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Horizontal Lines/Bars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10B-EAA3-4CFB-9064-3093905F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\overline</a:t>
            </a:r>
            <a:r>
              <a:rPr lang="en-US" dirty="0"/>
              <a:t>, adds the </a:t>
            </a:r>
            <a:r>
              <a:rPr lang="en-US" b="1" dirty="0">
                <a:solidFill>
                  <a:srgbClr val="0070C0"/>
                </a:solidFill>
              </a:rPr>
              <a:t>line/bar over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7030A0"/>
                </a:solidFill>
              </a:rPr>
              <a:t>\underline</a:t>
            </a:r>
            <a:r>
              <a:rPr lang="en-US" dirty="0"/>
              <a:t>, adds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line/bar under </a:t>
            </a:r>
            <a:r>
              <a:rPr lang="en-US" dirty="0"/>
              <a:t>the formula</a:t>
            </a:r>
          </a:p>
          <a:p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2A57F-AB20-4049-8357-7380CD6A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245420"/>
            <a:ext cx="25908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D121F-D98B-4E9E-A61D-1BB45FC4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1" y="3158830"/>
            <a:ext cx="7334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720C9-5016-4E19-897D-699EB1A5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56607"/>
            <a:ext cx="2838450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3D92EF-992A-46C2-ABC0-51ED0F773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768810"/>
            <a:ext cx="5029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D5B77-BCAB-4B84-829D-B1FF4581D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11" y="5167312"/>
            <a:ext cx="1914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Horizontal Arrows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10B-EAA3-4CFB-9064-3093905F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\</a:t>
            </a:r>
            <a:r>
              <a:rPr lang="en-US" b="1" dirty="0" err="1">
                <a:solidFill>
                  <a:srgbClr val="7030A0"/>
                </a:solidFill>
              </a:rPr>
              <a:t>overleftarrow</a:t>
            </a:r>
            <a:r>
              <a:rPr lang="en-US" dirty="0"/>
              <a:t>, adds the </a:t>
            </a:r>
            <a:r>
              <a:rPr lang="en-US" b="1" dirty="0">
                <a:solidFill>
                  <a:srgbClr val="0070C0"/>
                </a:solidFill>
              </a:rPr>
              <a:t>left arrow over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7030A0"/>
                </a:solidFill>
              </a:rPr>
              <a:t>\</a:t>
            </a:r>
            <a:r>
              <a:rPr lang="en-US" b="1" dirty="0" err="1">
                <a:solidFill>
                  <a:srgbClr val="7030A0"/>
                </a:solidFill>
              </a:rPr>
              <a:t>overrightarrow</a:t>
            </a:r>
            <a:r>
              <a:rPr lang="en-US" dirty="0"/>
              <a:t>, adds the </a:t>
            </a:r>
            <a:r>
              <a:rPr lang="en-US" b="1" dirty="0">
                <a:solidFill>
                  <a:srgbClr val="0070C0"/>
                </a:solidFill>
              </a:rPr>
              <a:t>right arrow over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C00000"/>
                </a:solidFill>
              </a:rPr>
              <a:t>\</a:t>
            </a:r>
            <a:r>
              <a:rPr lang="en-US" b="1" dirty="0" err="1">
                <a:solidFill>
                  <a:srgbClr val="C00000"/>
                </a:solidFill>
              </a:rPr>
              <a:t>overleftrightarrow</a:t>
            </a:r>
            <a:r>
              <a:rPr lang="en-US" dirty="0"/>
              <a:t>, adds the </a:t>
            </a:r>
            <a:r>
              <a:rPr lang="en-US" b="1" dirty="0">
                <a:solidFill>
                  <a:srgbClr val="FFC000"/>
                </a:solidFill>
              </a:rPr>
              <a:t>left and right arrow over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7030A0"/>
                </a:solidFill>
              </a:rPr>
              <a:t>\</a:t>
            </a:r>
            <a:r>
              <a:rPr lang="en-US" b="1" dirty="0" err="1">
                <a:solidFill>
                  <a:srgbClr val="7030A0"/>
                </a:solidFill>
              </a:rPr>
              <a:t>underleftarrow</a:t>
            </a:r>
            <a:r>
              <a:rPr lang="en-US" dirty="0"/>
              <a:t>, adds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left arrow under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7030A0"/>
                </a:solidFill>
              </a:rPr>
              <a:t>\</a:t>
            </a:r>
            <a:r>
              <a:rPr lang="en-US" b="1" dirty="0" err="1">
                <a:solidFill>
                  <a:srgbClr val="7030A0"/>
                </a:solidFill>
              </a:rPr>
              <a:t>underrightarrow</a:t>
            </a:r>
            <a:r>
              <a:rPr lang="en-US" dirty="0"/>
              <a:t>, adds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right arrow under </a:t>
            </a:r>
            <a:r>
              <a:rPr lang="en-US" dirty="0"/>
              <a:t>the formula</a:t>
            </a:r>
          </a:p>
          <a:p>
            <a:r>
              <a:rPr lang="en-US" b="1" dirty="0">
                <a:solidFill>
                  <a:srgbClr val="C00000"/>
                </a:solidFill>
              </a:rPr>
              <a:t>\</a:t>
            </a:r>
            <a:r>
              <a:rPr lang="en-US" b="1" dirty="0" err="1">
                <a:solidFill>
                  <a:srgbClr val="C00000"/>
                </a:solidFill>
              </a:rPr>
              <a:t>underleftrightarrow</a:t>
            </a:r>
            <a:r>
              <a:rPr lang="en-US" dirty="0"/>
              <a:t>, adds the </a:t>
            </a:r>
            <a:r>
              <a:rPr lang="en-US" b="1" dirty="0">
                <a:solidFill>
                  <a:srgbClr val="FFC000"/>
                </a:solidFill>
              </a:rPr>
              <a:t>left and right arrow over </a:t>
            </a:r>
            <a:r>
              <a:rPr lang="en-US" dirty="0"/>
              <a:t>the formula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Horizontal Arrows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6668D-80C0-43B0-B1E4-071BC729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2031206"/>
            <a:ext cx="838200" cy="44862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A9ACAC-1190-4AE6-B661-89064AF6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31343"/>
            <a:ext cx="44958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D89D28-61B0-4CB3-A8CC-39FEFDFE1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436" y="1873249"/>
            <a:ext cx="3762375" cy="7524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9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B66D2F-0C95-4752-B00C-54FEBA856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3572"/>
            <a:ext cx="6315075" cy="1295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5899A-C8E7-4AD2-9BDE-3A1EB22A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0" y="4274343"/>
            <a:ext cx="5172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WP Galaxy</a:t>
            </a:r>
            <a:endParaRPr lang="en-P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D8DD5-B767-49E1-ABBE-FAF528AE4230}"/>
              </a:ext>
            </a:extLst>
          </p:cNvPr>
          <p:cNvSpPr txBox="1"/>
          <p:nvPr/>
        </p:nvSpPr>
        <p:spPr>
          <a:xfrm>
            <a:off x="838200" y="1690686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on</a:t>
            </a:r>
            <a:endParaRPr lang="en-P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71A16-EDC7-4FC3-8604-84D6AC83B8A8}"/>
              </a:ext>
            </a:extLst>
          </p:cNvPr>
          <p:cNvSpPr txBox="1"/>
          <p:nvPr/>
        </p:nvSpPr>
        <p:spPr>
          <a:xfrm>
            <a:off x="1768337" y="2334087"/>
            <a:ext cx="2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twitter.com/017FastAbuzar</a:t>
            </a:r>
            <a:endParaRPr lang="en-P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F91B4-BE62-445B-8E1E-3FD0B5E83305}"/>
              </a:ext>
            </a:extLst>
          </p:cNvPr>
          <p:cNvSpPr txBox="1"/>
          <p:nvPr/>
        </p:nvSpPr>
        <p:spPr>
          <a:xfrm>
            <a:off x="1778863" y="2955984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www.linkedin.com/in/abuzarghafari</a:t>
            </a:r>
            <a:endParaRPr lang="en-P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8037D-23E6-4EAD-B441-81B0A8CC75DD}"/>
              </a:ext>
            </a:extLst>
          </p:cNvPr>
          <p:cNvSpPr txBox="1"/>
          <p:nvPr/>
        </p:nvSpPr>
        <p:spPr>
          <a:xfrm>
            <a:off x="1778863" y="3612265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https://github.com/AbuzarGhafari</a:t>
            </a:r>
            <a:endParaRPr lang="en-P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17F72-81C8-4BB1-9C54-EABA82063EF3}"/>
              </a:ext>
            </a:extLst>
          </p:cNvPr>
          <p:cNvSpPr txBox="1"/>
          <p:nvPr/>
        </p:nvSpPr>
        <p:spPr>
          <a:xfrm>
            <a:off x="7149483" y="2158714"/>
            <a:ext cx="361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https://www.facebook.com/groups/744709572836598</a:t>
            </a:r>
            <a:endParaRPr lang="en-P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038BA-24E2-4E8B-A41C-A143F5BB081A}"/>
              </a:ext>
            </a:extLst>
          </p:cNvPr>
          <p:cNvSpPr txBox="1"/>
          <p:nvPr/>
        </p:nvSpPr>
        <p:spPr>
          <a:xfrm>
            <a:off x="6096000" y="1690686"/>
            <a:ext cx="454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 Facebook WPG Latex Learning Group</a:t>
            </a:r>
            <a:endParaRPr lang="en-P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CCA700-8B8D-46F1-B50D-52D01B60D183}"/>
              </a:ext>
            </a:extLst>
          </p:cNvPr>
          <p:cNvSpPr/>
          <p:nvPr/>
        </p:nvSpPr>
        <p:spPr>
          <a:xfrm>
            <a:off x="2624831" y="4773175"/>
            <a:ext cx="6942338" cy="71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Like, Comment, Share and Subscribe the Channel</a:t>
            </a:r>
            <a:endParaRPr lang="en-P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F72A9E9-1CB1-462D-BD39-2537A040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0" y="2246186"/>
            <a:ext cx="471083" cy="471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12B332-E721-4166-B17F-D47EA699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0" y="3561390"/>
            <a:ext cx="471083" cy="471083"/>
          </a:xfrm>
          <a:prstGeom prst="rect">
            <a:avLst/>
          </a:prstGeom>
        </p:spPr>
      </p:pic>
      <p:pic>
        <p:nvPicPr>
          <p:cNvPr id="21" name="Picture 2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72CD83C-EA94-4D39-A299-CA245ABBC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1" y="2904139"/>
            <a:ext cx="473022" cy="473022"/>
          </a:xfrm>
          <a:prstGeom prst="rect">
            <a:avLst/>
          </a:prstGeom>
        </p:spPr>
      </p:pic>
      <p:pic>
        <p:nvPicPr>
          <p:cNvPr id="23" name="Picture 2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974CD8F-CC16-4DCF-B0AB-27B2E1766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78" y="2247948"/>
            <a:ext cx="467557" cy="4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9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673-CD12-4404-A1B5-CADDEA779C42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2C71-23EE-4EA3-ACA1-0381A4D6A8C0}"/>
              </a:ext>
            </a:extLst>
          </p:cNvPr>
          <p:cNvSpPr/>
          <p:nvPr/>
        </p:nvSpPr>
        <p:spPr>
          <a:xfrm>
            <a:off x="-1" y="1690688"/>
            <a:ext cx="12191999" cy="516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A0A88-CF2C-4825-90BC-17585C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WP Galaxy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38F-8FF6-4967-A6D7-842D77CD698C}"/>
              </a:ext>
            </a:extLst>
          </p:cNvPr>
          <p:cNvSpPr/>
          <p:nvPr/>
        </p:nvSpPr>
        <p:spPr>
          <a:xfrm>
            <a:off x="10763435" y="254980"/>
            <a:ext cx="1180730" cy="11807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WPG</a:t>
            </a:r>
            <a:endParaRPr lang="en-P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Heart,Love,Text PNG Clipart - Royalty Free SVG / PNG">
            <a:extLst>
              <a:ext uri="{FF2B5EF4-FFF2-40B4-BE49-F238E27FC236}">
                <a16:creationId xmlns:a16="http://schemas.microsoft.com/office/drawing/2014/main" id="{EFCF1D50-5424-4118-AC3F-AF49BD97F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34" y="1778980"/>
            <a:ext cx="4990727" cy="49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9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Practical LaTeX # 20</vt:lpstr>
      <vt:lpstr>Stretchable Horizontal Lines</vt:lpstr>
      <vt:lpstr>Horizontal Braces</vt:lpstr>
      <vt:lpstr>Horizontal Lines/Bars</vt:lpstr>
      <vt:lpstr>Horizontal Arrows</vt:lpstr>
      <vt:lpstr>Horizontal Arrows</vt:lpstr>
      <vt:lpstr>Example</vt:lpstr>
      <vt:lpstr>WP Galaxy</vt:lpstr>
      <vt:lpstr>WP Galaxy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LaTex # 20</dc:title>
  <dc:creator>Mr. Abuzar Ghafari</dc:creator>
  <cp:lastModifiedBy>Mr. Abuzar Ghafari</cp:lastModifiedBy>
  <cp:revision>73</cp:revision>
  <dcterms:created xsi:type="dcterms:W3CDTF">2021-06-17T18:54:33Z</dcterms:created>
  <dcterms:modified xsi:type="dcterms:W3CDTF">2021-06-17T20:46:25Z</dcterms:modified>
</cp:coreProperties>
</file>