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Caveat"/>
      <p:regular r:id="rId15"/>
      <p:bold r:id="rId16"/>
    </p:embeddedFont>
    <p:embeddedFont>
      <p:font typeface="Oswald Light"/>
      <p:regular r:id="rId17"/>
      <p:bold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aveat-regular.fntdata"/><Relationship Id="rId14" Type="http://schemas.openxmlformats.org/officeDocument/2006/relationships/slide" Target="slides/slide9.xml"/><Relationship Id="rId17" Type="http://schemas.openxmlformats.org/officeDocument/2006/relationships/font" Target="fonts/OswaldLight-regular.fntdata"/><Relationship Id="rId16" Type="http://schemas.openxmlformats.org/officeDocument/2006/relationships/font" Target="fonts/Caveat-bold.fntdata"/><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OswaldLigh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d3091ff4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d3091ff4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7d3091ff4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7d3091ff4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7d3091ff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7d3091ff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7d3091ff4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7d3091ff4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7d3091ff4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7d3091ff4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7d3091ff4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7d3091ff4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7d3091ff4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7d3091ff4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7d3091ff4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7d3091ff4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BFBF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4000">
                <a:solidFill>
                  <a:srgbClr val="000000"/>
                </a:solidFill>
                <a:latin typeface="Impact"/>
                <a:ea typeface="Impact"/>
                <a:cs typeface="Impact"/>
                <a:sym typeface="Impact"/>
              </a:rPr>
              <a:t>Phishing Awareness Training</a:t>
            </a:r>
            <a:endParaRPr b="1" sz="4000">
              <a:solidFill>
                <a:srgbClr val="000000"/>
              </a:solidFill>
              <a:latin typeface="Impact"/>
              <a:ea typeface="Impact"/>
              <a:cs typeface="Impact"/>
              <a:sym typeface="Impact"/>
            </a:endParaRPr>
          </a:p>
        </p:txBody>
      </p:sp>
      <p:sp>
        <p:nvSpPr>
          <p:cNvPr id="55" name="Google Shape;55;p13"/>
          <p:cNvSpPr txBox="1"/>
          <p:nvPr>
            <p:ph idx="1" type="subTitle"/>
          </p:nvPr>
        </p:nvSpPr>
        <p:spPr>
          <a:xfrm>
            <a:off x="311700" y="2834125"/>
            <a:ext cx="8520600" cy="792600"/>
          </a:xfrm>
          <a:prstGeom prst="rect">
            <a:avLst/>
          </a:prstGeom>
        </p:spPr>
        <p:txBody>
          <a:bodyPr anchorCtr="0" anchor="ctr" bIns="91425" lIns="91425" spcFirstLastPara="1" rIns="91425" wrap="square" tIns="91425">
            <a:normAutofit/>
          </a:bodyPr>
          <a:lstStyle/>
          <a:p>
            <a:pPr indent="0" lvl="0" marL="0" rtl="0" algn="ctr">
              <a:lnSpc>
                <a:spcPct val="115000"/>
              </a:lnSpc>
              <a:spcBef>
                <a:spcPts val="1200"/>
              </a:spcBef>
              <a:spcAft>
                <a:spcPts val="1200"/>
              </a:spcAft>
              <a:buNone/>
            </a:pPr>
            <a:r>
              <a:rPr lang="en-GB" sz="1500">
                <a:solidFill>
                  <a:srgbClr val="000000"/>
                </a:solidFill>
                <a:latin typeface="Caveat"/>
                <a:ea typeface="Caveat"/>
                <a:cs typeface="Caveat"/>
                <a:sym typeface="Caveat"/>
              </a:rPr>
              <a:t>Protect Yourself. Protect Your Organization.</a:t>
            </a:r>
            <a:endParaRPr sz="1500">
              <a:solidFill>
                <a:srgbClr val="000000"/>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520">
                <a:solidFill>
                  <a:srgbClr val="000000"/>
                </a:solidFill>
                <a:latin typeface="Impact"/>
                <a:ea typeface="Impact"/>
                <a:cs typeface="Impact"/>
                <a:sym typeface="Impact"/>
              </a:rPr>
              <a:t>What is Phishing?</a:t>
            </a:r>
            <a:endParaRPr sz="2520">
              <a:solidFill>
                <a:srgbClr val="000000"/>
              </a:solidFill>
              <a:latin typeface="Impact"/>
              <a:ea typeface="Impact"/>
              <a:cs typeface="Impact"/>
              <a:sym typeface="Impact"/>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a:solidFill>
                  <a:srgbClr val="000000"/>
                </a:solidFill>
                <a:latin typeface="Oswald"/>
                <a:ea typeface="Oswald"/>
                <a:cs typeface="Oswald"/>
                <a:sym typeface="Oswald"/>
              </a:rPr>
              <a:t>Phishing is a cyberattack technique where attackers pretend to be trustworthy entities (like banks, companies, or colleagues) in order to trick people into giving away sensitive information such as passwords, credit card numbers, or personal details.</a:t>
            </a:r>
            <a:endParaRPr>
              <a:solidFill>
                <a:srgbClr val="000000"/>
              </a:solidFill>
              <a:latin typeface="Oswald"/>
              <a:ea typeface="Oswald"/>
              <a:cs typeface="Oswald"/>
              <a:sym typeface="Oswald"/>
            </a:endParaRPr>
          </a:p>
          <a:p>
            <a:pPr indent="0" lvl="0" marL="0" rtl="0" algn="l">
              <a:spcBef>
                <a:spcPts val="1200"/>
              </a:spcBef>
              <a:spcAft>
                <a:spcPts val="0"/>
              </a:spcAft>
              <a:buNone/>
            </a:pPr>
            <a:r>
              <a:rPr lang="en-GB">
                <a:solidFill>
                  <a:srgbClr val="000000"/>
                </a:solidFill>
                <a:latin typeface="Impact"/>
                <a:ea typeface="Impact"/>
                <a:cs typeface="Impact"/>
                <a:sym typeface="Impact"/>
              </a:rPr>
              <a:t>Key Points:</a:t>
            </a:r>
            <a:endParaRPr>
              <a:solidFill>
                <a:srgbClr val="000000"/>
              </a:solidFill>
              <a:latin typeface="Impact"/>
              <a:ea typeface="Impact"/>
              <a:cs typeface="Impact"/>
              <a:sym typeface="Impact"/>
            </a:endParaRPr>
          </a:p>
          <a:p>
            <a:pPr indent="-336550" lvl="0" marL="457200" rtl="0" algn="l">
              <a:spcBef>
                <a:spcPts val="1200"/>
              </a:spcBef>
              <a:spcAft>
                <a:spcPts val="0"/>
              </a:spcAft>
              <a:buClr>
                <a:srgbClr val="000000"/>
              </a:buClr>
              <a:buSzPts val="1700"/>
              <a:buFont typeface="Oswald"/>
              <a:buChar char="❏"/>
            </a:pPr>
            <a:r>
              <a:rPr lang="en-GB" sz="1700">
                <a:solidFill>
                  <a:srgbClr val="000000"/>
                </a:solidFill>
                <a:latin typeface="Oswald"/>
                <a:ea typeface="Oswald"/>
                <a:cs typeface="Oswald"/>
                <a:sym typeface="Oswald"/>
              </a:rPr>
              <a:t>Usually comes through emails, text messages, fake websites, or phone calls.</a:t>
            </a:r>
            <a:endParaRPr sz="1700">
              <a:solidFill>
                <a:srgbClr val="000000"/>
              </a:solidFill>
              <a:latin typeface="Oswald"/>
              <a:ea typeface="Oswald"/>
              <a:cs typeface="Oswald"/>
              <a:sym typeface="Oswald"/>
            </a:endParaRPr>
          </a:p>
          <a:p>
            <a:pPr indent="-336550" lvl="0" marL="457200" rtl="0" algn="l">
              <a:spcBef>
                <a:spcPts val="0"/>
              </a:spcBef>
              <a:spcAft>
                <a:spcPts val="0"/>
              </a:spcAft>
              <a:buClr>
                <a:srgbClr val="000000"/>
              </a:buClr>
              <a:buSzPts val="1700"/>
              <a:buFont typeface="Oswald"/>
              <a:buChar char="❏"/>
            </a:pPr>
            <a:r>
              <a:rPr lang="en-GB" sz="1700">
                <a:solidFill>
                  <a:srgbClr val="000000"/>
                </a:solidFill>
                <a:latin typeface="Oswald"/>
                <a:ea typeface="Oswald"/>
                <a:cs typeface="Oswald"/>
                <a:sym typeface="Oswald"/>
              </a:rPr>
              <a:t>Attackers disguise themselves as banks, government agencies, companies, or colleagues.</a:t>
            </a:r>
            <a:endParaRPr sz="1700">
              <a:solidFill>
                <a:srgbClr val="000000"/>
              </a:solidFill>
              <a:latin typeface="Oswald"/>
              <a:ea typeface="Oswald"/>
              <a:cs typeface="Oswald"/>
              <a:sym typeface="Oswald"/>
            </a:endParaRPr>
          </a:p>
          <a:p>
            <a:pPr indent="-336550" lvl="0" marL="457200" rtl="0" algn="l">
              <a:spcBef>
                <a:spcPts val="0"/>
              </a:spcBef>
              <a:spcAft>
                <a:spcPts val="0"/>
              </a:spcAft>
              <a:buClr>
                <a:srgbClr val="000000"/>
              </a:buClr>
              <a:buSzPts val="1700"/>
              <a:buFont typeface="Oswald"/>
              <a:buChar char="❏"/>
            </a:pPr>
            <a:r>
              <a:rPr lang="en-GB" sz="1700">
                <a:solidFill>
                  <a:srgbClr val="000000"/>
                </a:solidFill>
                <a:latin typeface="Oswald"/>
                <a:ea typeface="Oswald"/>
                <a:cs typeface="Oswald"/>
                <a:sym typeface="Oswald"/>
              </a:rPr>
              <a:t>The main goal is to steal data or money.</a:t>
            </a:r>
            <a:endParaRPr sz="1700">
              <a:solidFill>
                <a:srgbClr val="000000"/>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None/>
            </a:pPr>
            <a:r>
              <a:rPr lang="en-GB">
                <a:latin typeface="Impact"/>
                <a:ea typeface="Impact"/>
                <a:cs typeface="Impact"/>
                <a:sym typeface="Impact"/>
              </a:rPr>
              <a:t>How to Recognize Phishing Emails And Fake Websites</a:t>
            </a:r>
            <a:endParaRPr>
              <a:latin typeface="Impact"/>
              <a:ea typeface="Impact"/>
              <a:cs typeface="Impact"/>
              <a:sym typeface="Impact"/>
            </a:endParaRPr>
          </a:p>
          <a:p>
            <a:pPr indent="0" lvl="0" marL="0" rtl="0" algn="l">
              <a:lnSpc>
                <a:spcPct val="115000"/>
              </a:lnSpc>
              <a:spcBef>
                <a:spcPts val="1200"/>
              </a:spcBef>
              <a:spcAft>
                <a:spcPts val="0"/>
              </a:spcAft>
              <a:buClr>
                <a:schemeClr val="dk1"/>
              </a:buClr>
              <a:buSzPct val="39285"/>
              <a:buFont typeface="Arial"/>
              <a:buNone/>
            </a:pPr>
            <a:r>
              <a:t/>
            </a:r>
            <a:endParaRPr/>
          </a:p>
          <a:p>
            <a:pPr indent="0" lvl="0" marL="0" rtl="0" algn="l">
              <a:spcBef>
                <a:spcPts val="1200"/>
              </a:spcBef>
              <a:spcAft>
                <a:spcPts val="0"/>
              </a:spcAft>
              <a:buNone/>
            </a:pPr>
            <a:r>
              <a:t/>
            </a:r>
            <a:endParaRPr/>
          </a:p>
        </p:txBody>
      </p:sp>
      <p:sp>
        <p:nvSpPr>
          <p:cNvPr id="67" name="Google Shape;67;p15"/>
          <p:cNvSpPr txBox="1"/>
          <p:nvPr>
            <p:ph idx="1" type="body"/>
          </p:nvPr>
        </p:nvSpPr>
        <p:spPr>
          <a:xfrm>
            <a:off x="311700" y="1152475"/>
            <a:ext cx="3999900" cy="3822900"/>
          </a:xfrm>
          <a:prstGeom prst="rect">
            <a:avLst/>
          </a:prstGeom>
        </p:spPr>
        <p:txBody>
          <a:bodyPr anchorCtr="0" anchor="ctr" bIns="91425" lIns="91425" spcFirstLastPara="1" rIns="91425" wrap="square" tIns="91425">
            <a:normAutofit fontScale="55000" lnSpcReduction="20000"/>
          </a:bodyPr>
          <a:lstStyle/>
          <a:p>
            <a:pPr indent="0" lvl="0" marL="0" rtl="0" algn="ctr">
              <a:lnSpc>
                <a:spcPct val="100000"/>
              </a:lnSpc>
              <a:spcBef>
                <a:spcPts val="1200"/>
              </a:spcBef>
              <a:spcAft>
                <a:spcPts val="0"/>
              </a:spcAft>
              <a:buNone/>
            </a:pPr>
            <a:r>
              <a:rPr lang="en-GB" sz="3600">
                <a:solidFill>
                  <a:schemeClr val="dk1"/>
                </a:solidFill>
                <a:latin typeface="Impact"/>
                <a:ea typeface="Impact"/>
                <a:cs typeface="Impact"/>
                <a:sym typeface="Impact"/>
              </a:rPr>
              <a:t>Phishing Emails</a:t>
            </a:r>
            <a:endParaRPr sz="3600">
              <a:solidFill>
                <a:schemeClr val="dk1"/>
              </a:solidFill>
              <a:latin typeface="Impact"/>
              <a:ea typeface="Impact"/>
              <a:cs typeface="Impact"/>
              <a:sym typeface="Impact"/>
            </a:endParaRPr>
          </a:p>
          <a:p>
            <a:pPr indent="-318207" lvl="0" marL="457200" rtl="0" algn="l">
              <a:spcBef>
                <a:spcPts val="1200"/>
              </a:spcBef>
              <a:spcAft>
                <a:spcPts val="0"/>
              </a:spcAft>
              <a:buClr>
                <a:srgbClr val="000000"/>
              </a:buClr>
              <a:buSzPct val="100000"/>
              <a:buFont typeface="Oswald"/>
              <a:buChar char="❏"/>
            </a:pPr>
            <a:r>
              <a:rPr b="1" lang="en-GB" sz="2565">
                <a:solidFill>
                  <a:schemeClr val="dk1"/>
                </a:solidFill>
                <a:latin typeface="Oswald"/>
                <a:ea typeface="Oswald"/>
                <a:cs typeface="Oswald"/>
                <a:sym typeface="Oswald"/>
              </a:rPr>
              <a:t>Urgent or Threatening Language:</a:t>
            </a:r>
            <a:r>
              <a:rPr lang="en-GB" sz="2565">
                <a:solidFill>
                  <a:schemeClr val="dk1"/>
                </a:solidFill>
                <a:latin typeface="Oswald"/>
                <a:ea typeface="Oswald"/>
                <a:cs typeface="Oswald"/>
                <a:sym typeface="Oswald"/>
              </a:rPr>
              <a:t> "Your account will be suspended!" or "Immediate action required!"</a:t>
            </a:r>
            <a:endParaRPr sz="2565">
              <a:solidFill>
                <a:schemeClr val="dk1"/>
              </a:solidFill>
              <a:latin typeface="Oswald"/>
              <a:ea typeface="Oswald"/>
              <a:cs typeface="Oswald"/>
              <a:sym typeface="Oswald"/>
            </a:endParaRPr>
          </a:p>
          <a:p>
            <a:pPr indent="-318207" lvl="0" marL="457200" rtl="0" algn="l">
              <a:spcBef>
                <a:spcPts val="0"/>
              </a:spcBef>
              <a:spcAft>
                <a:spcPts val="0"/>
              </a:spcAft>
              <a:buClr>
                <a:srgbClr val="000000"/>
              </a:buClr>
              <a:buSzPct val="100000"/>
              <a:buFont typeface="Oswald"/>
              <a:buChar char="❏"/>
            </a:pPr>
            <a:r>
              <a:rPr b="1" lang="en-GB" sz="2565">
                <a:solidFill>
                  <a:schemeClr val="dk1"/>
                </a:solidFill>
                <a:latin typeface="Oswald"/>
                <a:ea typeface="Oswald"/>
                <a:cs typeface="Oswald"/>
                <a:sym typeface="Oswald"/>
              </a:rPr>
              <a:t>Suspicious Sender Address:</a:t>
            </a:r>
            <a:r>
              <a:rPr lang="en-GB" sz="2565">
                <a:solidFill>
                  <a:schemeClr val="dk1"/>
                </a:solidFill>
                <a:latin typeface="Oswald"/>
                <a:ea typeface="Oswald"/>
                <a:cs typeface="Oswald"/>
                <a:sym typeface="Oswald"/>
              </a:rPr>
              <a:t> The "From" address doesn't match the company's real domain (e.g., </a:t>
            </a:r>
            <a:r>
              <a:rPr lang="en-GB" sz="2565">
                <a:solidFill>
                  <a:srgbClr val="188038"/>
                </a:solidFill>
                <a:latin typeface="Oswald"/>
                <a:ea typeface="Oswald"/>
                <a:cs typeface="Oswald"/>
                <a:sym typeface="Oswald"/>
              </a:rPr>
              <a:t>paypal@securesrvc.com</a:t>
            </a:r>
            <a:r>
              <a:rPr lang="en-GB" sz="2565">
                <a:solidFill>
                  <a:schemeClr val="dk1"/>
                </a:solidFill>
                <a:latin typeface="Oswald"/>
                <a:ea typeface="Oswald"/>
                <a:cs typeface="Oswald"/>
                <a:sym typeface="Oswald"/>
              </a:rPr>
              <a:t> instead of </a:t>
            </a:r>
            <a:r>
              <a:rPr lang="en-GB" sz="2565">
                <a:solidFill>
                  <a:srgbClr val="188038"/>
                </a:solidFill>
                <a:latin typeface="Oswald"/>
                <a:ea typeface="Oswald"/>
                <a:cs typeface="Oswald"/>
                <a:sym typeface="Oswald"/>
              </a:rPr>
              <a:t>service@paypal.com</a:t>
            </a:r>
            <a:r>
              <a:rPr lang="en-GB" sz="2565">
                <a:solidFill>
                  <a:schemeClr val="dk1"/>
                </a:solidFill>
                <a:latin typeface="Oswald"/>
                <a:ea typeface="Oswald"/>
                <a:cs typeface="Oswald"/>
                <a:sym typeface="Oswald"/>
              </a:rPr>
              <a:t>).</a:t>
            </a:r>
            <a:endParaRPr sz="2565">
              <a:solidFill>
                <a:schemeClr val="dk1"/>
              </a:solidFill>
              <a:latin typeface="Oswald"/>
              <a:ea typeface="Oswald"/>
              <a:cs typeface="Oswald"/>
              <a:sym typeface="Oswald"/>
            </a:endParaRPr>
          </a:p>
          <a:p>
            <a:pPr indent="-318207" lvl="0" marL="457200" rtl="0" algn="l">
              <a:spcBef>
                <a:spcPts val="0"/>
              </a:spcBef>
              <a:spcAft>
                <a:spcPts val="0"/>
              </a:spcAft>
              <a:buClr>
                <a:srgbClr val="000000"/>
              </a:buClr>
              <a:buSzPct val="100000"/>
              <a:buFont typeface="Oswald"/>
              <a:buChar char="❏"/>
            </a:pPr>
            <a:r>
              <a:rPr b="1" lang="en-GB" sz="2565">
                <a:solidFill>
                  <a:schemeClr val="dk1"/>
                </a:solidFill>
                <a:latin typeface="Oswald"/>
                <a:ea typeface="Oswald"/>
                <a:cs typeface="Oswald"/>
                <a:sym typeface="Oswald"/>
              </a:rPr>
              <a:t>Generic Salutations:</a:t>
            </a:r>
            <a:r>
              <a:rPr lang="en-GB" sz="2565">
                <a:solidFill>
                  <a:schemeClr val="dk1"/>
                </a:solidFill>
                <a:latin typeface="Oswald"/>
                <a:ea typeface="Oswald"/>
                <a:cs typeface="Oswald"/>
                <a:sym typeface="Oswald"/>
              </a:rPr>
              <a:t> "Dear Customer" instead of your name.</a:t>
            </a:r>
            <a:endParaRPr sz="2565">
              <a:solidFill>
                <a:schemeClr val="dk1"/>
              </a:solidFill>
              <a:latin typeface="Oswald"/>
              <a:ea typeface="Oswald"/>
              <a:cs typeface="Oswald"/>
              <a:sym typeface="Oswald"/>
            </a:endParaRPr>
          </a:p>
          <a:p>
            <a:pPr indent="-318207" lvl="0" marL="457200" rtl="0" algn="l">
              <a:spcBef>
                <a:spcPts val="0"/>
              </a:spcBef>
              <a:spcAft>
                <a:spcPts val="0"/>
              </a:spcAft>
              <a:buClr>
                <a:srgbClr val="000000"/>
              </a:buClr>
              <a:buSzPct val="100000"/>
              <a:buFont typeface="Oswald"/>
              <a:buChar char="❏"/>
            </a:pPr>
            <a:r>
              <a:rPr b="1" lang="en-GB" sz="2565">
                <a:solidFill>
                  <a:schemeClr val="dk1"/>
                </a:solidFill>
                <a:latin typeface="Oswald"/>
                <a:ea typeface="Oswald"/>
                <a:cs typeface="Oswald"/>
                <a:sym typeface="Oswald"/>
              </a:rPr>
              <a:t>Grammar and Spelling Errors:</a:t>
            </a:r>
            <a:r>
              <a:rPr lang="en-GB" sz="2565">
                <a:solidFill>
                  <a:schemeClr val="dk1"/>
                </a:solidFill>
                <a:latin typeface="Oswald"/>
                <a:ea typeface="Oswald"/>
                <a:cs typeface="Oswald"/>
                <a:sym typeface="Oswald"/>
              </a:rPr>
              <a:t> Professional companies rarely make these mistakes.</a:t>
            </a:r>
            <a:endParaRPr sz="2565">
              <a:solidFill>
                <a:schemeClr val="dk1"/>
              </a:solidFill>
              <a:latin typeface="Oswald"/>
              <a:ea typeface="Oswald"/>
              <a:cs typeface="Oswald"/>
              <a:sym typeface="Oswald"/>
            </a:endParaRPr>
          </a:p>
          <a:p>
            <a:pPr indent="-318207" lvl="0" marL="457200" rtl="0" algn="l">
              <a:spcBef>
                <a:spcPts val="0"/>
              </a:spcBef>
              <a:spcAft>
                <a:spcPts val="0"/>
              </a:spcAft>
              <a:buClr>
                <a:srgbClr val="000000"/>
              </a:buClr>
              <a:buSzPct val="100000"/>
              <a:buFont typeface="Oswald"/>
              <a:buChar char="❏"/>
            </a:pPr>
            <a:r>
              <a:rPr b="1" lang="en-GB" sz="2565">
                <a:solidFill>
                  <a:schemeClr val="dk1"/>
                </a:solidFill>
                <a:latin typeface="Oswald"/>
                <a:ea typeface="Oswald"/>
                <a:cs typeface="Oswald"/>
                <a:sym typeface="Oswald"/>
              </a:rPr>
              <a:t>Links that Don't Match:</a:t>
            </a:r>
            <a:r>
              <a:rPr lang="en-GB" sz="2565">
                <a:solidFill>
                  <a:schemeClr val="dk1"/>
                </a:solidFill>
                <a:latin typeface="Oswald"/>
                <a:ea typeface="Oswald"/>
                <a:cs typeface="Oswald"/>
                <a:sym typeface="Oswald"/>
              </a:rPr>
              <a:t> The visible link text says one thing, but the actual URL (when you hover over it) goes somewhere else.</a:t>
            </a:r>
            <a:endParaRPr sz="2565">
              <a:solidFill>
                <a:schemeClr val="dk1"/>
              </a:solidFill>
              <a:latin typeface="Oswald"/>
              <a:ea typeface="Oswald"/>
              <a:cs typeface="Oswald"/>
              <a:sym typeface="Oswald"/>
            </a:endParaRPr>
          </a:p>
          <a:p>
            <a:pPr indent="-318207" lvl="0" marL="457200" rtl="0" algn="l">
              <a:spcBef>
                <a:spcPts val="0"/>
              </a:spcBef>
              <a:spcAft>
                <a:spcPts val="0"/>
              </a:spcAft>
              <a:buClr>
                <a:srgbClr val="000000"/>
              </a:buClr>
              <a:buSzPct val="100000"/>
              <a:buFont typeface="Oswald"/>
              <a:buChar char="❏"/>
            </a:pPr>
            <a:r>
              <a:rPr b="1" lang="en-GB" sz="2565">
                <a:solidFill>
                  <a:schemeClr val="dk1"/>
                </a:solidFill>
                <a:latin typeface="Oswald"/>
                <a:ea typeface="Oswald"/>
                <a:cs typeface="Oswald"/>
                <a:sym typeface="Oswald"/>
              </a:rPr>
              <a:t>Unusual Attachments:</a:t>
            </a:r>
            <a:r>
              <a:rPr lang="en-GB" sz="2565">
                <a:solidFill>
                  <a:schemeClr val="dk1"/>
                </a:solidFill>
                <a:latin typeface="Oswald"/>
                <a:ea typeface="Oswald"/>
                <a:cs typeface="Oswald"/>
                <a:sym typeface="Oswald"/>
              </a:rPr>
              <a:t> Unexpected files like </a:t>
            </a:r>
            <a:r>
              <a:rPr lang="en-GB" sz="2565">
                <a:solidFill>
                  <a:srgbClr val="188038"/>
                </a:solidFill>
                <a:latin typeface="Oswald"/>
                <a:ea typeface="Oswald"/>
                <a:cs typeface="Oswald"/>
                <a:sym typeface="Oswald"/>
              </a:rPr>
              <a:t>.zip</a:t>
            </a:r>
            <a:r>
              <a:rPr lang="en-GB" sz="2565">
                <a:solidFill>
                  <a:schemeClr val="dk1"/>
                </a:solidFill>
                <a:latin typeface="Oswald"/>
                <a:ea typeface="Oswald"/>
                <a:cs typeface="Oswald"/>
                <a:sym typeface="Oswald"/>
              </a:rPr>
              <a:t> or </a:t>
            </a:r>
            <a:r>
              <a:rPr lang="en-GB" sz="2565">
                <a:solidFill>
                  <a:srgbClr val="188038"/>
                </a:solidFill>
                <a:latin typeface="Oswald"/>
                <a:ea typeface="Oswald"/>
                <a:cs typeface="Oswald"/>
                <a:sym typeface="Oswald"/>
              </a:rPr>
              <a:t>.exe</a:t>
            </a:r>
            <a:r>
              <a:rPr lang="en-GB" sz="2565">
                <a:solidFill>
                  <a:schemeClr val="dk1"/>
                </a:solidFill>
                <a:latin typeface="Oswald"/>
                <a:ea typeface="Oswald"/>
                <a:cs typeface="Oswald"/>
                <a:sym typeface="Oswald"/>
              </a:rPr>
              <a:t>.</a:t>
            </a:r>
            <a:endParaRPr sz="2165">
              <a:solidFill>
                <a:srgbClr val="000000"/>
              </a:solidFill>
              <a:latin typeface="Oswald"/>
              <a:ea typeface="Oswald"/>
              <a:cs typeface="Oswald"/>
              <a:sym typeface="Oswald"/>
            </a:endParaRPr>
          </a:p>
        </p:txBody>
      </p:sp>
      <p:sp>
        <p:nvSpPr>
          <p:cNvPr id="68" name="Google Shape;68;p15"/>
          <p:cNvSpPr txBox="1"/>
          <p:nvPr>
            <p:ph idx="2" type="body"/>
          </p:nvPr>
        </p:nvSpPr>
        <p:spPr>
          <a:xfrm>
            <a:off x="4832400" y="1152475"/>
            <a:ext cx="3999900" cy="3416400"/>
          </a:xfrm>
          <a:prstGeom prst="rect">
            <a:avLst/>
          </a:prstGeom>
        </p:spPr>
        <p:txBody>
          <a:bodyPr anchorCtr="0" anchor="ctr" bIns="91425" lIns="91425" spcFirstLastPara="1" rIns="91425" wrap="square" tIns="91425">
            <a:normAutofit lnSpcReduction="20000"/>
          </a:bodyPr>
          <a:lstStyle/>
          <a:p>
            <a:pPr indent="0" lvl="0" marL="0" rtl="0" algn="ctr">
              <a:lnSpc>
                <a:spcPct val="100000"/>
              </a:lnSpc>
              <a:spcBef>
                <a:spcPts val="1200"/>
              </a:spcBef>
              <a:spcAft>
                <a:spcPts val="0"/>
              </a:spcAft>
              <a:buNone/>
            </a:pPr>
            <a:r>
              <a:rPr lang="en-GB" sz="1950">
                <a:solidFill>
                  <a:schemeClr val="dk1"/>
                </a:solidFill>
                <a:latin typeface="Impact"/>
                <a:ea typeface="Impact"/>
                <a:cs typeface="Impact"/>
                <a:sym typeface="Impact"/>
              </a:rPr>
              <a:t>Fake Websites</a:t>
            </a:r>
            <a:endParaRPr sz="1950">
              <a:solidFill>
                <a:schemeClr val="dk1"/>
              </a:solidFill>
              <a:latin typeface="Impact"/>
              <a:ea typeface="Impact"/>
              <a:cs typeface="Impact"/>
              <a:sym typeface="Impact"/>
            </a:endParaRPr>
          </a:p>
          <a:p>
            <a:pPr indent="-317500" lvl="0" marL="457200" rtl="0" algn="l">
              <a:spcBef>
                <a:spcPts val="1200"/>
              </a:spcBef>
              <a:spcAft>
                <a:spcPts val="0"/>
              </a:spcAft>
              <a:buClr>
                <a:schemeClr val="dk1"/>
              </a:buClr>
              <a:buSzPts val="1400"/>
              <a:buFont typeface="Oswald"/>
              <a:buChar char="❏"/>
            </a:pPr>
            <a:r>
              <a:rPr b="1" lang="en-GB">
                <a:solidFill>
                  <a:schemeClr val="dk1"/>
                </a:solidFill>
                <a:latin typeface="Oswald"/>
                <a:ea typeface="Oswald"/>
                <a:cs typeface="Oswald"/>
                <a:sym typeface="Oswald"/>
              </a:rPr>
              <a:t>Check the URL:</a:t>
            </a:r>
            <a:r>
              <a:rPr lang="en-GB">
                <a:solidFill>
                  <a:schemeClr val="dk1"/>
                </a:solidFill>
                <a:latin typeface="Oswald"/>
                <a:ea typeface="Oswald"/>
                <a:cs typeface="Oswald"/>
                <a:sym typeface="Oswald"/>
              </a:rPr>
              <a:t> Look for misspellings (e.g., </a:t>
            </a:r>
            <a:r>
              <a:rPr lang="en-GB">
                <a:solidFill>
                  <a:srgbClr val="188038"/>
                </a:solidFill>
                <a:latin typeface="Oswald"/>
                <a:ea typeface="Oswald"/>
                <a:cs typeface="Oswald"/>
                <a:sym typeface="Oswald"/>
              </a:rPr>
              <a:t>amaz0n.com</a:t>
            </a:r>
            <a:r>
              <a:rPr lang="en-GB">
                <a:solidFill>
                  <a:schemeClr val="dk1"/>
                </a:solidFill>
                <a:latin typeface="Oswald"/>
                <a:ea typeface="Oswald"/>
                <a:cs typeface="Oswald"/>
                <a:sym typeface="Oswald"/>
              </a:rPr>
              <a:t> instead of </a:t>
            </a:r>
            <a:r>
              <a:rPr lang="en-GB">
                <a:solidFill>
                  <a:srgbClr val="188038"/>
                </a:solidFill>
                <a:latin typeface="Oswald"/>
                <a:ea typeface="Oswald"/>
                <a:cs typeface="Oswald"/>
                <a:sym typeface="Oswald"/>
              </a:rPr>
              <a:t>amazon.com</a:t>
            </a:r>
            <a:r>
              <a:rPr lang="en-GB">
                <a:solidFill>
                  <a:schemeClr val="dk1"/>
                </a:solidFill>
                <a:latin typeface="Oswald"/>
                <a:ea typeface="Oswald"/>
                <a:cs typeface="Oswald"/>
                <a:sym typeface="Oswald"/>
              </a:rPr>
              <a:t>).</a:t>
            </a:r>
            <a:endParaRPr>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b="1" lang="en-GB">
                <a:solidFill>
                  <a:schemeClr val="dk1"/>
                </a:solidFill>
                <a:latin typeface="Oswald"/>
                <a:ea typeface="Oswald"/>
                <a:cs typeface="Oswald"/>
                <a:sym typeface="Oswald"/>
              </a:rPr>
              <a:t>Look for HTTPS:</a:t>
            </a:r>
            <a:r>
              <a:rPr lang="en-GB">
                <a:solidFill>
                  <a:schemeClr val="dk1"/>
                </a:solidFill>
                <a:latin typeface="Oswald"/>
                <a:ea typeface="Oswald"/>
                <a:cs typeface="Oswald"/>
                <a:sym typeface="Oswald"/>
              </a:rPr>
              <a:t> A legitimate website will have a padlock icon and "https://" at the beginning of the URL.</a:t>
            </a:r>
            <a:endParaRPr>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b="1" lang="en-GB">
                <a:solidFill>
                  <a:schemeClr val="dk1"/>
                </a:solidFill>
                <a:latin typeface="Oswald"/>
                <a:ea typeface="Oswald"/>
                <a:cs typeface="Oswald"/>
                <a:sym typeface="Oswald"/>
              </a:rPr>
              <a:t>Trust the Certificate:</a:t>
            </a:r>
            <a:r>
              <a:rPr lang="en-GB">
                <a:solidFill>
                  <a:schemeClr val="dk1"/>
                </a:solidFill>
                <a:latin typeface="Oswald"/>
                <a:ea typeface="Oswald"/>
                <a:cs typeface="Oswald"/>
                <a:sym typeface="Oswald"/>
              </a:rPr>
              <a:t> Click the padlock to view the security certificate. Does it match the company's name?</a:t>
            </a:r>
            <a:endParaRPr>
              <a:solidFill>
                <a:schemeClr val="dk1"/>
              </a:solidFill>
              <a:latin typeface="Oswald"/>
              <a:ea typeface="Oswald"/>
              <a:cs typeface="Oswald"/>
              <a:sym typeface="Oswald"/>
            </a:endParaRPr>
          </a:p>
          <a:p>
            <a:pPr indent="-317500" lvl="0" marL="457200" rtl="0" algn="l">
              <a:spcBef>
                <a:spcPts val="0"/>
              </a:spcBef>
              <a:spcAft>
                <a:spcPts val="0"/>
              </a:spcAft>
              <a:buClr>
                <a:schemeClr val="dk1"/>
              </a:buClr>
              <a:buSzPts val="1400"/>
              <a:buFont typeface="Oswald"/>
              <a:buChar char="❏"/>
            </a:pPr>
            <a:r>
              <a:rPr b="1" lang="en-GB">
                <a:solidFill>
                  <a:schemeClr val="dk1"/>
                </a:solidFill>
                <a:latin typeface="Oswald"/>
                <a:ea typeface="Oswald"/>
                <a:cs typeface="Oswald"/>
                <a:sym typeface="Oswald"/>
              </a:rPr>
              <a:t>Poor Design &amp; Functionality:</a:t>
            </a:r>
            <a:r>
              <a:rPr lang="en-GB">
                <a:solidFill>
                  <a:schemeClr val="dk1"/>
                </a:solidFill>
                <a:latin typeface="Oswald"/>
                <a:ea typeface="Oswald"/>
                <a:cs typeface="Oswald"/>
                <a:sym typeface="Oswald"/>
              </a:rPr>
              <a:t> Blurry logos, broken links, and bad grammar are often signs of a rushed fake site.</a:t>
            </a:r>
            <a:endParaRPr sz="1100">
              <a:solidFill>
                <a:schemeClr val="dk1"/>
              </a:solidFill>
              <a:latin typeface="Oswald"/>
              <a:ea typeface="Oswald"/>
              <a:cs typeface="Oswald"/>
              <a:sym typeface="Oswald"/>
            </a:endParaRPr>
          </a:p>
          <a:p>
            <a:pPr indent="0" lvl="0" marL="0" rtl="0" algn="ctr">
              <a:spcBef>
                <a:spcPts val="1200"/>
              </a:spcBef>
              <a:spcAft>
                <a:spcPts val="1200"/>
              </a:spcAft>
              <a:buClr>
                <a:schemeClr val="dk1"/>
              </a:buClr>
              <a:buSzPts val="1100"/>
              <a:buFont typeface="Arial"/>
              <a:buNone/>
            </a:pPr>
            <a:r>
              <a:t/>
            </a:r>
            <a:endParaRPr sz="2466">
              <a:solidFill>
                <a:schemeClr val="dk1"/>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000000"/>
                </a:solidFill>
                <a:latin typeface="Impact"/>
                <a:ea typeface="Impact"/>
                <a:cs typeface="Impact"/>
                <a:sym typeface="Impact"/>
              </a:rPr>
              <a:t>Social Engineering Tactics</a:t>
            </a:r>
            <a:endParaRPr>
              <a:solidFill>
                <a:srgbClr val="000000"/>
              </a:solidFill>
              <a:latin typeface="Impact"/>
              <a:ea typeface="Impact"/>
              <a:cs typeface="Impact"/>
              <a:sym typeface="Impact"/>
            </a:endParaRPr>
          </a:p>
        </p:txBody>
      </p:sp>
      <p:sp>
        <p:nvSpPr>
          <p:cNvPr id="74" name="Google Shape;74;p16"/>
          <p:cNvSpPr txBox="1"/>
          <p:nvPr>
            <p:ph idx="1" type="body"/>
          </p:nvPr>
        </p:nvSpPr>
        <p:spPr>
          <a:xfrm>
            <a:off x="648300" y="1156800"/>
            <a:ext cx="3923700" cy="1779000"/>
          </a:xfrm>
          <a:prstGeom prst="rect">
            <a:avLst/>
          </a:prstGeom>
        </p:spPr>
        <p:txBody>
          <a:bodyPr anchorCtr="0" anchor="ctr" bIns="52325" lIns="52325" spcFirstLastPara="1" rIns="52325" wrap="square" tIns="52325">
            <a:normAutofit/>
          </a:bodyPr>
          <a:lstStyle/>
          <a:p>
            <a:pPr indent="0" lvl="0" marL="0" rtl="0" algn="l">
              <a:spcBef>
                <a:spcPts val="687"/>
              </a:spcBef>
              <a:spcAft>
                <a:spcPts val="687"/>
              </a:spcAft>
              <a:buNone/>
            </a:pPr>
            <a:r>
              <a:rPr b="1" lang="en-GB" sz="3000">
                <a:solidFill>
                  <a:srgbClr val="000000"/>
                </a:solidFill>
                <a:highlight>
                  <a:srgbClr val="999999"/>
                </a:highlight>
                <a:latin typeface="Impact"/>
                <a:ea typeface="Impact"/>
                <a:cs typeface="Impact"/>
                <a:sym typeface="Impact"/>
              </a:rPr>
              <a:t> 1 </a:t>
            </a:r>
            <a:r>
              <a:rPr b="1" lang="en-GB" sz="1300">
                <a:solidFill>
                  <a:schemeClr val="dk1"/>
                </a:solidFill>
                <a:latin typeface="Oswald"/>
                <a:ea typeface="Oswald"/>
                <a:cs typeface="Oswald"/>
                <a:sym typeface="Oswald"/>
              </a:rPr>
              <a:t>Urgency &amp; Fear:</a:t>
            </a:r>
            <a:r>
              <a:rPr lang="en-GB" sz="1300">
                <a:solidFill>
                  <a:schemeClr val="dk1"/>
                </a:solidFill>
                <a:latin typeface="Oswald"/>
                <a:ea typeface="Oswald"/>
                <a:cs typeface="Oswald"/>
                <a:sym typeface="Oswald"/>
              </a:rPr>
              <a:t> "Your account is locked!" or "You will be fined!"</a:t>
            </a:r>
            <a:endParaRPr sz="1516">
              <a:solidFill>
                <a:srgbClr val="000000"/>
              </a:solidFill>
              <a:latin typeface="Oswald Light"/>
              <a:ea typeface="Oswald Light"/>
              <a:cs typeface="Oswald Light"/>
              <a:sym typeface="Oswald Light"/>
            </a:endParaRPr>
          </a:p>
        </p:txBody>
      </p:sp>
      <p:sp>
        <p:nvSpPr>
          <p:cNvPr id="75" name="Google Shape;75;p16"/>
          <p:cNvSpPr txBox="1"/>
          <p:nvPr>
            <p:ph idx="1" type="body"/>
          </p:nvPr>
        </p:nvSpPr>
        <p:spPr>
          <a:xfrm>
            <a:off x="4572000" y="1156800"/>
            <a:ext cx="3923700" cy="1779000"/>
          </a:xfrm>
          <a:prstGeom prst="rect">
            <a:avLst/>
          </a:prstGeom>
        </p:spPr>
        <p:txBody>
          <a:bodyPr anchorCtr="0" anchor="ctr" bIns="52325" lIns="52325" spcFirstLastPara="1" rIns="52325" wrap="square" tIns="52325">
            <a:normAutofit/>
          </a:bodyPr>
          <a:lstStyle/>
          <a:p>
            <a:pPr indent="0" lvl="0" marL="0" rtl="0" algn="l">
              <a:spcBef>
                <a:spcPts val="687"/>
              </a:spcBef>
              <a:spcAft>
                <a:spcPts val="687"/>
              </a:spcAft>
              <a:buNone/>
            </a:pPr>
            <a:r>
              <a:rPr b="1" lang="en-GB" sz="3000">
                <a:solidFill>
                  <a:srgbClr val="000000"/>
                </a:solidFill>
                <a:highlight>
                  <a:srgbClr val="999999"/>
                </a:highlight>
                <a:latin typeface="Impact"/>
                <a:ea typeface="Impact"/>
                <a:cs typeface="Impact"/>
                <a:sym typeface="Impact"/>
              </a:rPr>
              <a:t> 2 </a:t>
            </a:r>
            <a:r>
              <a:rPr b="1" lang="en-GB" sz="1300">
                <a:solidFill>
                  <a:schemeClr val="dk1"/>
                </a:solidFill>
                <a:latin typeface="Oswald"/>
                <a:ea typeface="Oswald"/>
                <a:cs typeface="Oswald"/>
                <a:sym typeface="Oswald"/>
              </a:rPr>
              <a:t>Greed &amp; Opportunity:</a:t>
            </a:r>
            <a:r>
              <a:rPr lang="en-GB" sz="1300">
                <a:solidFill>
                  <a:schemeClr val="dk1"/>
                </a:solidFill>
                <a:latin typeface="Oswald"/>
                <a:ea typeface="Oswald"/>
                <a:cs typeface="Oswald"/>
                <a:sym typeface="Oswald"/>
              </a:rPr>
              <a:t> "Claim your prize!" or "You've won a lottery!"</a:t>
            </a:r>
            <a:endParaRPr sz="1516">
              <a:solidFill>
                <a:srgbClr val="000000"/>
              </a:solidFill>
              <a:latin typeface="Oswald Light"/>
              <a:ea typeface="Oswald Light"/>
              <a:cs typeface="Oswald Light"/>
              <a:sym typeface="Oswald Light"/>
            </a:endParaRPr>
          </a:p>
        </p:txBody>
      </p:sp>
      <p:sp>
        <p:nvSpPr>
          <p:cNvPr id="76" name="Google Shape;76;p16"/>
          <p:cNvSpPr txBox="1"/>
          <p:nvPr>
            <p:ph idx="1" type="body"/>
          </p:nvPr>
        </p:nvSpPr>
        <p:spPr>
          <a:xfrm>
            <a:off x="648300" y="2935800"/>
            <a:ext cx="3923700" cy="1779000"/>
          </a:xfrm>
          <a:prstGeom prst="rect">
            <a:avLst/>
          </a:prstGeom>
        </p:spPr>
        <p:txBody>
          <a:bodyPr anchorCtr="0" anchor="ctr" bIns="52325" lIns="52325" spcFirstLastPara="1" rIns="52325" wrap="square" tIns="52325">
            <a:normAutofit/>
          </a:bodyPr>
          <a:lstStyle/>
          <a:p>
            <a:pPr indent="0" lvl="0" marL="0" rtl="0" algn="just">
              <a:spcBef>
                <a:spcPts val="687"/>
              </a:spcBef>
              <a:spcAft>
                <a:spcPts val="687"/>
              </a:spcAft>
              <a:buNone/>
            </a:pPr>
            <a:r>
              <a:rPr b="1" lang="en-GB" sz="3000">
                <a:solidFill>
                  <a:srgbClr val="000000"/>
                </a:solidFill>
                <a:highlight>
                  <a:srgbClr val="999999"/>
                </a:highlight>
                <a:latin typeface="Impact"/>
                <a:ea typeface="Impact"/>
                <a:cs typeface="Impact"/>
                <a:sym typeface="Impact"/>
              </a:rPr>
              <a:t> 3 </a:t>
            </a:r>
            <a:r>
              <a:rPr b="1" lang="en-GB" sz="1300">
                <a:solidFill>
                  <a:schemeClr val="dk1"/>
                </a:solidFill>
                <a:latin typeface="Oswald"/>
                <a:ea typeface="Oswald"/>
                <a:cs typeface="Oswald"/>
                <a:sym typeface="Oswald"/>
              </a:rPr>
              <a:t>Authority:</a:t>
            </a:r>
            <a:r>
              <a:rPr lang="en-GB" sz="1300">
                <a:solidFill>
                  <a:schemeClr val="dk1"/>
                </a:solidFill>
                <a:latin typeface="Oswald"/>
                <a:ea typeface="Oswald"/>
                <a:cs typeface="Oswald"/>
                <a:sym typeface="Oswald"/>
              </a:rPr>
              <a:t> Impersonating a boss, a law enforcement officer, or a bank manager.</a:t>
            </a:r>
            <a:endParaRPr sz="1516">
              <a:solidFill>
                <a:srgbClr val="000000"/>
              </a:solidFill>
              <a:latin typeface="Oswald Light"/>
              <a:ea typeface="Oswald Light"/>
              <a:cs typeface="Oswald Light"/>
              <a:sym typeface="Oswald Light"/>
            </a:endParaRPr>
          </a:p>
        </p:txBody>
      </p:sp>
      <p:sp>
        <p:nvSpPr>
          <p:cNvPr id="77" name="Google Shape;77;p16"/>
          <p:cNvSpPr txBox="1"/>
          <p:nvPr>
            <p:ph idx="1" type="body"/>
          </p:nvPr>
        </p:nvSpPr>
        <p:spPr>
          <a:xfrm>
            <a:off x="4572000" y="2935800"/>
            <a:ext cx="3923700" cy="1779000"/>
          </a:xfrm>
          <a:prstGeom prst="rect">
            <a:avLst/>
          </a:prstGeom>
        </p:spPr>
        <p:txBody>
          <a:bodyPr anchorCtr="0" anchor="ctr" bIns="52325" lIns="52325" spcFirstLastPara="1" rIns="52325" wrap="square" tIns="52325">
            <a:normAutofit/>
          </a:bodyPr>
          <a:lstStyle/>
          <a:p>
            <a:pPr indent="0" lvl="0" marL="0" rtl="0" algn="l">
              <a:spcBef>
                <a:spcPts val="687"/>
              </a:spcBef>
              <a:spcAft>
                <a:spcPts val="687"/>
              </a:spcAft>
              <a:buNone/>
            </a:pPr>
            <a:r>
              <a:rPr b="1" lang="en-GB" sz="3000">
                <a:solidFill>
                  <a:srgbClr val="000000"/>
                </a:solidFill>
                <a:highlight>
                  <a:srgbClr val="999999"/>
                </a:highlight>
                <a:latin typeface="Impact"/>
                <a:ea typeface="Impact"/>
                <a:cs typeface="Impact"/>
                <a:sym typeface="Impact"/>
              </a:rPr>
              <a:t> 4 </a:t>
            </a:r>
            <a:r>
              <a:rPr b="1" lang="en-GB" sz="1300">
                <a:solidFill>
                  <a:schemeClr val="dk1"/>
                </a:solidFill>
                <a:latin typeface="Oswald"/>
                <a:ea typeface="Oswald"/>
                <a:cs typeface="Oswald"/>
                <a:sym typeface="Oswald"/>
              </a:rPr>
              <a:t>Trust &amp; Likability:</a:t>
            </a:r>
            <a:r>
              <a:rPr lang="en-GB" sz="1300">
                <a:solidFill>
                  <a:schemeClr val="dk1"/>
                </a:solidFill>
                <a:latin typeface="Oswald"/>
                <a:ea typeface="Oswald"/>
                <a:cs typeface="Oswald"/>
                <a:sym typeface="Oswald"/>
              </a:rPr>
              <a:t> A fake email from a known colleague asking for a quick favor.</a:t>
            </a:r>
            <a:endParaRPr sz="1516">
              <a:solidFill>
                <a:srgbClr val="000000"/>
              </a:solidFill>
              <a:latin typeface="Oswald Light"/>
              <a:ea typeface="Oswald Light"/>
              <a:cs typeface="Oswald Light"/>
              <a:sym typeface="Oswal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solidFill>
                  <a:srgbClr val="000000"/>
                </a:solidFill>
                <a:latin typeface="Impact"/>
                <a:ea typeface="Impact"/>
                <a:cs typeface="Impact"/>
                <a:sym typeface="Impact"/>
              </a:rPr>
              <a:t>Real-World Example: Phishing for Passwords</a:t>
            </a:r>
            <a:endParaRPr>
              <a:solidFill>
                <a:srgbClr val="000000"/>
              </a:solidFill>
              <a:latin typeface="Impact"/>
              <a:ea typeface="Impact"/>
              <a:cs typeface="Impact"/>
              <a:sym typeface="Impact"/>
            </a:endParaRPr>
          </a:p>
        </p:txBody>
      </p:sp>
      <p:sp>
        <p:nvSpPr>
          <p:cNvPr id="83" name="Google Shape;83;p17"/>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55600" lvl="0" marL="457200" rtl="0" algn="l">
              <a:spcBef>
                <a:spcPts val="0"/>
              </a:spcBef>
              <a:spcAft>
                <a:spcPts val="0"/>
              </a:spcAft>
              <a:buClr>
                <a:schemeClr val="dk1"/>
              </a:buClr>
              <a:buSzPts val="2000"/>
              <a:buFont typeface="Oswald"/>
              <a:buChar char="❏"/>
            </a:pPr>
            <a:r>
              <a:rPr b="1" lang="en-GB" sz="2000">
                <a:solidFill>
                  <a:schemeClr val="dk1"/>
                </a:solidFill>
                <a:latin typeface="Oswald"/>
                <a:ea typeface="Oswald"/>
                <a:cs typeface="Oswald"/>
                <a:sym typeface="Oswald"/>
              </a:rPr>
              <a:t>Scenario:</a:t>
            </a:r>
            <a:r>
              <a:rPr lang="en-GB" sz="2000">
                <a:solidFill>
                  <a:schemeClr val="dk1"/>
                </a:solidFill>
                <a:latin typeface="Oswald"/>
                <a:ea typeface="Oswald"/>
                <a:cs typeface="Oswald"/>
                <a:sym typeface="Oswald"/>
              </a:rPr>
              <a:t> You receive an email from a popular service like Google or Microsoft.</a:t>
            </a:r>
            <a:endParaRPr sz="2000">
              <a:solidFill>
                <a:schemeClr val="dk1"/>
              </a:solidFill>
              <a:latin typeface="Oswald"/>
              <a:ea typeface="Oswald"/>
              <a:cs typeface="Oswald"/>
              <a:sym typeface="Oswald"/>
            </a:endParaRPr>
          </a:p>
          <a:p>
            <a:pPr indent="-355600" lvl="0" marL="457200" rtl="0" algn="l">
              <a:spcBef>
                <a:spcPts val="0"/>
              </a:spcBef>
              <a:spcAft>
                <a:spcPts val="0"/>
              </a:spcAft>
              <a:buClr>
                <a:schemeClr val="dk1"/>
              </a:buClr>
              <a:buSzPts val="2000"/>
              <a:buFont typeface="Oswald"/>
              <a:buChar char="❏"/>
            </a:pPr>
            <a:r>
              <a:rPr b="1" lang="en-GB" sz="2000">
                <a:solidFill>
                  <a:schemeClr val="dk1"/>
                </a:solidFill>
                <a:latin typeface="Oswald"/>
                <a:ea typeface="Oswald"/>
                <a:cs typeface="Oswald"/>
                <a:sym typeface="Oswald"/>
              </a:rPr>
              <a:t>Subject:</a:t>
            </a:r>
            <a:r>
              <a:rPr lang="en-GB" sz="2000">
                <a:solidFill>
                  <a:schemeClr val="dk1"/>
                </a:solidFill>
                <a:latin typeface="Oswald"/>
                <a:ea typeface="Oswald"/>
                <a:cs typeface="Oswald"/>
                <a:sym typeface="Oswald"/>
              </a:rPr>
              <a:t> "Security Alert: Your password has been changed."</a:t>
            </a:r>
            <a:endParaRPr sz="2000">
              <a:solidFill>
                <a:schemeClr val="dk1"/>
              </a:solidFill>
              <a:latin typeface="Oswald"/>
              <a:ea typeface="Oswald"/>
              <a:cs typeface="Oswald"/>
              <a:sym typeface="Oswald"/>
            </a:endParaRPr>
          </a:p>
          <a:p>
            <a:pPr indent="-355600" lvl="0" marL="457200" rtl="0" algn="l">
              <a:spcBef>
                <a:spcPts val="0"/>
              </a:spcBef>
              <a:spcAft>
                <a:spcPts val="0"/>
              </a:spcAft>
              <a:buClr>
                <a:schemeClr val="dk1"/>
              </a:buClr>
              <a:buSzPts val="2000"/>
              <a:buFont typeface="Oswald"/>
              <a:buChar char="❏"/>
            </a:pPr>
            <a:r>
              <a:rPr b="1" lang="en-GB" sz="2000">
                <a:solidFill>
                  <a:schemeClr val="dk1"/>
                </a:solidFill>
                <a:latin typeface="Oswald"/>
                <a:ea typeface="Oswald"/>
                <a:cs typeface="Oswald"/>
                <a:sym typeface="Oswald"/>
              </a:rPr>
              <a:t>Email Body:</a:t>
            </a:r>
            <a:r>
              <a:rPr lang="en-GB" sz="2000">
                <a:solidFill>
                  <a:schemeClr val="dk1"/>
                </a:solidFill>
                <a:latin typeface="Oswald"/>
                <a:ea typeface="Oswald"/>
                <a:cs typeface="Oswald"/>
                <a:sym typeface="Oswald"/>
              </a:rPr>
              <a:t> "Someone in a different location just signed into your account. Click here to secure your account."</a:t>
            </a:r>
            <a:endParaRPr sz="2000">
              <a:solidFill>
                <a:schemeClr val="dk1"/>
              </a:solidFill>
              <a:latin typeface="Oswald"/>
              <a:ea typeface="Oswald"/>
              <a:cs typeface="Oswald"/>
              <a:sym typeface="Oswald"/>
            </a:endParaRPr>
          </a:p>
          <a:p>
            <a:pPr indent="-355600" lvl="0" marL="457200" rtl="0" algn="l">
              <a:spcBef>
                <a:spcPts val="0"/>
              </a:spcBef>
              <a:spcAft>
                <a:spcPts val="0"/>
              </a:spcAft>
              <a:buClr>
                <a:schemeClr val="dk1"/>
              </a:buClr>
              <a:buSzPts val="2000"/>
              <a:buFont typeface="Oswald"/>
              <a:buChar char="❏"/>
            </a:pPr>
            <a:r>
              <a:rPr b="1" lang="en-GB" sz="2000">
                <a:solidFill>
                  <a:schemeClr val="dk1"/>
                </a:solidFill>
                <a:latin typeface="Oswald"/>
                <a:ea typeface="Oswald"/>
                <a:cs typeface="Oswald"/>
                <a:sym typeface="Oswald"/>
              </a:rPr>
              <a:t>The Catch:</a:t>
            </a:r>
            <a:r>
              <a:rPr lang="en-GB" sz="2000">
                <a:solidFill>
                  <a:schemeClr val="dk1"/>
                </a:solidFill>
                <a:latin typeface="Oswald"/>
                <a:ea typeface="Oswald"/>
                <a:cs typeface="Oswald"/>
                <a:sym typeface="Oswald"/>
              </a:rPr>
              <a:t> The link leads to a fake login page that looks identical to the real one. When you enter your credentials, they are stolen.</a:t>
            </a:r>
            <a:endParaRPr sz="2000">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solidFill>
                  <a:srgbClr val="000000"/>
                </a:solidFill>
                <a:latin typeface="Impact"/>
                <a:ea typeface="Impact"/>
                <a:cs typeface="Impact"/>
                <a:sym typeface="Impact"/>
              </a:rPr>
              <a:t>Best Practices: How to Protect Yourself</a:t>
            </a:r>
            <a:endParaRPr>
              <a:solidFill>
                <a:srgbClr val="000000"/>
              </a:solidFill>
              <a:latin typeface="Impact"/>
              <a:ea typeface="Impact"/>
              <a:cs typeface="Impact"/>
              <a:sym typeface="Impact"/>
            </a:endParaRPr>
          </a:p>
        </p:txBody>
      </p:sp>
      <p:sp>
        <p:nvSpPr>
          <p:cNvPr id="89" name="Google Shape;89;p1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36550" lvl="0" marL="457200" rtl="0" algn="l">
              <a:spcBef>
                <a:spcPts val="0"/>
              </a:spcBef>
              <a:spcAft>
                <a:spcPts val="0"/>
              </a:spcAft>
              <a:buClr>
                <a:schemeClr val="dk1"/>
              </a:buClr>
              <a:buSzPts val="1700"/>
              <a:buFont typeface="Oswald"/>
              <a:buChar char="❏"/>
            </a:pPr>
            <a:r>
              <a:rPr b="1" lang="en-GB" sz="1700">
                <a:solidFill>
                  <a:schemeClr val="dk1"/>
                </a:solidFill>
                <a:latin typeface="Oswald"/>
                <a:ea typeface="Oswald"/>
                <a:cs typeface="Oswald"/>
                <a:sym typeface="Oswald"/>
              </a:rPr>
              <a:t>STOP. THINK. CLICK?:</a:t>
            </a:r>
            <a:r>
              <a:rPr lang="en-GB" sz="1700">
                <a:solidFill>
                  <a:schemeClr val="dk1"/>
                </a:solidFill>
                <a:latin typeface="Oswald"/>
                <a:ea typeface="Oswald"/>
                <a:cs typeface="Oswald"/>
                <a:sym typeface="Oswald"/>
              </a:rPr>
              <a:t> Before clicking any link, pause and examine the email carefully.</a:t>
            </a:r>
            <a:endParaRPr sz="1700">
              <a:solidFill>
                <a:schemeClr val="dk1"/>
              </a:solidFill>
              <a:latin typeface="Oswald"/>
              <a:ea typeface="Oswald"/>
              <a:cs typeface="Oswald"/>
              <a:sym typeface="Oswald"/>
            </a:endParaRPr>
          </a:p>
          <a:p>
            <a:pPr indent="-336550" lvl="0" marL="457200" rtl="0" algn="l">
              <a:spcBef>
                <a:spcPts val="0"/>
              </a:spcBef>
              <a:spcAft>
                <a:spcPts val="0"/>
              </a:spcAft>
              <a:buClr>
                <a:schemeClr val="dk1"/>
              </a:buClr>
              <a:buSzPts val="1700"/>
              <a:buFont typeface="Oswald"/>
              <a:buChar char="❏"/>
            </a:pPr>
            <a:r>
              <a:rPr b="1" lang="en-GB" sz="1700">
                <a:solidFill>
                  <a:schemeClr val="dk1"/>
                </a:solidFill>
                <a:latin typeface="Oswald"/>
                <a:ea typeface="Oswald"/>
                <a:cs typeface="Oswald"/>
                <a:sym typeface="Oswald"/>
              </a:rPr>
              <a:t>Hover Over Links:</a:t>
            </a:r>
            <a:r>
              <a:rPr lang="en-GB" sz="1700">
                <a:solidFill>
                  <a:schemeClr val="dk1"/>
                </a:solidFill>
                <a:latin typeface="Oswald"/>
                <a:ea typeface="Oswald"/>
                <a:cs typeface="Oswald"/>
                <a:sym typeface="Oswald"/>
              </a:rPr>
              <a:t> Don't click. Just hover your mouse cursor over the link to see the real URL.</a:t>
            </a:r>
            <a:endParaRPr sz="1700">
              <a:solidFill>
                <a:schemeClr val="dk1"/>
              </a:solidFill>
              <a:latin typeface="Oswald"/>
              <a:ea typeface="Oswald"/>
              <a:cs typeface="Oswald"/>
              <a:sym typeface="Oswald"/>
            </a:endParaRPr>
          </a:p>
          <a:p>
            <a:pPr indent="-336550" lvl="0" marL="457200" rtl="0" algn="l">
              <a:spcBef>
                <a:spcPts val="0"/>
              </a:spcBef>
              <a:spcAft>
                <a:spcPts val="0"/>
              </a:spcAft>
              <a:buClr>
                <a:schemeClr val="dk1"/>
              </a:buClr>
              <a:buSzPts val="1700"/>
              <a:buFont typeface="Oswald"/>
              <a:buChar char="❏"/>
            </a:pPr>
            <a:r>
              <a:rPr b="1" lang="en-GB" sz="1700">
                <a:solidFill>
                  <a:schemeClr val="dk1"/>
                </a:solidFill>
                <a:latin typeface="Oswald"/>
                <a:ea typeface="Oswald"/>
                <a:cs typeface="Oswald"/>
                <a:sym typeface="Oswald"/>
              </a:rPr>
              <a:t>Don't Use Email Links:</a:t>
            </a:r>
            <a:r>
              <a:rPr lang="en-GB" sz="1700">
                <a:solidFill>
                  <a:schemeClr val="dk1"/>
                </a:solidFill>
                <a:latin typeface="Oswald"/>
                <a:ea typeface="Oswald"/>
                <a:cs typeface="Oswald"/>
                <a:sym typeface="Oswald"/>
              </a:rPr>
              <a:t> If you're unsure, go directly to the company's website by typing the address yourself.</a:t>
            </a:r>
            <a:endParaRPr sz="1700">
              <a:solidFill>
                <a:schemeClr val="dk1"/>
              </a:solidFill>
              <a:latin typeface="Oswald"/>
              <a:ea typeface="Oswald"/>
              <a:cs typeface="Oswald"/>
              <a:sym typeface="Oswald"/>
            </a:endParaRPr>
          </a:p>
          <a:p>
            <a:pPr indent="-336550" lvl="0" marL="457200" rtl="0" algn="l">
              <a:spcBef>
                <a:spcPts val="0"/>
              </a:spcBef>
              <a:spcAft>
                <a:spcPts val="0"/>
              </a:spcAft>
              <a:buClr>
                <a:schemeClr val="dk1"/>
              </a:buClr>
              <a:buSzPts val="1700"/>
              <a:buFont typeface="Oswald"/>
              <a:buChar char="❏"/>
            </a:pPr>
            <a:r>
              <a:rPr b="1" lang="en-GB" sz="1700">
                <a:solidFill>
                  <a:schemeClr val="dk1"/>
                </a:solidFill>
                <a:latin typeface="Oswald"/>
                <a:ea typeface="Oswald"/>
                <a:cs typeface="Oswald"/>
                <a:sym typeface="Oswald"/>
              </a:rPr>
              <a:t>Report Suspicious Emails:</a:t>
            </a:r>
            <a:r>
              <a:rPr lang="en-GB" sz="1700">
                <a:solidFill>
                  <a:schemeClr val="dk1"/>
                </a:solidFill>
                <a:latin typeface="Oswald"/>
                <a:ea typeface="Oswald"/>
                <a:cs typeface="Oswald"/>
                <a:sym typeface="Oswald"/>
              </a:rPr>
              <a:t> Use your company's designated method to report phishing attempts.</a:t>
            </a:r>
            <a:endParaRPr sz="1700">
              <a:solidFill>
                <a:schemeClr val="dk1"/>
              </a:solidFill>
              <a:latin typeface="Oswald"/>
              <a:ea typeface="Oswald"/>
              <a:cs typeface="Oswald"/>
              <a:sym typeface="Oswald"/>
            </a:endParaRPr>
          </a:p>
          <a:p>
            <a:pPr indent="-336550" lvl="0" marL="457200" rtl="0" algn="l">
              <a:spcBef>
                <a:spcPts val="0"/>
              </a:spcBef>
              <a:spcAft>
                <a:spcPts val="0"/>
              </a:spcAft>
              <a:buClr>
                <a:schemeClr val="dk1"/>
              </a:buClr>
              <a:buSzPts val="1700"/>
              <a:buFont typeface="Oswald"/>
              <a:buChar char="❏"/>
            </a:pPr>
            <a:r>
              <a:rPr b="1" lang="en-GB" sz="1700">
                <a:solidFill>
                  <a:schemeClr val="dk1"/>
                </a:solidFill>
                <a:latin typeface="Oswald"/>
                <a:ea typeface="Oswald"/>
                <a:cs typeface="Oswald"/>
                <a:sym typeface="Oswald"/>
              </a:rPr>
              <a:t>Use Strong, Unique Passwords:</a:t>
            </a:r>
            <a:r>
              <a:rPr lang="en-GB" sz="1700">
                <a:solidFill>
                  <a:schemeClr val="dk1"/>
                </a:solidFill>
                <a:latin typeface="Oswald"/>
                <a:ea typeface="Oswald"/>
                <a:cs typeface="Oswald"/>
                <a:sym typeface="Oswald"/>
              </a:rPr>
              <a:t> And enable two-factor authentication (2FA) whenever possible.</a:t>
            </a:r>
            <a:endParaRPr sz="1700">
              <a:solidFill>
                <a:schemeClr val="dk1"/>
              </a:solidFill>
              <a:latin typeface="Oswald"/>
              <a:ea typeface="Oswald"/>
              <a:cs typeface="Oswald"/>
              <a:sym typeface="Oswald"/>
            </a:endParaRPr>
          </a:p>
          <a:p>
            <a:pPr indent="-336550" lvl="0" marL="457200" rtl="0" algn="l">
              <a:spcBef>
                <a:spcPts val="0"/>
              </a:spcBef>
              <a:spcAft>
                <a:spcPts val="0"/>
              </a:spcAft>
              <a:buClr>
                <a:schemeClr val="dk1"/>
              </a:buClr>
              <a:buSzPts val="1700"/>
              <a:buFont typeface="Oswald"/>
              <a:buChar char="❏"/>
            </a:pPr>
            <a:r>
              <a:rPr b="1" lang="en-GB" sz="1700">
                <a:solidFill>
                  <a:schemeClr val="dk1"/>
                </a:solidFill>
                <a:latin typeface="Oswald"/>
                <a:ea typeface="Oswald"/>
                <a:cs typeface="Oswald"/>
                <a:sym typeface="Oswald"/>
              </a:rPr>
              <a:t>Keep Software Updated:</a:t>
            </a:r>
            <a:r>
              <a:rPr lang="en-GB" sz="1700">
                <a:solidFill>
                  <a:schemeClr val="dk1"/>
                </a:solidFill>
                <a:latin typeface="Oswald"/>
                <a:ea typeface="Oswald"/>
                <a:cs typeface="Oswald"/>
                <a:sym typeface="Oswald"/>
              </a:rPr>
              <a:t> This includes your operating system, web browser, and antivirus software.</a:t>
            </a:r>
            <a:endParaRPr sz="1700">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solidFill>
                  <a:srgbClr val="000000"/>
                </a:solidFill>
                <a:latin typeface="Impact"/>
                <a:ea typeface="Impact"/>
                <a:cs typeface="Impact"/>
                <a:sym typeface="Impact"/>
              </a:rPr>
              <a:t>Interactive Quiz: Is This a Phish?</a:t>
            </a:r>
            <a:endParaRPr>
              <a:solidFill>
                <a:srgbClr val="000000"/>
              </a:solidFill>
              <a:latin typeface="Impact"/>
              <a:ea typeface="Impact"/>
              <a:cs typeface="Impact"/>
              <a:sym typeface="Impact"/>
            </a:endParaRPr>
          </a:p>
        </p:txBody>
      </p:sp>
      <p:sp>
        <p:nvSpPr>
          <p:cNvPr id="95" name="Google Shape;95;p1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300">
                <a:solidFill>
                  <a:schemeClr val="dk1"/>
                </a:solidFill>
                <a:latin typeface="Oswald"/>
                <a:ea typeface="Oswald"/>
                <a:cs typeface="Oswald"/>
                <a:sym typeface="Oswald"/>
              </a:rPr>
              <a:t>Q1.</a:t>
            </a:r>
            <a:r>
              <a:rPr lang="en-GB" sz="1300">
                <a:solidFill>
                  <a:schemeClr val="dk1"/>
                </a:solidFill>
                <a:latin typeface="Oswald"/>
                <a:ea typeface="Oswald"/>
                <a:cs typeface="Oswald"/>
                <a:sym typeface="Oswald"/>
              </a:rPr>
              <a:t> You receive an email from your bank asking to confirm your login details via a link. What should you do?</a:t>
            </a:r>
            <a:endParaRPr sz="1300">
              <a:solidFill>
                <a:schemeClr val="dk1"/>
              </a:solidFill>
              <a:latin typeface="Oswald"/>
              <a:ea typeface="Oswald"/>
              <a:cs typeface="Oswald"/>
              <a:sym typeface="Oswald"/>
            </a:endParaRPr>
          </a:p>
          <a:p>
            <a:pPr indent="-311150" lvl="0" marL="457200" rtl="0" algn="l">
              <a:spcBef>
                <a:spcPts val="1200"/>
              </a:spcBef>
              <a:spcAft>
                <a:spcPts val="0"/>
              </a:spcAft>
              <a:buClr>
                <a:schemeClr val="dk1"/>
              </a:buClr>
              <a:buSzPts val="1300"/>
              <a:buFont typeface="Oswald"/>
              <a:buChar char="❏"/>
            </a:pPr>
            <a:r>
              <a:rPr lang="en-GB" sz="1300">
                <a:solidFill>
                  <a:schemeClr val="dk1"/>
                </a:solidFill>
                <a:latin typeface="Oswald"/>
                <a:ea typeface="Oswald"/>
                <a:cs typeface="Oswald"/>
                <a:sym typeface="Oswald"/>
              </a:rPr>
              <a:t>A. Click the link and log in</a:t>
            </a:r>
            <a:br>
              <a:rPr lang="en-GB" sz="1300">
                <a:solidFill>
                  <a:schemeClr val="dk1"/>
                </a:solidFill>
                <a:latin typeface="Oswald"/>
                <a:ea typeface="Oswald"/>
                <a:cs typeface="Oswald"/>
                <a:sym typeface="Oswald"/>
              </a:rPr>
            </a:br>
            <a:endParaRPr sz="1300">
              <a:solidFill>
                <a:schemeClr val="dk1"/>
              </a:solidFill>
              <a:latin typeface="Oswald"/>
              <a:ea typeface="Oswald"/>
              <a:cs typeface="Oswald"/>
              <a:sym typeface="Oswald"/>
            </a:endParaRPr>
          </a:p>
          <a:p>
            <a:pPr indent="-311150" lvl="0" marL="457200" rtl="0" algn="l">
              <a:spcBef>
                <a:spcPts val="0"/>
              </a:spcBef>
              <a:spcAft>
                <a:spcPts val="0"/>
              </a:spcAft>
              <a:buClr>
                <a:schemeClr val="dk1"/>
              </a:buClr>
              <a:buSzPts val="1300"/>
              <a:buFont typeface="Oswald"/>
              <a:buChar char="❏"/>
            </a:pPr>
            <a:r>
              <a:rPr lang="en-GB" sz="1300">
                <a:solidFill>
                  <a:schemeClr val="dk1"/>
                </a:solidFill>
                <a:latin typeface="Oswald"/>
                <a:ea typeface="Oswald"/>
                <a:cs typeface="Oswald"/>
                <a:sym typeface="Oswald"/>
              </a:rPr>
              <a:t>B. Delete the email</a:t>
            </a:r>
            <a:br>
              <a:rPr lang="en-GB" sz="1300">
                <a:solidFill>
                  <a:schemeClr val="dk1"/>
                </a:solidFill>
                <a:latin typeface="Oswald"/>
                <a:ea typeface="Oswald"/>
                <a:cs typeface="Oswald"/>
                <a:sym typeface="Oswald"/>
              </a:rPr>
            </a:br>
            <a:endParaRPr sz="1300">
              <a:solidFill>
                <a:schemeClr val="dk1"/>
              </a:solidFill>
              <a:latin typeface="Oswald"/>
              <a:ea typeface="Oswald"/>
              <a:cs typeface="Oswald"/>
              <a:sym typeface="Oswald"/>
            </a:endParaRPr>
          </a:p>
          <a:p>
            <a:pPr indent="-311150" lvl="0" marL="457200" rtl="0" algn="l">
              <a:spcBef>
                <a:spcPts val="0"/>
              </a:spcBef>
              <a:spcAft>
                <a:spcPts val="0"/>
              </a:spcAft>
              <a:buClr>
                <a:schemeClr val="dk1"/>
              </a:buClr>
              <a:buSzPts val="1300"/>
              <a:buFont typeface="Oswald"/>
              <a:buChar char="❏"/>
            </a:pPr>
            <a:r>
              <a:rPr lang="en-GB" sz="1300">
                <a:solidFill>
                  <a:schemeClr val="dk1"/>
                </a:solidFill>
                <a:latin typeface="Oswald"/>
                <a:ea typeface="Oswald"/>
                <a:cs typeface="Oswald"/>
                <a:sym typeface="Oswald"/>
              </a:rPr>
              <a:t>C. Report it to IT/security team ✅</a:t>
            </a:r>
            <a:br>
              <a:rPr lang="en-GB" sz="1300">
                <a:solidFill>
                  <a:schemeClr val="dk1"/>
                </a:solidFill>
                <a:latin typeface="Oswald"/>
                <a:ea typeface="Oswald"/>
                <a:cs typeface="Oswald"/>
                <a:sym typeface="Oswald"/>
              </a:rPr>
            </a:br>
            <a:endParaRPr sz="1300">
              <a:solidFill>
                <a:schemeClr val="dk1"/>
              </a:solidFill>
              <a:latin typeface="Oswald"/>
              <a:ea typeface="Oswald"/>
              <a:cs typeface="Oswald"/>
              <a:sym typeface="Oswald"/>
            </a:endParaRPr>
          </a:p>
          <a:p>
            <a:pPr indent="0" lvl="0" marL="0" rtl="0" algn="l">
              <a:spcBef>
                <a:spcPts val="1200"/>
              </a:spcBef>
              <a:spcAft>
                <a:spcPts val="0"/>
              </a:spcAft>
              <a:buClr>
                <a:schemeClr val="dk1"/>
              </a:buClr>
              <a:buSzPts val="1100"/>
              <a:buFont typeface="Arial"/>
              <a:buNone/>
            </a:pPr>
            <a:r>
              <a:rPr b="1" lang="en-GB" sz="1300">
                <a:solidFill>
                  <a:schemeClr val="dk1"/>
                </a:solidFill>
                <a:latin typeface="Oswald"/>
                <a:ea typeface="Oswald"/>
                <a:cs typeface="Oswald"/>
                <a:sym typeface="Oswald"/>
              </a:rPr>
              <a:t>Q2.</a:t>
            </a:r>
            <a:r>
              <a:rPr lang="en-GB" sz="1300">
                <a:solidFill>
                  <a:schemeClr val="dk1"/>
                </a:solidFill>
                <a:latin typeface="Oswald"/>
                <a:ea typeface="Oswald"/>
                <a:cs typeface="Oswald"/>
                <a:sym typeface="Oswald"/>
              </a:rPr>
              <a:t> A site URL looks like </a:t>
            </a:r>
            <a:r>
              <a:rPr lang="en-GB" sz="1300">
                <a:solidFill>
                  <a:srgbClr val="188038"/>
                </a:solidFill>
                <a:latin typeface="Oswald"/>
                <a:ea typeface="Oswald"/>
                <a:cs typeface="Oswald"/>
                <a:sym typeface="Oswald"/>
              </a:rPr>
              <a:t>www.netf1ix-support.com</a:t>
            </a:r>
            <a:r>
              <a:rPr lang="en-GB" sz="1300">
                <a:solidFill>
                  <a:schemeClr val="dk1"/>
                </a:solidFill>
                <a:latin typeface="Oswald"/>
                <a:ea typeface="Oswald"/>
                <a:cs typeface="Oswald"/>
                <a:sym typeface="Oswald"/>
              </a:rPr>
              <a:t>. Safe or phishing?</a:t>
            </a:r>
            <a:endParaRPr sz="1300">
              <a:solidFill>
                <a:schemeClr val="dk1"/>
              </a:solidFill>
              <a:latin typeface="Oswald"/>
              <a:ea typeface="Oswald"/>
              <a:cs typeface="Oswald"/>
              <a:sym typeface="Oswald"/>
            </a:endParaRPr>
          </a:p>
          <a:p>
            <a:pPr indent="-311150" lvl="0" marL="457200" rtl="0" algn="l">
              <a:spcBef>
                <a:spcPts val="1200"/>
              </a:spcBef>
              <a:spcAft>
                <a:spcPts val="0"/>
              </a:spcAft>
              <a:buClr>
                <a:schemeClr val="dk1"/>
              </a:buClr>
              <a:buSzPts val="1300"/>
              <a:buFont typeface="Oswald"/>
              <a:buChar char="❏"/>
            </a:pPr>
            <a:r>
              <a:rPr lang="en-GB" sz="1300">
                <a:solidFill>
                  <a:schemeClr val="dk1"/>
                </a:solidFill>
                <a:latin typeface="Oswald"/>
                <a:ea typeface="Oswald"/>
                <a:cs typeface="Oswald"/>
                <a:sym typeface="Oswald"/>
              </a:rPr>
              <a:t>Safe ❌</a:t>
            </a:r>
            <a:br>
              <a:rPr lang="en-GB" sz="1300">
                <a:solidFill>
                  <a:schemeClr val="dk1"/>
                </a:solidFill>
                <a:latin typeface="Oswald"/>
                <a:ea typeface="Oswald"/>
                <a:cs typeface="Oswald"/>
                <a:sym typeface="Oswald"/>
              </a:rPr>
            </a:br>
            <a:endParaRPr sz="1300">
              <a:solidFill>
                <a:schemeClr val="dk1"/>
              </a:solidFill>
              <a:latin typeface="Oswald"/>
              <a:ea typeface="Oswald"/>
              <a:cs typeface="Oswald"/>
              <a:sym typeface="Oswald"/>
            </a:endParaRPr>
          </a:p>
          <a:p>
            <a:pPr indent="-311150" lvl="0" marL="457200" rtl="0" algn="l">
              <a:spcBef>
                <a:spcPts val="0"/>
              </a:spcBef>
              <a:spcAft>
                <a:spcPts val="0"/>
              </a:spcAft>
              <a:buClr>
                <a:schemeClr val="dk1"/>
              </a:buClr>
              <a:buSzPts val="1300"/>
              <a:buFont typeface="Oswald"/>
              <a:buChar char="❏"/>
            </a:pPr>
            <a:r>
              <a:rPr lang="en-GB" sz="1300">
                <a:solidFill>
                  <a:schemeClr val="dk1"/>
                </a:solidFill>
                <a:latin typeface="Oswald"/>
                <a:ea typeface="Oswald"/>
                <a:cs typeface="Oswald"/>
                <a:sym typeface="Oswald"/>
              </a:rPr>
              <a:t>Phishing ✅</a:t>
            </a:r>
            <a:endParaRPr b="1" sz="1300">
              <a:solidFill>
                <a:schemeClr val="dk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en-GB" sz="2520">
                <a:solidFill>
                  <a:srgbClr val="000000"/>
                </a:solidFill>
                <a:latin typeface="Impact"/>
                <a:ea typeface="Impact"/>
                <a:cs typeface="Impact"/>
                <a:sym typeface="Impact"/>
              </a:rPr>
              <a:t>Final Thoughts &amp; Key Takeaways</a:t>
            </a:r>
            <a:endParaRPr sz="2520">
              <a:solidFill>
                <a:srgbClr val="000000"/>
              </a:solidFill>
              <a:latin typeface="Impact"/>
              <a:ea typeface="Impact"/>
              <a:cs typeface="Impact"/>
              <a:sym typeface="Impact"/>
            </a:endParaRPr>
          </a:p>
        </p:txBody>
      </p:sp>
      <p:sp>
        <p:nvSpPr>
          <p:cNvPr id="101" name="Google Shape;101;p20"/>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55600" lvl="0" marL="457200" rtl="0" algn="l">
              <a:spcBef>
                <a:spcPts val="0"/>
              </a:spcBef>
              <a:spcAft>
                <a:spcPts val="0"/>
              </a:spcAft>
              <a:buClr>
                <a:schemeClr val="dk1"/>
              </a:buClr>
              <a:buSzPts val="2000"/>
              <a:buFont typeface="Oswald"/>
              <a:buChar char="❏"/>
            </a:pPr>
            <a:r>
              <a:rPr lang="en-GB" sz="2000">
                <a:solidFill>
                  <a:schemeClr val="dk1"/>
                </a:solidFill>
                <a:latin typeface="Oswald"/>
                <a:ea typeface="Oswald"/>
                <a:cs typeface="Oswald"/>
                <a:sym typeface="Oswald"/>
              </a:rPr>
              <a:t>Phishing is a constant threat, but you are the first line of defense.</a:t>
            </a:r>
            <a:endParaRPr sz="2000">
              <a:solidFill>
                <a:schemeClr val="dk1"/>
              </a:solidFill>
              <a:latin typeface="Oswald"/>
              <a:ea typeface="Oswald"/>
              <a:cs typeface="Oswald"/>
              <a:sym typeface="Oswald"/>
            </a:endParaRPr>
          </a:p>
          <a:p>
            <a:pPr indent="-355600" lvl="0" marL="457200" rtl="0" algn="l">
              <a:spcBef>
                <a:spcPts val="0"/>
              </a:spcBef>
              <a:spcAft>
                <a:spcPts val="0"/>
              </a:spcAft>
              <a:buClr>
                <a:schemeClr val="dk1"/>
              </a:buClr>
              <a:buSzPts val="2000"/>
              <a:buChar char="❏"/>
            </a:pPr>
            <a:r>
              <a:rPr b="1" lang="en-GB" sz="2000">
                <a:solidFill>
                  <a:schemeClr val="dk1"/>
                </a:solidFill>
                <a:latin typeface="Oswald"/>
                <a:ea typeface="Oswald"/>
                <a:cs typeface="Oswald"/>
                <a:sym typeface="Oswald"/>
              </a:rPr>
              <a:t>Trust your gut:</a:t>
            </a:r>
            <a:r>
              <a:rPr lang="en-GB" sz="2000">
                <a:solidFill>
                  <a:schemeClr val="dk1"/>
                </a:solidFill>
                <a:latin typeface="Oswald"/>
                <a:ea typeface="Oswald"/>
                <a:cs typeface="Oswald"/>
                <a:sym typeface="Oswald"/>
              </a:rPr>
              <a:t> If an email feels "off," it probably is.</a:t>
            </a:r>
            <a:endParaRPr sz="2000">
              <a:solidFill>
                <a:schemeClr val="dk1"/>
              </a:solidFill>
              <a:latin typeface="Oswald"/>
              <a:ea typeface="Oswald"/>
              <a:cs typeface="Oswald"/>
              <a:sym typeface="Oswald"/>
            </a:endParaRPr>
          </a:p>
          <a:p>
            <a:pPr indent="-355600" lvl="0" marL="457200" rtl="0" algn="l">
              <a:spcBef>
                <a:spcPts val="0"/>
              </a:spcBef>
              <a:spcAft>
                <a:spcPts val="0"/>
              </a:spcAft>
              <a:buClr>
                <a:schemeClr val="dk1"/>
              </a:buClr>
              <a:buSzPts val="2000"/>
              <a:buFont typeface="Oswald"/>
              <a:buChar char="❏"/>
            </a:pPr>
            <a:r>
              <a:rPr b="1" lang="en-GB" sz="2000">
                <a:solidFill>
                  <a:schemeClr val="dk1"/>
                </a:solidFill>
                <a:latin typeface="Oswald"/>
                <a:ea typeface="Oswald"/>
                <a:cs typeface="Oswald"/>
                <a:sym typeface="Oswald"/>
              </a:rPr>
              <a:t>Think before you click.</a:t>
            </a:r>
            <a:endParaRPr b="1" sz="2000">
              <a:solidFill>
                <a:schemeClr val="dk1"/>
              </a:solidFill>
              <a:latin typeface="Oswald"/>
              <a:ea typeface="Oswald"/>
              <a:cs typeface="Oswald"/>
              <a:sym typeface="Oswald"/>
            </a:endParaRPr>
          </a:p>
          <a:p>
            <a:pPr indent="-355600" lvl="0" marL="457200" rtl="0" algn="l">
              <a:spcBef>
                <a:spcPts val="0"/>
              </a:spcBef>
              <a:spcAft>
                <a:spcPts val="0"/>
              </a:spcAft>
              <a:buClr>
                <a:schemeClr val="dk1"/>
              </a:buClr>
              <a:buSzPts val="2000"/>
              <a:buFont typeface="Oswald"/>
              <a:buChar char="❏"/>
            </a:pPr>
            <a:r>
              <a:rPr b="1" lang="en-GB" sz="2000">
                <a:solidFill>
                  <a:schemeClr val="dk1"/>
                </a:solidFill>
                <a:latin typeface="Oswald"/>
                <a:ea typeface="Oswald"/>
                <a:cs typeface="Oswald"/>
                <a:sym typeface="Oswald"/>
              </a:rPr>
              <a:t>Report everything suspicious.</a:t>
            </a:r>
            <a:endParaRPr b="1" sz="2000">
              <a:solidFill>
                <a:schemeClr val="dk1"/>
              </a:solidFill>
              <a:latin typeface="Oswald"/>
              <a:ea typeface="Oswald"/>
              <a:cs typeface="Oswald"/>
              <a:sym typeface="Oswald"/>
            </a:endParaRPr>
          </a:p>
          <a:p>
            <a:pPr indent="-355600" lvl="0" marL="457200" rtl="0" algn="l">
              <a:spcBef>
                <a:spcPts val="0"/>
              </a:spcBef>
              <a:spcAft>
                <a:spcPts val="0"/>
              </a:spcAft>
              <a:buClr>
                <a:schemeClr val="dk1"/>
              </a:buClr>
              <a:buSzPts val="2000"/>
              <a:buFont typeface="Oswald"/>
              <a:buChar char="❏"/>
            </a:pPr>
            <a:r>
              <a:rPr lang="en-GB" sz="2000">
                <a:solidFill>
                  <a:schemeClr val="dk1"/>
                </a:solidFill>
                <a:latin typeface="Oswald"/>
                <a:ea typeface="Oswald"/>
                <a:cs typeface="Oswald"/>
                <a:sym typeface="Oswald"/>
              </a:rPr>
              <a:t>Your vigilance protects not just you, but the entire organization.</a:t>
            </a:r>
            <a:endParaRPr sz="2000">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1200"/>
              </a:spcBef>
              <a:spcAft>
                <a:spcPts val="1200"/>
              </a:spcAft>
              <a:buNone/>
            </a:pPr>
            <a:r>
              <a:rPr lang="en-GB" sz="4000">
                <a:latin typeface="Impact"/>
                <a:ea typeface="Impact"/>
                <a:cs typeface="Impact"/>
                <a:sym typeface="Impact"/>
              </a:rPr>
              <a:t>Thank You</a:t>
            </a:r>
            <a:endParaRPr sz="4000">
              <a:latin typeface="Impact"/>
              <a:ea typeface="Impact"/>
              <a:cs typeface="Impact"/>
              <a:sym typeface="Impact"/>
            </a:endParaRPr>
          </a:p>
        </p:txBody>
      </p:sp>
      <p:sp>
        <p:nvSpPr>
          <p:cNvPr id="107" name="Google Shape;107;p21"/>
          <p:cNvSpPr txBox="1"/>
          <p:nvPr>
            <p:ph idx="1" type="subTitle"/>
          </p:nvPr>
        </p:nvSpPr>
        <p:spPr>
          <a:xfrm>
            <a:off x="311700" y="2834125"/>
            <a:ext cx="85206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2000">
                <a:solidFill>
                  <a:srgbClr val="000000"/>
                </a:solidFill>
                <a:latin typeface="Caveat"/>
                <a:ea typeface="Caveat"/>
                <a:cs typeface="Caveat"/>
                <a:sym typeface="Caveat"/>
              </a:rPr>
              <a:t>“Stay alert, stay safe!”</a:t>
            </a:r>
            <a:endParaRPr sz="2000">
              <a:solidFill>
                <a:srgbClr val="000000"/>
              </a:solidFill>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