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1BC"/>
    <a:srgbClr val="0A6EF9"/>
    <a:srgbClr val="1ED65F"/>
    <a:srgbClr val="C2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660"/>
  </p:normalViewPr>
  <p:slideViewPr>
    <p:cSldViewPr snapToGrid="0">
      <p:cViewPr>
        <p:scale>
          <a:sx n="158" d="100"/>
          <a:sy n="158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418" y="1122363"/>
            <a:ext cx="6879102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1ED65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6418" y="3602038"/>
            <a:ext cx="687910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ED6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2B41B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93885"/>
          </a:xfrm>
        </p:spPr>
        <p:txBody>
          <a:bodyPr/>
          <a:lstStyle>
            <a:lvl1pPr marL="0" indent="0">
              <a:buNone/>
              <a:defRPr sz="2400">
                <a:solidFill>
                  <a:srgbClr val="2B41B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0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32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ED65F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327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D65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32790"/>
            <a:ext cx="660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D65F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ED65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treamlit.io/library/components/components-api" TargetMode="External"/><Relationship Id="rId3" Type="http://schemas.openxmlformats.org/officeDocument/2006/relationships/hyperlink" Target="https://scikit-learn.org/stable/modules/generated/sklearn.preprocessing.OneHotEncoder.html" TargetMode="External"/><Relationship Id="rId7" Type="http://schemas.openxmlformats.org/officeDocument/2006/relationships/hyperlink" Target="https://docs.streamlit.io/streamlit-cloud/get-started/deploy-an-app" TargetMode="External"/><Relationship Id="rId2" Type="http://schemas.openxmlformats.org/officeDocument/2006/relationships/hyperlink" Target="https://www.youtube.com/watch?v=k7Joc0aKR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30-examples-to-master-pandas-f8a2da751fa4" TargetMode="External"/><Relationship Id="rId5" Type="http://schemas.openxmlformats.org/officeDocument/2006/relationships/hyperlink" Target="https://www.youtube.com/watch?v=Aw_cBsIe1uc" TargetMode="External"/><Relationship Id="rId4" Type="http://schemas.openxmlformats.org/officeDocument/2006/relationships/hyperlink" Target="https://www.youtube.com/watch?v=2pIpGGBVDk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2" tooltip="Click for more PPT templates!"/>
            <a:extLst>
              <a:ext uri="{FF2B5EF4-FFF2-40B4-BE49-F238E27FC236}">
                <a16:creationId xmlns:a16="http://schemas.microsoft.com/office/drawing/2014/main" id="{A0A8E141-278A-B94D-9F64-42EC182514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Song </a:t>
            </a:r>
            <a:r>
              <a:rPr lang="hu-HU" dirty="0" err="1"/>
              <a:t>Popularity</a:t>
            </a:r>
            <a:r>
              <a:rPr lang="hu-HU" dirty="0"/>
              <a:t> </a:t>
            </a:r>
            <a:r>
              <a:rPr lang="hu-HU" dirty="0" err="1"/>
              <a:t>Prediction</a:t>
            </a:r>
            <a:r>
              <a:rPr lang="hu-HU" dirty="0"/>
              <a:t> App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Horváth Balázs – OE - 2022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feladat?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olyan modellt kellett létrehozni amely alapján, </a:t>
            </a:r>
          </a:p>
          <a:p>
            <a:pPr marL="0" indent="0">
              <a:buNone/>
            </a:pPr>
            <a:r>
              <a:rPr lang="hu-HU" dirty="0"/>
              <a:t>a szoftver képes meghatározni bizonyos paraméterekkel bíró zene popularitását. Ehhez egy tetszőleges regressziós algoritmust kellett használni.</a:t>
            </a:r>
          </a:p>
          <a:p>
            <a:r>
              <a:rPr lang="hu-HU" dirty="0"/>
              <a:t>A projekthez használt </a:t>
            </a:r>
            <a:r>
              <a:rPr lang="hu-HU" dirty="0" err="1"/>
              <a:t>dataset</a:t>
            </a:r>
            <a:r>
              <a:rPr lang="hu-HU" dirty="0"/>
              <a:t>:</a:t>
            </a:r>
          </a:p>
          <a:p>
            <a:pPr lvl="1"/>
            <a:r>
              <a:rPr lang="hu-HU" sz="1050" dirty="0"/>
              <a:t>https://www.kaggle.com/datasets/iamsumat/spotify-top-2000s-mega-dataset</a:t>
            </a:r>
          </a:p>
          <a:p>
            <a:pPr lvl="1"/>
            <a:endParaRPr lang="hu-HU" sz="1050" dirty="0"/>
          </a:p>
          <a:p>
            <a:pPr marL="457200" lvl="1" indent="0">
              <a:buNone/>
            </a:pPr>
            <a:endParaRPr lang="hu-HU" sz="105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EFF9-4EFC-1E8F-3493-82216F7B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fejlesztési szakasz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31BA-8C62-DE27-773B-6013DB7A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Kezdetben a </a:t>
            </a:r>
            <a:r>
              <a:rPr lang="hu-HU" dirty="0" err="1"/>
              <a:t>Google,Kaggle,YouTube-on</a:t>
            </a:r>
            <a:r>
              <a:rPr lang="hu-HU" dirty="0"/>
              <a:t> néztem utána hasonló projekteknek amelyből ötletet merítettem. A felhasznált segédanyagok listája az utolsó dián látható.</a:t>
            </a:r>
          </a:p>
          <a:p>
            <a:r>
              <a:rPr lang="hu-HU" dirty="0"/>
              <a:t>Maga a modell létrehozása Google </a:t>
            </a:r>
            <a:r>
              <a:rPr lang="hu-HU" dirty="0" err="1"/>
              <a:t>Colab</a:t>
            </a:r>
            <a:r>
              <a:rPr lang="hu-HU" dirty="0"/>
              <a:t>-ban készült (sőt a Pro verzióban mert kellett a terminál hozzáférés egy pontos </a:t>
            </a:r>
            <a:r>
              <a:rPr lang="hu-HU" dirty="0" err="1"/>
              <a:t>package</a:t>
            </a:r>
            <a:r>
              <a:rPr lang="hu-HU" dirty="0"/>
              <a:t> verzió telepítéséhez </a:t>
            </a:r>
            <a:r>
              <a:rPr lang="hu-HU" dirty="0">
                <a:sym typeface="Wingdings" panose="05000000000000000000" pitchFamily="2" charset="2"/>
              </a:rPr>
              <a:t> )</a:t>
            </a:r>
          </a:p>
          <a:p>
            <a:r>
              <a:rPr lang="hu-HU" dirty="0">
                <a:sym typeface="Wingdings" panose="05000000000000000000" pitchFamily="2" charset="2"/>
              </a:rPr>
              <a:t>A </a:t>
            </a:r>
            <a:r>
              <a:rPr lang="hu-HU" dirty="0" err="1">
                <a:sym typeface="Wingdings" panose="05000000000000000000" pitchFamily="2" charset="2"/>
              </a:rPr>
              <a:t>kódót</a:t>
            </a:r>
            <a:r>
              <a:rPr lang="hu-HU" dirty="0">
                <a:sym typeface="Wingdings" panose="05000000000000000000" pitchFamily="2" charset="2"/>
              </a:rPr>
              <a:t> igyekeztem annyira </a:t>
            </a:r>
            <a:r>
              <a:rPr lang="hu-HU" dirty="0" err="1">
                <a:sym typeface="Wingdings" panose="05000000000000000000" pitchFamily="2" charset="2"/>
              </a:rPr>
              <a:t>kikommentezni</a:t>
            </a:r>
            <a:r>
              <a:rPr lang="hu-HU" dirty="0">
                <a:sym typeface="Wingdings" panose="05000000000000000000" pitchFamily="2" charset="2"/>
              </a:rPr>
              <a:t> amennyire csak lehet, egyrészt saját magam számára, másrészt más olvasók számára is.</a:t>
            </a:r>
          </a:p>
          <a:p>
            <a:r>
              <a:rPr lang="hu-HU" dirty="0">
                <a:sym typeface="Wingdings" panose="05000000000000000000" pitchFamily="2" charset="2"/>
              </a:rPr>
              <a:t>Természetesen a kódhoz szóbeli magyarázat is tartozik, az nem a PPT része.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E816-5E91-40DE-BCAF-9A68C0C0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Streamlit</a:t>
            </a:r>
            <a:r>
              <a:rPr lang="hu-HU" dirty="0"/>
              <a:t> </a:t>
            </a:r>
            <a:r>
              <a:rPr lang="hu-HU" dirty="0" err="1"/>
              <a:t>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EC1EB-60A1-DF83-ADF6-0143BFCAA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felhasználói felület elkészítéséhez egy viszonylag egyszerű megoldást használtam, a </a:t>
            </a:r>
            <a:r>
              <a:rPr lang="hu-HU" dirty="0" err="1"/>
              <a:t>Streamlitet</a:t>
            </a:r>
            <a:r>
              <a:rPr lang="hu-HU" dirty="0"/>
              <a:t>.</a:t>
            </a:r>
          </a:p>
          <a:p>
            <a:r>
              <a:rPr lang="hu-HU" dirty="0"/>
              <a:t>Maga a </a:t>
            </a:r>
            <a:r>
              <a:rPr lang="hu-HU" dirty="0" err="1"/>
              <a:t>deploy</a:t>
            </a:r>
            <a:r>
              <a:rPr lang="hu-HU" dirty="0"/>
              <a:t> folyamat </a:t>
            </a:r>
            <a:r>
              <a:rPr lang="hu-HU" dirty="0" err="1"/>
              <a:t>rendkívűl</a:t>
            </a:r>
            <a:r>
              <a:rPr lang="hu-HU" dirty="0"/>
              <a:t> egyszerű volt. A </a:t>
            </a:r>
            <a:r>
              <a:rPr lang="hu-HU" dirty="0" err="1"/>
              <a:t>streamlit-et</a:t>
            </a:r>
            <a:r>
              <a:rPr lang="hu-HU" dirty="0"/>
              <a:t> hozzákötjük a GitHub </a:t>
            </a:r>
            <a:r>
              <a:rPr lang="hu-HU" dirty="0" err="1"/>
              <a:t>fiókunkohoz</a:t>
            </a:r>
            <a:r>
              <a:rPr lang="hu-HU" dirty="0"/>
              <a:t>, majd kiválasztjuk a </a:t>
            </a:r>
            <a:r>
              <a:rPr lang="hu-HU" dirty="0" err="1"/>
              <a:t>megfelő</a:t>
            </a:r>
            <a:r>
              <a:rPr lang="hu-HU" dirty="0"/>
              <a:t> </a:t>
            </a:r>
            <a:r>
              <a:rPr lang="hu-HU" dirty="0" err="1"/>
              <a:t>repót</a:t>
            </a:r>
            <a:r>
              <a:rPr lang="hu-HU" dirty="0"/>
              <a:t> és rányomunk a </a:t>
            </a:r>
            <a:r>
              <a:rPr lang="hu-HU" dirty="0" err="1"/>
              <a:t>deploy</a:t>
            </a:r>
            <a:r>
              <a:rPr lang="hu-HU" dirty="0"/>
              <a:t> gombra. (feltéve ha rendelkezünk az alábbiakban felsorolt konfigurációs beállításokkal)</a:t>
            </a:r>
          </a:p>
          <a:p>
            <a:r>
              <a:rPr lang="hu-HU" dirty="0"/>
              <a:t>A </a:t>
            </a:r>
            <a:r>
              <a:rPr lang="hu-HU" dirty="0" err="1"/>
              <a:t>deployhoz</a:t>
            </a:r>
            <a:r>
              <a:rPr lang="hu-HU" dirty="0"/>
              <a:t> szükséges fájlok a következők:</a:t>
            </a:r>
          </a:p>
          <a:p>
            <a:pPr lvl="1"/>
            <a:r>
              <a:rPr lang="hu-HU" sz="1200" dirty="0"/>
              <a:t>Runtime.txt – Python futtatókörnyezet verzió (bár a </a:t>
            </a:r>
            <a:r>
              <a:rPr lang="hu-HU" sz="1200" dirty="0" err="1"/>
              <a:t>streamlit</a:t>
            </a:r>
            <a:r>
              <a:rPr lang="hu-HU" sz="1200" dirty="0"/>
              <a:t> felületén lehet állítani)</a:t>
            </a:r>
          </a:p>
          <a:p>
            <a:pPr lvl="1"/>
            <a:r>
              <a:rPr lang="hu-HU" sz="1200" dirty="0"/>
              <a:t>Setup.sh – Egy totál </a:t>
            </a:r>
            <a:r>
              <a:rPr lang="hu-HU" sz="1200" dirty="0" err="1"/>
              <a:t>basic</a:t>
            </a:r>
            <a:r>
              <a:rPr lang="hu-HU" sz="1200" dirty="0"/>
              <a:t> .</a:t>
            </a:r>
            <a:r>
              <a:rPr lang="hu-HU" sz="1200" dirty="0" err="1"/>
              <a:t>sh</a:t>
            </a:r>
            <a:r>
              <a:rPr lang="hu-HU" sz="1200" dirty="0"/>
              <a:t> fájl ami a </a:t>
            </a:r>
            <a:r>
              <a:rPr lang="hu-HU" sz="1200" dirty="0" err="1"/>
              <a:t>streamlit</a:t>
            </a:r>
            <a:r>
              <a:rPr lang="hu-HU" sz="1200" dirty="0"/>
              <a:t> </a:t>
            </a:r>
            <a:r>
              <a:rPr lang="hu-HU" sz="1200" dirty="0" err="1"/>
              <a:t>deploy</a:t>
            </a:r>
            <a:r>
              <a:rPr lang="hu-HU" sz="1200" dirty="0"/>
              <a:t>-hoz szükséges (különben </a:t>
            </a:r>
            <a:r>
              <a:rPr lang="hu-HU" sz="1200" dirty="0" err="1"/>
              <a:t>errort</a:t>
            </a:r>
            <a:r>
              <a:rPr lang="hu-HU" sz="1200" dirty="0"/>
              <a:t> kapunk)</a:t>
            </a:r>
          </a:p>
          <a:p>
            <a:pPr lvl="1"/>
            <a:r>
              <a:rPr lang="hu-HU" sz="1200" dirty="0"/>
              <a:t>Requirements.txt – A </a:t>
            </a:r>
            <a:r>
              <a:rPr lang="hu-HU" sz="1200" dirty="0" err="1"/>
              <a:t>python</a:t>
            </a:r>
            <a:r>
              <a:rPr lang="hu-HU" sz="1200" dirty="0"/>
              <a:t> </a:t>
            </a:r>
            <a:r>
              <a:rPr lang="hu-HU" sz="1200" dirty="0" err="1"/>
              <a:t>projekhez</a:t>
            </a:r>
            <a:r>
              <a:rPr lang="hu-HU" sz="1200" dirty="0"/>
              <a:t> szükséges </a:t>
            </a:r>
            <a:r>
              <a:rPr lang="hu-HU" sz="1200" dirty="0" err="1"/>
              <a:t>dependenciák</a:t>
            </a:r>
            <a:r>
              <a:rPr lang="hu-HU" sz="1200" dirty="0"/>
              <a:t> megfelelő verzióval való behúzása</a:t>
            </a:r>
          </a:p>
          <a:p>
            <a:pPr lvl="1"/>
            <a:r>
              <a:rPr lang="hu-HU" sz="1200" dirty="0" err="1"/>
              <a:t>Procfile</a:t>
            </a:r>
            <a:r>
              <a:rPr lang="hu-HU" sz="1200" dirty="0"/>
              <a:t> – Itt tudjuk beállítani, hogy ez egy „web” app és hogy futtatásnál milyen kód fusson le (setup.sh &amp; web-app.py)</a:t>
            </a:r>
          </a:p>
          <a:p>
            <a:pPr lvl="1"/>
            <a:r>
              <a:rPr lang="hu-HU" sz="1200" dirty="0"/>
              <a:t>Web-app.py – Ez a fájl tartalmazza magát a felhasználói felület grafikus elemeit, itt töltjük be a modellt, majd az átadott paraméterek alapján </a:t>
            </a:r>
            <a:r>
              <a:rPr lang="hu-HU" sz="1200" dirty="0" err="1"/>
              <a:t>prediktálunk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658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EF47-2B89-4A8B-957F-AEE98698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Felhasználói felület használata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3070-9D39-8541-A479-C1A0F714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weboldal a következő címen érhető el:</a:t>
            </a:r>
          </a:p>
          <a:p>
            <a:r>
              <a:rPr lang="en-US" sz="1400" dirty="0"/>
              <a:t>https://abyd0s-bevgeptan-project-2022-oe-web-app-1ezapp.streamlit.app/</a:t>
            </a:r>
            <a:endParaRPr lang="hu-HU" sz="1400" dirty="0"/>
          </a:p>
          <a:p>
            <a:r>
              <a:rPr lang="hu-HU" dirty="0"/>
              <a:t>A felület bal oldalán tudjuk állítani a bemeneti paramétereket.</a:t>
            </a:r>
          </a:p>
          <a:p>
            <a:r>
              <a:rPr lang="hu-HU" dirty="0"/>
              <a:t>A </a:t>
            </a:r>
            <a:r>
              <a:rPr lang="hu-HU" dirty="0" err="1"/>
              <a:t>kiválaszott</a:t>
            </a:r>
            <a:r>
              <a:rPr lang="hu-HU" dirty="0"/>
              <a:t> paramétereket egyrészt látjuk táblázatos formában, viszont pár előre definiált értéket </a:t>
            </a:r>
            <a:r>
              <a:rPr lang="hu-HU" dirty="0" err="1"/>
              <a:t>plotként</a:t>
            </a:r>
            <a:r>
              <a:rPr lang="hu-HU" dirty="0"/>
              <a:t> is megjelenítünk.</a:t>
            </a:r>
          </a:p>
          <a:p>
            <a:r>
              <a:rPr lang="hu-HU" dirty="0"/>
              <a:t>A weboldal alján található a lényeg, a </a:t>
            </a:r>
            <a:r>
              <a:rPr lang="hu-HU" dirty="0" err="1"/>
              <a:t>predictált</a:t>
            </a:r>
            <a:r>
              <a:rPr lang="hu-HU" dirty="0"/>
              <a:t> érték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0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D2A-5716-3BC7-2335-5475C50B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segédanyagok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8BCA-D4E1-EF3E-3494-2E870BA7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5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https://www.youtube.com/watch?v=k7Joc0aKRVg</a:t>
            </a:r>
            <a:endParaRPr lang="hu-HU" sz="1500" u="none" strike="noStrike" dirty="0">
              <a:latin typeface="-apple-system"/>
            </a:endParaRPr>
          </a:p>
          <a:p>
            <a:pPr algn="l"/>
            <a:r>
              <a:rPr lang="pt-BR" sz="1500" b="0" i="0" u="none" strike="noStrike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https://scikit-learn.org/stable/modules/generated/sklearn.preprocessing.OneHotEncoder.html</a:t>
            </a:r>
            <a:endParaRPr lang="hu-HU" sz="1500" u="none" strike="noStrike" dirty="0">
              <a:latin typeface="-apple-system"/>
            </a:endParaRPr>
          </a:p>
          <a:p>
            <a:pPr algn="l"/>
            <a:r>
              <a:rPr lang="pt-BR" sz="1500" b="0" i="0" u="none" strike="noStrike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https://www.youtube.com/watch?v=2pIpGGBVDko</a:t>
            </a:r>
            <a:r>
              <a:rPr lang="pt-BR" sz="1500" b="0" i="0" dirty="0">
                <a:effectLst/>
                <a:latin typeface="-apple-system"/>
              </a:rPr>
              <a:t> </a:t>
            </a:r>
            <a:r>
              <a:rPr lang="pt-BR" sz="1500" b="0" i="0" u="none" strike="noStrike" dirty="0"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https://www.youtube.com/watch?v=Aw_cBsIe1uc</a:t>
            </a:r>
            <a:endParaRPr lang="hu-HU" sz="1500" u="none" strike="noStrike" dirty="0">
              <a:latin typeface="-apple-system"/>
            </a:endParaRPr>
          </a:p>
          <a:p>
            <a:pPr algn="l"/>
            <a:r>
              <a:rPr lang="pt-BR" sz="1500" b="0" i="0" u="none" strike="noStrike" dirty="0"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https://towardsdatascience.com/30-examples-to-master-pandas-f8a2da751fa4</a:t>
            </a:r>
            <a:endParaRPr lang="hu-HU" sz="1500" u="none" strike="noStrike" dirty="0">
              <a:latin typeface="-apple-system"/>
            </a:endParaRPr>
          </a:p>
          <a:p>
            <a:pPr algn="l"/>
            <a:r>
              <a:rPr lang="pt-BR" sz="1500" b="0" i="0" u="none" strike="noStrike" dirty="0"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https://docs.streamlit.io/streamlit-cloud/get-started/deploy-an-app</a:t>
            </a:r>
            <a:endParaRPr lang="hu-HU" sz="1500" u="none" strike="noStrike" dirty="0">
              <a:latin typeface="-apple-system"/>
            </a:endParaRPr>
          </a:p>
          <a:p>
            <a:pPr algn="l"/>
            <a:r>
              <a:rPr lang="pt-BR" sz="1500" b="0" i="0" u="none" strike="noStrike" dirty="0">
                <a:effectLst/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https://docs.streamlit.io/library/components/components-api</a:t>
            </a:r>
            <a:endParaRPr lang="hu-HU" sz="1500" b="0" i="0" u="none" strike="noStrike" dirty="0">
              <a:effectLst/>
              <a:latin typeface="-apple-system"/>
            </a:endParaRPr>
          </a:p>
          <a:p>
            <a:pPr algn="l"/>
            <a:r>
              <a:rPr lang="pt-BR" sz="1500" b="0" i="0" dirty="0">
                <a:effectLst/>
                <a:latin typeface="-apple-system"/>
              </a:rPr>
              <a:t>https://towardsdatascience.com/a-quick-tutorial-on-how-to-deploy-your-streamlit-app-to-heroku-874e1250dadd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0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O-PowerPoint-Template" id="{413F8F97-D304-0541-9E0C-2EBBDF578B15}" vid="{09FEBD21-BBC7-E944-9DCB-094349EBD9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Spotify-PowerPoint-Template</Template>
  <TotalTime>73</TotalTime>
  <Words>465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Trebuchet MS</vt:lpstr>
      <vt:lpstr>Office Theme</vt:lpstr>
      <vt:lpstr>Song Popularity Prediction App </vt:lpstr>
      <vt:lpstr>Mi volt a feladat?</vt:lpstr>
      <vt:lpstr>A fejlesztési szakasz</vt:lpstr>
      <vt:lpstr>Streamlit Deploy</vt:lpstr>
      <vt:lpstr>Felhasználói felület használata</vt:lpstr>
      <vt:lpstr>Felhasznált segédanyagok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 Popularity Prediction App </dc:title>
  <dc:creator>Horváth Balázs</dc:creator>
  <cp:lastModifiedBy>Horváth Balázs</cp:lastModifiedBy>
  <cp:revision>1</cp:revision>
  <dcterms:created xsi:type="dcterms:W3CDTF">2022-11-28T21:23:28Z</dcterms:created>
  <dcterms:modified xsi:type="dcterms:W3CDTF">2022-11-28T22:36:40Z</dcterms:modified>
</cp:coreProperties>
</file>