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2"/>
    <p:sldId id="272" r:id="rId3"/>
    <p:sldId id="277" r:id="rId4"/>
    <p:sldId id="274" r:id="rId5"/>
    <p:sldId id="278" r:id="rId6"/>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8" d="100"/>
          <a:sy n="118" d="100"/>
        </p:scale>
        <p:origin x="1738"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omic Sans MS"/>
                <a:cs typeface="Comic Sans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7427" y="1845398"/>
            <a:ext cx="463550" cy="974090"/>
          </a:xfrm>
          <a:custGeom>
            <a:avLst/>
            <a:gdLst/>
            <a:ahLst/>
            <a:cxnLst/>
            <a:rect l="l" t="t" r="r" b="b"/>
            <a:pathLst>
              <a:path w="463550" h="974089">
                <a:moveTo>
                  <a:pt x="463299" y="0"/>
                </a:moveTo>
                <a:lnTo>
                  <a:pt x="400787" y="0"/>
                </a:lnTo>
                <a:lnTo>
                  <a:pt x="400787" y="54902"/>
                </a:lnTo>
                <a:lnTo>
                  <a:pt x="0" y="54902"/>
                </a:lnTo>
                <a:lnTo>
                  <a:pt x="0" y="117335"/>
                </a:lnTo>
                <a:lnTo>
                  <a:pt x="45704" y="117335"/>
                </a:lnTo>
                <a:lnTo>
                  <a:pt x="57891" y="120383"/>
                </a:lnTo>
                <a:lnTo>
                  <a:pt x="62462" y="121907"/>
                </a:lnTo>
                <a:lnTo>
                  <a:pt x="65509" y="123431"/>
                </a:lnTo>
                <a:lnTo>
                  <a:pt x="71602" y="129527"/>
                </a:lnTo>
                <a:lnTo>
                  <a:pt x="73125" y="132562"/>
                </a:lnTo>
                <a:lnTo>
                  <a:pt x="76173" y="137134"/>
                </a:lnTo>
                <a:lnTo>
                  <a:pt x="77697" y="141706"/>
                </a:lnTo>
                <a:lnTo>
                  <a:pt x="77697" y="147802"/>
                </a:lnTo>
                <a:lnTo>
                  <a:pt x="80744" y="163080"/>
                </a:lnTo>
                <a:lnTo>
                  <a:pt x="80744" y="850303"/>
                </a:lnTo>
                <a:lnTo>
                  <a:pt x="0" y="850303"/>
                </a:lnTo>
                <a:lnTo>
                  <a:pt x="0" y="912799"/>
                </a:lnTo>
                <a:lnTo>
                  <a:pt x="400787" y="912799"/>
                </a:lnTo>
                <a:lnTo>
                  <a:pt x="400787" y="973797"/>
                </a:lnTo>
                <a:lnTo>
                  <a:pt x="463299" y="973797"/>
                </a:lnTo>
                <a:lnTo>
                  <a:pt x="463299" y="636981"/>
                </a:lnTo>
                <a:lnTo>
                  <a:pt x="400787" y="636981"/>
                </a:lnTo>
                <a:lnTo>
                  <a:pt x="400787" y="726897"/>
                </a:lnTo>
                <a:lnTo>
                  <a:pt x="399263" y="745159"/>
                </a:lnTo>
                <a:lnTo>
                  <a:pt x="388598" y="787869"/>
                </a:lnTo>
                <a:lnTo>
                  <a:pt x="376408" y="809205"/>
                </a:lnTo>
                <a:lnTo>
                  <a:pt x="370314" y="818337"/>
                </a:lnTo>
                <a:lnTo>
                  <a:pt x="327652" y="842695"/>
                </a:lnTo>
                <a:lnTo>
                  <a:pt x="280375" y="850303"/>
                </a:lnTo>
                <a:lnTo>
                  <a:pt x="208763" y="850303"/>
                </a:lnTo>
                <a:lnTo>
                  <a:pt x="208763" y="355091"/>
                </a:lnTo>
                <a:lnTo>
                  <a:pt x="227048" y="355091"/>
                </a:lnTo>
                <a:lnTo>
                  <a:pt x="263615" y="373367"/>
                </a:lnTo>
                <a:lnTo>
                  <a:pt x="278852" y="409930"/>
                </a:lnTo>
                <a:lnTo>
                  <a:pt x="278852" y="499846"/>
                </a:lnTo>
                <a:lnTo>
                  <a:pt x="339840" y="499846"/>
                </a:lnTo>
                <a:lnTo>
                  <a:pt x="339840" y="178307"/>
                </a:lnTo>
                <a:lnTo>
                  <a:pt x="278852" y="178307"/>
                </a:lnTo>
                <a:lnTo>
                  <a:pt x="278852" y="292595"/>
                </a:lnTo>
                <a:lnTo>
                  <a:pt x="208763" y="292595"/>
                </a:lnTo>
                <a:lnTo>
                  <a:pt x="208763" y="117335"/>
                </a:lnTo>
                <a:lnTo>
                  <a:pt x="274281" y="117335"/>
                </a:lnTo>
                <a:lnTo>
                  <a:pt x="324604" y="124955"/>
                </a:lnTo>
                <a:lnTo>
                  <a:pt x="359648" y="140182"/>
                </a:lnTo>
                <a:lnTo>
                  <a:pt x="388598" y="176783"/>
                </a:lnTo>
                <a:lnTo>
                  <a:pt x="399263" y="217919"/>
                </a:lnTo>
                <a:lnTo>
                  <a:pt x="400787" y="233146"/>
                </a:lnTo>
                <a:lnTo>
                  <a:pt x="400787" y="316966"/>
                </a:lnTo>
                <a:lnTo>
                  <a:pt x="463299" y="316966"/>
                </a:lnTo>
                <a:lnTo>
                  <a:pt x="463299" y="0"/>
                </a:lnTo>
                <a:close/>
              </a:path>
            </a:pathLst>
          </a:custGeom>
          <a:solidFill>
            <a:srgbClr val="777777"/>
          </a:solidFill>
        </p:spPr>
        <p:txBody>
          <a:bodyPr wrap="square" lIns="0" tIns="0" rIns="0" bIns="0" rtlCol="0"/>
          <a:lstStyle/>
          <a:p>
            <a:endParaRPr/>
          </a:p>
        </p:txBody>
      </p:sp>
      <p:sp>
        <p:nvSpPr>
          <p:cNvPr id="17" name="bg object 17"/>
          <p:cNvSpPr/>
          <p:nvPr/>
        </p:nvSpPr>
        <p:spPr>
          <a:xfrm>
            <a:off x="767525" y="244558"/>
            <a:ext cx="643068" cy="946317"/>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1438066" y="189719"/>
            <a:ext cx="3341963" cy="998110"/>
          </a:xfrm>
          <a:prstGeom prst="rect">
            <a:avLst/>
          </a:prstGeom>
          <a:blipFill>
            <a:blip r:embed="rId3" cstate="print"/>
            <a:stretch>
              <a:fillRect/>
            </a:stretch>
          </a:blipFill>
        </p:spPr>
        <p:txBody>
          <a:bodyPr wrap="square" lIns="0" tIns="0" rIns="0" bIns="0" rtlCol="0"/>
          <a:lstStyle/>
          <a:p>
            <a:endParaRPr/>
          </a:p>
        </p:txBody>
      </p:sp>
      <p:sp>
        <p:nvSpPr>
          <p:cNvPr id="19" name="bg object 19"/>
          <p:cNvSpPr/>
          <p:nvPr/>
        </p:nvSpPr>
        <p:spPr>
          <a:xfrm>
            <a:off x="1293275" y="1919321"/>
            <a:ext cx="4445351" cy="1223683"/>
          </a:xfrm>
          <a:prstGeom prst="rect">
            <a:avLst/>
          </a:prstGeom>
          <a:blipFill>
            <a:blip r:embed="rId4" cstate="print"/>
            <a:stretch>
              <a:fillRect/>
            </a:stretch>
          </a:blipFill>
        </p:spPr>
        <p:txBody>
          <a:bodyPr wrap="square" lIns="0" tIns="0" rIns="0" bIns="0" rtlCol="0"/>
          <a:lstStyle/>
          <a:p>
            <a:endParaRPr/>
          </a:p>
        </p:txBody>
      </p:sp>
      <p:sp>
        <p:nvSpPr>
          <p:cNvPr id="20" name="bg object 20"/>
          <p:cNvSpPr/>
          <p:nvPr/>
        </p:nvSpPr>
        <p:spPr>
          <a:xfrm>
            <a:off x="777426" y="1845399"/>
            <a:ext cx="463550" cy="974090"/>
          </a:xfrm>
          <a:custGeom>
            <a:avLst/>
            <a:gdLst/>
            <a:ahLst/>
            <a:cxnLst/>
            <a:rect l="l" t="t" r="r" b="b"/>
            <a:pathLst>
              <a:path w="463550" h="974089">
                <a:moveTo>
                  <a:pt x="400788" y="54901"/>
                </a:moveTo>
                <a:lnTo>
                  <a:pt x="400788" y="0"/>
                </a:lnTo>
                <a:lnTo>
                  <a:pt x="463301" y="0"/>
                </a:lnTo>
                <a:lnTo>
                  <a:pt x="463301" y="316969"/>
                </a:lnTo>
                <a:lnTo>
                  <a:pt x="400788" y="316969"/>
                </a:lnTo>
                <a:lnTo>
                  <a:pt x="400788" y="251468"/>
                </a:lnTo>
                <a:lnTo>
                  <a:pt x="400788" y="233146"/>
                </a:lnTo>
                <a:lnTo>
                  <a:pt x="393170" y="188971"/>
                </a:lnTo>
                <a:lnTo>
                  <a:pt x="368791" y="147800"/>
                </a:lnTo>
                <a:lnTo>
                  <a:pt x="336794" y="129521"/>
                </a:lnTo>
                <a:lnTo>
                  <a:pt x="324605" y="124951"/>
                </a:lnTo>
                <a:lnTo>
                  <a:pt x="309368" y="121904"/>
                </a:lnTo>
                <a:lnTo>
                  <a:pt x="292566" y="118858"/>
                </a:lnTo>
                <a:lnTo>
                  <a:pt x="274282" y="117334"/>
                </a:lnTo>
                <a:lnTo>
                  <a:pt x="255998" y="117334"/>
                </a:lnTo>
                <a:lnTo>
                  <a:pt x="208764" y="117334"/>
                </a:lnTo>
                <a:lnTo>
                  <a:pt x="208764" y="292596"/>
                </a:lnTo>
                <a:lnTo>
                  <a:pt x="278853" y="292596"/>
                </a:lnTo>
                <a:lnTo>
                  <a:pt x="278853" y="178308"/>
                </a:lnTo>
                <a:lnTo>
                  <a:pt x="339841" y="178308"/>
                </a:lnTo>
                <a:lnTo>
                  <a:pt x="339841" y="499847"/>
                </a:lnTo>
                <a:lnTo>
                  <a:pt x="278853" y="499847"/>
                </a:lnTo>
                <a:lnTo>
                  <a:pt x="278853" y="426687"/>
                </a:lnTo>
                <a:lnTo>
                  <a:pt x="278853" y="419071"/>
                </a:lnTo>
                <a:lnTo>
                  <a:pt x="278853" y="409931"/>
                </a:lnTo>
                <a:lnTo>
                  <a:pt x="277329" y="402315"/>
                </a:lnTo>
                <a:lnTo>
                  <a:pt x="275805" y="396222"/>
                </a:lnTo>
                <a:lnTo>
                  <a:pt x="272758" y="390129"/>
                </a:lnTo>
                <a:lnTo>
                  <a:pt x="269711" y="384035"/>
                </a:lnTo>
                <a:lnTo>
                  <a:pt x="249903" y="362710"/>
                </a:lnTo>
                <a:lnTo>
                  <a:pt x="245332" y="359663"/>
                </a:lnTo>
                <a:lnTo>
                  <a:pt x="239237" y="358140"/>
                </a:lnTo>
                <a:lnTo>
                  <a:pt x="233143" y="356616"/>
                </a:lnTo>
                <a:lnTo>
                  <a:pt x="227048" y="355093"/>
                </a:lnTo>
                <a:lnTo>
                  <a:pt x="220953" y="355093"/>
                </a:lnTo>
                <a:lnTo>
                  <a:pt x="208764" y="355093"/>
                </a:lnTo>
                <a:lnTo>
                  <a:pt x="208764" y="850307"/>
                </a:lnTo>
                <a:lnTo>
                  <a:pt x="263616" y="850307"/>
                </a:lnTo>
                <a:lnTo>
                  <a:pt x="280376" y="850307"/>
                </a:lnTo>
                <a:lnTo>
                  <a:pt x="297179" y="848784"/>
                </a:lnTo>
                <a:lnTo>
                  <a:pt x="312416" y="845738"/>
                </a:lnTo>
                <a:lnTo>
                  <a:pt x="327652" y="842691"/>
                </a:lnTo>
                <a:lnTo>
                  <a:pt x="339841" y="838121"/>
                </a:lnTo>
                <a:lnTo>
                  <a:pt x="350507" y="832028"/>
                </a:lnTo>
                <a:lnTo>
                  <a:pt x="361173" y="825935"/>
                </a:lnTo>
                <a:lnTo>
                  <a:pt x="370315" y="818340"/>
                </a:lnTo>
                <a:lnTo>
                  <a:pt x="376409" y="809200"/>
                </a:lnTo>
                <a:lnTo>
                  <a:pt x="384028" y="798537"/>
                </a:lnTo>
                <a:lnTo>
                  <a:pt x="396217" y="760455"/>
                </a:lnTo>
                <a:lnTo>
                  <a:pt x="400788" y="726901"/>
                </a:lnTo>
                <a:lnTo>
                  <a:pt x="400788" y="708621"/>
                </a:lnTo>
                <a:lnTo>
                  <a:pt x="400788" y="636985"/>
                </a:lnTo>
                <a:lnTo>
                  <a:pt x="463301" y="636985"/>
                </a:lnTo>
                <a:lnTo>
                  <a:pt x="463301" y="973799"/>
                </a:lnTo>
                <a:lnTo>
                  <a:pt x="400788" y="973799"/>
                </a:lnTo>
                <a:lnTo>
                  <a:pt x="400788" y="912804"/>
                </a:lnTo>
                <a:lnTo>
                  <a:pt x="0" y="912804"/>
                </a:lnTo>
                <a:lnTo>
                  <a:pt x="0" y="850307"/>
                </a:lnTo>
                <a:lnTo>
                  <a:pt x="80744" y="850307"/>
                </a:lnTo>
                <a:lnTo>
                  <a:pt x="80744" y="181355"/>
                </a:lnTo>
                <a:lnTo>
                  <a:pt x="80744" y="172215"/>
                </a:lnTo>
                <a:lnTo>
                  <a:pt x="80744" y="163075"/>
                </a:lnTo>
                <a:lnTo>
                  <a:pt x="79221" y="155480"/>
                </a:lnTo>
                <a:lnTo>
                  <a:pt x="77697" y="147800"/>
                </a:lnTo>
                <a:lnTo>
                  <a:pt x="77697" y="141707"/>
                </a:lnTo>
                <a:lnTo>
                  <a:pt x="76173" y="137137"/>
                </a:lnTo>
                <a:lnTo>
                  <a:pt x="73126" y="132567"/>
                </a:lnTo>
                <a:lnTo>
                  <a:pt x="71602" y="129521"/>
                </a:lnTo>
                <a:lnTo>
                  <a:pt x="68555" y="126474"/>
                </a:lnTo>
                <a:lnTo>
                  <a:pt x="65510" y="123428"/>
                </a:lnTo>
                <a:lnTo>
                  <a:pt x="62463" y="121904"/>
                </a:lnTo>
                <a:lnTo>
                  <a:pt x="57892" y="120381"/>
                </a:lnTo>
                <a:lnTo>
                  <a:pt x="51797" y="118858"/>
                </a:lnTo>
                <a:lnTo>
                  <a:pt x="45704" y="117334"/>
                </a:lnTo>
                <a:lnTo>
                  <a:pt x="39610" y="117334"/>
                </a:lnTo>
                <a:lnTo>
                  <a:pt x="33515" y="117334"/>
                </a:lnTo>
                <a:lnTo>
                  <a:pt x="0" y="117334"/>
                </a:lnTo>
                <a:lnTo>
                  <a:pt x="0" y="54901"/>
                </a:lnTo>
                <a:lnTo>
                  <a:pt x="400788" y="54901"/>
                </a:lnTo>
              </a:path>
            </a:pathLst>
          </a:custGeom>
          <a:ln w="19804">
            <a:solidFill>
              <a:srgbClr val="000000"/>
            </a:solidFill>
          </a:ln>
        </p:spPr>
        <p:txBody>
          <a:bodyPr wrap="square" lIns="0" tIns="0" rIns="0" bIns="0" rtlCol="0"/>
          <a:lstStyle/>
          <a:p>
            <a:endParaRPr/>
          </a:p>
        </p:txBody>
      </p:sp>
      <p:sp>
        <p:nvSpPr>
          <p:cNvPr id="21" name="bg object 21"/>
          <p:cNvSpPr/>
          <p:nvPr/>
        </p:nvSpPr>
        <p:spPr>
          <a:xfrm>
            <a:off x="0" y="1371600"/>
            <a:ext cx="9144000" cy="0"/>
          </a:xfrm>
          <a:custGeom>
            <a:avLst/>
            <a:gdLst/>
            <a:ahLst/>
            <a:cxnLst/>
            <a:rect l="l" t="t" r="r" b="b"/>
            <a:pathLst>
              <a:path w="9144000">
                <a:moveTo>
                  <a:pt x="0" y="0"/>
                </a:moveTo>
                <a:lnTo>
                  <a:pt x="9144005" y="1"/>
                </a:lnTo>
              </a:path>
            </a:pathLst>
          </a:custGeom>
          <a:ln w="57150">
            <a:solidFill>
              <a:srgbClr val="00FF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371600"/>
            <a:ext cx="9144000" cy="0"/>
          </a:xfrm>
          <a:custGeom>
            <a:avLst/>
            <a:gdLst/>
            <a:ahLst/>
            <a:cxnLst/>
            <a:rect l="l" t="t" r="r" b="b"/>
            <a:pathLst>
              <a:path w="9144000">
                <a:moveTo>
                  <a:pt x="0" y="0"/>
                </a:moveTo>
                <a:lnTo>
                  <a:pt x="9144005" y="1"/>
                </a:lnTo>
              </a:path>
            </a:pathLst>
          </a:custGeom>
          <a:ln w="57150">
            <a:solidFill>
              <a:srgbClr val="000000"/>
            </a:solidFill>
          </a:ln>
        </p:spPr>
        <p:txBody>
          <a:bodyPr wrap="square" lIns="0" tIns="0" rIns="0" bIns="0" rtlCol="0"/>
          <a:lstStyle/>
          <a:p>
            <a:endParaRPr/>
          </a:p>
        </p:txBody>
      </p:sp>
      <p:sp>
        <p:nvSpPr>
          <p:cNvPr id="2" name="Holder 2"/>
          <p:cNvSpPr>
            <a:spLocks noGrp="1"/>
          </p:cNvSpPr>
          <p:nvPr>
            <p:ph type="title"/>
          </p:nvPr>
        </p:nvSpPr>
        <p:spPr>
          <a:xfrm>
            <a:off x="950753" y="393698"/>
            <a:ext cx="7242492" cy="635000"/>
          </a:xfrm>
          <a:prstGeom prst="rect">
            <a:avLst/>
          </a:prstGeom>
        </p:spPr>
        <p:txBody>
          <a:bodyPr wrap="square" lIns="0" tIns="0" rIns="0" bIns="0">
            <a:spAutoFit/>
          </a:bodyPr>
          <a:lstStyle>
            <a:lvl1pPr>
              <a:defRPr sz="4000" b="0" i="0">
                <a:solidFill>
                  <a:schemeClr val="tx1"/>
                </a:solidFill>
                <a:latin typeface="Arial"/>
                <a:cs typeface="Arial"/>
              </a:defRPr>
            </a:lvl1pPr>
          </a:lstStyle>
          <a:p>
            <a:endParaRPr/>
          </a:p>
        </p:txBody>
      </p:sp>
      <p:sp>
        <p:nvSpPr>
          <p:cNvPr id="3" name="Holder 3"/>
          <p:cNvSpPr>
            <a:spLocks noGrp="1"/>
          </p:cNvSpPr>
          <p:nvPr>
            <p:ph type="body" idx="1"/>
          </p:nvPr>
        </p:nvSpPr>
        <p:spPr>
          <a:xfrm>
            <a:off x="755014" y="1697228"/>
            <a:ext cx="7633970" cy="3235325"/>
          </a:xfrm>
          <a:prstGeom prst="rect">
            <a:avLst/>
          </a:prstGeom>
        </p:spPr>
        <p:txBody>
          <a:bodyPr wrap="square" lIns="0" tIns="0" rIns="0" bIns="0">
            <a:spAutoFit/>
          </a:bodyPr>
          <a:lstStyle>
            <a:lvl1pPr>
              <a:defRPr sz="2400" b="0" i="0">
                <a:solidFill>
                  <a:schemeClr val="tx1"/>
                </a:solidFill>
                <a:latin typeface="Comic Sans MS"/>
                <a:cs typeface="Comic Sans MS"/>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7350" y="88898"/>
            <a:ext cx="6120130" cy="1244600"/>
          </a:xfrm>
          <a:prstGeom prst="rect">
            <a:avLst/>
          </a:prstGeom>
        </p:spPr>
        <p:txBody>
          <a:bodyPr vert="horz" wrap="square" lIns="0" tIns="12700" rIns="0" bIns="0" rtlCol="0">
            <a:spAutoFit/>
          </a:bodyPr>
          <a:lstStyle/>
          <a:p>
            <a:pPr marL="354965" marR="5080" indent="-342900">
              <a:lnSpc>
                <a:spcPct val="100000"/>
              </a:lnSpc>
              <a:spcBef>
                <a:spcPts val="100"/>
              </a:spcBef>
            </a:pPr>
            <a:r>
              <a:rPr spc="204" dirty="0"/>
              <a:t>Deriving </a:t>
            </a:r>
            <a:r>
              <a:rPr spc="150" dirty="0"/>
              <a:t>Use </a:t>
            </a:r>
            <a:r>
              <a:rPr spc="135" dirty="0"/>
              <a:t>Cases</a:t>
            </a:r>
            <a:r>
              <a:rPr spc="-765" dirty="0"/>
              <a:t> </a:t>
            </a:r>
            <a:r>
              <a:rPr spc="254" dirty="0"/>
              <a:t>from  </a:t>
            </a:r>
            <a:r>
              <a:rPr spc="160" dirty="0"/>
              <a:t>System</a:t>
            </a:r>
            <a:r>
              <a:rPr spc="-140" dirty="0"/>
              <a:t> </a:t>
            </a:r>
            <a:r>
              <a:rPr spc="195" dirty="0"/>
              <a:t>Requirements</a:t>
            </a:r>
          </a:p>
        </p:txBody>
      </p:sp>
      <p:sp>
        <p:nvSpPr>
          <p:cNvPr id="3" name="object 3"/>
          <p:cNvSpPr txBox="1"/>
          <p:nvPr/>
        </p:nvSpPr>
        <p:spPr>
          <a:xfrm>
            <a:off x="621665" y="5933947"/>
            <a:ext cx="6091555" cy="580390"/>
          </a:xfrm>
          <a:prstGeom prst="rect">
            <a:avLst/>
          </a:prstGeom>
        </p:spPr>
        <p:txBody>
          <a:bodyPr vert="horz" wrap="square" lIns="0" tIns="12700" rIns="0" bIns="0" rtlCol="0">
            <a:spAutoFit/>
          </a:bodyPr>
          <a:lstStyle/>
          <a:p>
            <a:pPr marL="355600" indent="-342900">
              <a:lnSpc>
                <a:spcPct val="100000"/>
              </a:lnSpc>
              <a:spcBef>
                <a:spcPts val="100"/>
              </a:spcBef>
              <a:buClr>
                <a:srgbClr val="680000"/>
              </a:buClr>
              <a:buFont typeface="Wingdings"/>
              <a:buChar char=""/>
              <a:tabLst>
                <a:tab pos="354965" algn="l"/>
                <a:tab pos="355600" algn="l"/>
              </a:tabLst>
            </a:pPr>
            <a:r>
              <a:rPr sz="1800" spc="-5" dirty="0">
                <a:latin typeface="Carlito"/>
                <a:cs typeface="Carlito"/>
              </a:rPr>
              <a:t>Initiating actors (“users”) are already identified in user</a:t>
            </a:r>
            <a:r>
              <a:rPr sz="1800" spc="155" dirty="0">
                <a:latin typeface="Carlito"/>
                <a:cs typeface="Carlito"/>
              </a:rPr>
              <a:t> </a:t>
            </a:r>
            <a:r>
              <a:rPr sz="1800" spc="-5" dirty="0">
                <a:latin typeface="Carlito"/>
                <a:cs typeface="Carlito"/>
              </a:rPr>
              <a:t>stories</a:t>
            </a:r>
            <a:endParaRPr sz="1800">
              <a:latin typeface="Carlito"/>
              <a:cs typeface="Carlito"/>
            </a:endParaRPr>
          </a:p>
          <a:p>
            <a:pPr marL="355600" indent="-342900">
              <a:lnSpc>
                <a:spcPct val="100000"/>
              </a:lnSpc>
              <a:spcBef>
                <a:spcPts val="45"/>
              </a:spcBef>
              <a:buClr>
                <a:srgbClr val="680000"/>
              </a:buClr>
              <a:buFont typeface="Wingdings"/>
              <a:buChar char=""/>
              <a:tabLst>
                <a:tab pos="354965" algn="l"/>
                <a:tab pos="355600" algn="l"/>
              </a:tabLst>
            </a:pPr>
            <a:r>
              <a:rPr sz="1800" spc="-5" dirty="0">
                <a:latin typeface="Carlito"/>
                <a:cs typeface="Carlito"/>
              </a:rPr>
              <a:t>Participating actors identified as part </a:t>
            </a:r>
            <a:r>
              <a:rPr sz="1800" dirty="0">
                <a:latin typeface="Carlito"/>
                <a:cs typeface="Carlito"/>
              </a:rPr>
              <a:t>of </a:t>
            </a:r>
            <a:r>
              <a:rPr sz="1800" spc="-5" dirty="0">
                <a:latin typeface="Carlito"/>
                <a:cs typeface="Carlito"/>
              </a:rPr>
              <a:t>use case</a:t>
            </a:r>
            <a:r>
              <a:rPr sz="1800" spc="60" dirty="0">
                <a:latin typeface="Carlito"/>
                <a:cs typeface="Carlito"/>
              </a:rPr>
              <a:t> </a:t>
            </a:r>
            <a:r>
              <a:rPr sz="1800" spc="-5" dirty="0">
                <a:latin typeface="Carlito"/>
                <a:cs typeface="Carlito"/>
              </a:rPr>
              <a:t>analysis</a:t>
            </a:r>
            <a:endParaRPr sz="1800">
              <a:latin typeface="Carlito"/>
              <a:cs typeface="Carlito"/>
            </a:endParaRPr>
          </a:p>
        </p:txBody>
      </p:sp>
      <p:sp>
        <p:nvSpPr>
          <p:cNvPr id="4" name="object 4"/>
          <p:cNvSpPr txBox="1"/>
          <p:nvPr/>
        </p:nvSpPr>
        <p:spPr>
          <a:xfrm>
            <a:off x="123825" y="1462087"/>
            <a:ext cx="2622550" cy="1249680"/>
          </a:xfrm>
          <a:prstGeom prst="rect">
            <a:avLst/>
          </a:prstGeom>
          <a:ln w="57150">
            <a:solidFill>
              <a:srgbClr val="00FF00"/>
            </a:solidFill>
          </a:ln>
        </p:spPr>
        <p:txBody>
          <a:bodyPr vert="horz" wrap="square" lIns="0" tIns="46990" rIns="0" bIns="0" rtlCol="0">
            <a:spAutoFit/>
          </a:bodyPr>
          <a:lstStyle/>
          <a:p>
            <a:pPr marL="90805" marR="749300">
              <a:lnSpc>
                <a:spcPct val="98700"/>
              </a:lnSpc>
              <a:spcBef>
                <a:spcPts val="370"/>
              </a:spcBef>
            </a:pPr>
            <a:r>
              <a:rPr sz="800" dirty="0">
                <a:latin typeface="Arial"/>
                <a:cs typeface="Arial"/>
              </a:rPr>
              <a:t>REQ1: Keep door locked and</a:t>
            </a:r>
            <a:r>
              <a:rPr sz="800" spc="-40" dirty="0">
                <a:latin typeface="Arial"/>
                <a:cs typeface="Arial"/>
              </a:rPr>
              <a:t> </a:t>
            </a:r>
            <a:r>
              <a:rPr sz="800" dirty="0">
                <a:latin typeface="Arial"/>
                <a:cs typeface="Arial"/>
              </a:rPr>
              <a:t>auto-lock  REQ2: Lock when </a:t>
            </a:r>
            <a:r>
              <a:rPr sz="800" spc="-5" dirty="0">
                <a:latin typeface="Arial"/>
                <a:cs typeface="Arial"/>
              </a:rPr>
              <a:t>“LOCK” </a:t>
            </a:r>
            <a:r>
              <a:rPr sz="800" dirty="0">
                <a:latin typeface="Arial"/>
                <a:cs typeface="Arial"/>
              </a:rPr>
              <a:t>pressed  REQ3: Unlock when </a:t>
            </a:r>
            <a:r>
              <a:rPr sz="800" spc="-5" dirty="0">
                <a:latin typeface="Arial"/>
                <a:cs typeface="Arial"/>
              </a:rPr>
              <a:t>valid </a:t>
            </a:r>
            <a:r>
              <a:rPr sz="800" dirty="0">
                <a:latin typeface="Arial"/>
                <a:cs typeface="Arial"/>
              </a:rPr>
              <a:t>key</a:t>
            </a:r>
            <a:r>
              <a:rPr sz="800" spc="-35" dirty="0">
                <a:latin typeface="Arial"/>
                <a:cs typeface="Arial"/>
              </a:rPr>
              <a:t> </a:t>
            </a:r>
            <a:r>
              <a:rPr sz="800" dirty="0">
                <a:latin typeface="Arial"/>
                <a:cs typeface="Arial"/>
              </a:rPr>
              <a:t>provided</a:t>
            </a:r>
            <a:endParaRPr sz="800">
              <a:latin typeface="Arial"/>
              <a:cs typeface="Arial"/>
            </a:endParaRPr>
          </a:p>
          <a:p>
            <a:pPr marL="90805" marR="156210">
              <a:lnSpc>
                <a:spcPts val="890"/>
              </a:lnSpc>
              <a:spcBef>
                <a:spcPts val="135"/>
              </a:spcBef>
            </a:pPr>
            <a:r>
              <a:rPr sz="800" dirty="0">
                <a:latin typeface="Arial"/>
                <a:cs typeface="Arial"/>
              </a:rPr>
              <a:t>REQ4: </a:t>
            </a:r>
            <a:r>
              <a:rPr sz="800" spc="-5" dirty="0">
                <a:latin typeface="Arial"/>
                <a:cs typeface="Arial"/>
              </a:rPr>
              <a:t>Allow </a:t>
            </a:r>
            <a:r>
              <a:rPr sz="800" dirty="0">
                <a:latin typeface="Arial"/>
                <a:cs typeface="Arial"/>
              </a:rPr>
              <a:t>mistakes but prevent dictionary attacks  REQ5: Maintain a history</a:t>
            </a:r>
            <a:r>
              <a:rPr sz="800" spc="5" dirty="0">
                <a:latin typeface="Arial"/>
                <a:cs typeface="Arial"/>
              </a:rPr>
              <a:t> </a:t>
            </a:r>
            <a:r>
              <a:rPr sz="800" dirty="0">
                <a:latin typeface="Arial"/>
                <a:cs typeface="Arial"/>
              </a:rPr>
              <a:t>log</a:t>
            </a:r>
            <a:endParaRPr sz="800">
              <a:latin typeface="Arial"/>
              <a:cs typeface="Arial"/>
            </a:endParaRPr>
          </a:p>
          <a:p>
            <a:pPr marL="90805">
              <a:lnSpc>
                <a:spcPts val="935"/>
              </a:lnSpc>
              <a:spcBef>
                <a:spcPts val="30"/>
              </a:spcBef>
            </a:pPr>
            <a:r>
              <a:rPr sz="800" dirty="0">
                <a:latin typeface="Arial"/>
                <a:cs typeface="Arial"/>
              </a:rPr>
              <a:t>REQ6: Adding/removing users at</a:t>
            </a:r>
            <a:r>
              <a:rPr sz="800" spc="5" dirty="0">
                <a:latin typeface="Arial"/>
                <a:cs typeface="Arial"/>
              </a:rPr>
              <a:t> </a:t>
            </a:r>
            <a:r>
              <a:rPr sz="800" spc="-5" dirty="0">
                <a:latin typeface="Arial"/>
                <a:cs typeface="Arial"/>
              </a:rPr>
              <a:t>runtime</a:t>
            </a:r>
            <a:endParaRPr sz="800">
              <a:latin typeface="Arial"/>
              <a:cs typeface="Arial"/>
            </a:endParaRPr>
          </a:p>
          <a:p>
            <a:pPr marL="90805">
              <a:lnSpc>
                <a:spcPts val="935"/>
              </a:lnSpc>
            </a:pPr>
            <a:r>
              <a:rPr sz="800" dirty="0">
                <a:latin typeface="Arial"/>
                <a:cs typeface="Arial"/>
              </a:rPr>
              <a:t>REQ7: Configuring the device activation</a:t>
            </a:r>
            <a:r>
              <a:rPr sz="800" spc="-5" dirty="0">
                <a:latin typeface="Arial"/>
                <a:cs typeface="Arial"/>
              </a:rPr>
              <a:t> </a:t>
            </a:r>
            <a:r>
              <a:rPr sz="800" dirty="0">
                <a:latin typeface="Arial"/>
                <a:cs typeface="Arial"/>
              </a:rPr>
              <a:t>preferences</a:t>
            </a:r>
            <a:endParaRPr sz="800">
              <a:latin typeface="Arial"/>
              <a:cs typeface="Arial"/>
            </a:endParaRPr>
          </a:p>
          <a:p>
            <a:pPr marL="90805" marR="875030">
              <a:lnSpc>
                <a:spcPts val="1010"/>
              </a:lnSpc>
              <a:spcBef>
                <a:spcPts val="15"/>
              </a:spcBef>
            </a:pPr>
            <a:r>
              <a:rPr sz="800" dirty="0">
                <a:latin typeface="Arial"/>
                <a:cs typeface="Arial"/>
              </a:rPr>
              <a:t>REQ8: Inspecting the access</a:t>
            </a:r>
            <a:r>
              <a:rPr sz="800" spc="-55" dirty="0">
                <a:latin typeface="Arial"/>
                <a:cs typeface="Arial"/>
              </a:rPr>
              <a:t> </a:t>
            </a:r>
            <a:r>
              <a:rPr sz="800" dirty="0">
                <a:latin typeface="Arial"/>
                <a:cs typeface="Arial"/>
              </a:rPr>
              <a:t>history  REQ9: </a:t>
            </a:r>
            <a:r>
              <a:rPr sz="800" spc="-5" dirty="0">
                <a:latin typeface="Arial"/>
                <a:cs typeface="Arial"/>
              </a:rPr>
              <a:t>Filing</a:t>
            </a:r>
            <a:r>
              <a:rPr sz="800" dirty="0">
                <a:latin typeface="Arial"/>
                <a:cs typeface="Arial"/>
              </a:rPr>
              <a:t> inquiries</a:t>
            </a:r>
            <a:endParaRPr sz="800">
              <a:latin typeface="Arial"/>
              <a:cs typeface="Arial"/>
            </a:endParaRPr>
          </a:p>
        </p:txBody>
      </p:sp>
      <p:sp>
        <p:nvSpPr>
          <p:cNvPr id="5" name="object 5"/>
          <p:cNvSpPr/>
          <p:nvPr/>
        </p:nvSpPr>
        <p:spPr>
          <a:xfrm>
            <a:off x="7759899" y="1197975"/>
            <a:ext cx="1252307" cy="1528126"/>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7948781" y="1434214"/>
            <a:ext cx="69850" cy="696595"/>
          </a:xfrm>
          <a:prstGeom prst="rect">
            <a:avLst/>
          </a:prstGeom>
        </p:spPr>
        <p:txBody>
          <a:bodyPr vert="horz" wrap="square" lIns="0" tIns="29845" rIns="0" bIns="0" rtlCol="0">
            <a:spAutoFit/>
          </a:bodyPr>
          <a:lstStyle/>
          <a:p>
            <a:pPr marL="15240">
              <a:lnSpc>
                <a:spcPct val="100000"/>
              </a:lnSpc>
              <a:spcBef>
                <a:spcPts val="235"/>
              </a:spcBef>
            </a:pPr>
            <a:r>
              <a:rPr sz="500" b="1" spc="10" dirty="0">
                <a:latin typeface="Arial"/>
                <a:cs typeface="Arial"/>
              </a:rPr>
              <a:t>1</a:t>
            </a:r>
            <a:endParaRPr sz="500">
              <a:latin typeface="Arial"/>
              <a:cs typeface="Arial"/>
            </a:endParaRPr>
          </a:p>
          <a:p>
            <a:pPr marL="15240">
              <a:lnSpc>
                <a:spcPct val="100000"/>
              </a:lnSpc>
              <a:spcBef>
                <a:spcPts val="145"/>
              </a:spcBef>
            </a:pPr>
            <a:r>
              <a:rPr sz="500" b="1" spc="10" dirty="0">
                <a:latin typeface="Arial"/>
                <a:cs typeface="Arial"/>
              </a:rPr>
              <a:t>2</a:t>
            </a:r>
            <a:endParaRPr sz="500">
              <a:latin typeface="Arial"/>
              <a:cs typeface="Arial"/>
            </a:endParaRPr>
          </a:p>
          <a:p>
            <a:pPr marL="15240">
              <a:lnSpc>
                <a:spcPct val="100000"/>
              </a:lnSpc>
              <a:spcBef>
                <a:spcPts val="160"/>
              </a:spcBef>
            </a:pPr>
            <a:r>
              <a:rPr sz="500" b="1" spc="10" dirty="0">
                <a:latin typeface="Arial"/>
                <a:cs typeface="Arial"/>
              </a:rPr>
              <a:t>3</a:t>
            </a:r>
            <a:endParaRPr sz="500">
              <a:latin typeface="Arial"/>
              <a:cs typeface="Arial"/>
            </a:endParaRPr>
          </a:p>
          <a:p>
            <a:pPr marL="15240">
              <a:lnSpc>
                <a:spcPct val="100000"/>
              </a:lnSpc>
              <a:spcBef>
                <a:spcPts val="160"/>
              </a:spcBef>
            </a:pPr>
            <a:r>
              <a:rPr sz="500" b="1" spc="10" dirty="0">
                <a:latin typeface="Arial"/>
                <a:cs typeface="Arial"/>
              </a:rPr>
              <a:t>4</a:t>
            </a:r>
            <a:endParaRPr sz="500">
              <a:latin typeface="Arial"/>
              <a:cs typeface="Arial"/>
            </a:endParaRPr>
          </a:p>
          <a:p>
            <a:pPr marL="15240">
              <a:lnSpc>
                <a:spcPct val="100000"/>
              </a:lnSpc>
              <a:spcBef>
                <a:spcPts val="160"/>
              </a:spcBef>
            </a:pPr>
            <a:r>
              <a:rPr sz="500" b="1" spc="10" dirty="0">
                <a:latin typeface="Arial"/>
                <a:cs typeface="Arial"/>
              </a:rPr>
              <a:t>5</a:t>
            </a:r>
            <a:endParaRPr sz="500">
              <a:latin typeface="Arial"/>
              <a:cs typeface="Arial"/>
            </a:endParaRPr>
          </a:p>
          <a:p>
            <a:pPr marL="12700" marR="5080">
              <a:lnSpc>
                <a:spcPct val="126600"/>
              </a:lnSpc>
            </a:pPr>
            <a:r>
              <a:rPr sz="500" b="1" spc="10" dirty="0">
                <a:latin typeface="Arial"/>
                <a:cs typeface="Arial"/>
              </a:rPr>
              <a:t>X  Y</a:t>
            </a:r>
            <a:endParaRPr sz="500">
              <a:latin typeface="Arial"/>
              <a:cs typeface="Arial"/>
            </a:endParaRPr>
          </a:p>
        </p:txBody>
      </p:sp>
      <p:graphicFrame>
        <p:nvGraphicFramePr>
          <p:cNvPr id="7" name="object 7"/>
          <p:cNvGraphicFramePr>
            <a:graphicFrameLocks noGrp="1"/>
          </p:cNvGraphicFramePr>
          <p:nvPr>
            <p:extLst>
              <p:ext uri="{D42A27DB-BD31-4B8C-83A1-F6EECF244321}">
                <p14:modId xmlns:p14="http://schemas.microsoft.com/office/powerpoint/2010/main" val="120517742"/>
              </p:ext>
            </p:extLst>
          </p:nvPr>
        </p:nvGraphicFramePr>
        <p:xfrm>
          <a:off x="536575" y="2917825"/>
          <a:ext cx="8161654" cy="2800715"/>
        </p:xfrm>
        <a:graphic>
          <a:graphicData uri="http://schemas.openxmlformats.org/drawingml/2006/table">
            <a:tbl>
              <a:tblPr firstRow="1" bandRow="1">
                <a:tableStyleId>{2D5ABB26-0587-4C30-8999-92F81FD0307C}</a:tableStyleId>
              </a:tblPr>
              <a:tblGrid>
                <a:gridCol w="837565">
                  <a:extLst>
                    <a:ext uri="{9D8B030D-6E8A-4147-A177-3AD203B41FA5}">
                      <a16:colId xmlns:a16="http://schemas.microsoft.com/office/drawing/2014/main" val="20000"/>
                    </a:ext>
                  </a:extLst>
                </a:gridCol>
                <a:gridCol w="3667125">
                  <a:extLst>
                    <a:ext uri="{9D8B030D-6E8A-4147-A177-3AD203B41FA5}">
                      <a16:colId xmlns:a16="http://schemas.microsoft.com/office/drawing/2014/main" val="20001"/>
                    </a:ext>
                  </a:extLst>
                </a:gridCol>
                <a:gridCol w="1968500">
                  <a:extLst>
                    <a:ext uri="{9D8B030D-6E8A-4147-A177-3AD203B41FA5}">
                      <a16:colId xmlns:a16="http://schemas.microsoft.com/office/drawing/2014/main" val="20002"/>
                    </a:ext>
                  </a:extLst>
                </a:gridCol>
                <a:gridCol w="1688464">
                  <a:extLst>
                    <a:ext uri="{9D8B030D-6E8A-4147-A177-3AD203B41FA5}">
                      <a16:colId xmlns:a16="http://schemas.microsoft.com/office/drawing/2014/main" val="20003"/>
                    </a:ext>
                  </a:extLst>
                </a:gridCol>
              </a:tblGrid>
              <a:tr h="231831">
                <a:tc>
                  <a:txBody>
                    <a:bodyPr/>
                    <a:lstStyle/>
                    <a:p>
                      <a:pPr marL="104775">
                        <a:lnSpc>
                          <a:spcPct val="100000"/>
                        </a:lnSpc>
                        <a:spcBef>
                          <a:spcPts val="110"/>
                        </a:spcBef>
                      </a:pPr>
                      <a:r>
                        <a:rPr sz="1200" b="1" spc="-5" dirty="0">
                          <a:latin typeface="Comic Sans MS"/>
                          <a:cs typeface="Comic Sans MS"/>
                        </a:rPr>
                        <a:t>Initiator</a:t>
                      </a:r>
                      <a:endParaRPr sz="1200">
                        <a:latin typeface="Comic Sans MS"/>
                        <a:cs typeface="Comic Sans MS"/>
                      </a:endParaRPr>
                    </a:p>
                  </a:txBody>
                  <a:tcPr marL="0" marR="0" marT="13970" marB="0">
                    <a:lnL w="19050">
                      <a:solidFill>
                        <a:srgbClr val="FFFFFF"/>
                      </a:solidFill>
                      <a:prstDash val="solid"/>
                    </a:lnL>
                    <a:lnR w="19050">
                      <a:solidFill>
                        <a:srgbClr val="FFFFFF"/>
                      </a:solidFill>
                      <a:prstDash val="solid"/>
                    </a:lnR>
                    <a:lnT w="19050">
                      <a:solidFill>
                        <a:srgbClr val="000000"/>
                      </a:solidFill>
                      <a:prstDash val="solid"/>
                    </a:lnT>
                    <a:lnB w="53975">
                      <a:solidFill>
                        <a:srgbClr val="FFFFFF"/>
                      </a:solidFill>
                      <a:prstDash val="solid"/>
                    </a:lnB>
                    <a:solidFill>
                      <a:srgbClr val="00FF00"/>
                    </a:solidFill>
                  </a:tcPr>
                </a:tc>
                <a:tc>
                  <a:txBody>
                    <a:bodyPr/>
                    <a:lstStyle/>
                    <a:p>
                      <a:pPr marL="68580">
                        <a:lnSpc>
                          <a:spcPct val="100000"/>
                        </a:lnSpc>
                        <a:spcBef>
                          <a:spcPts val="85"/>
                        </a:spcBef>
                      </a:pPr>
                      <a:r>
                        <a:rPr sz="1200" b="1" spc="-5" dirty="0">
                          <a:latin typeface="Comic Sans MS"/>
                          <a:cs typeface="Comic Sans MS"/>
                        </a:rPr>
                        <a:t>Initiator’s</a:t>
                      </a:r>
                      <a:r>
                        <a:rPr sz="1200" b="1" dirty="0">
                          <a:latin typeface="Comic Sans MS"/>
                          <a:cs typeface="Comic Sans MS"/>
                        </a:rPr>
                        <a:t> </a:t>
                      </a:r>
                      <a:r>
                        <a:rPr sz="1200" b="1" spc="-10" dirty="0">
                          <a:latin typeface="Comic Sans MS"/>
                          <a:cs typeface="Comic Sans MS"/>
                        </a:rPr>
                        <a:t>Goal</a:t>
                      </a:r>
                      <a:endParaRPr sz="1200">
                        <a:latin typeface="Comic Sans MS"/>
                        <a:cs typeface="Comic Sans MS"/>
                      </a:endParaRPr>
                    </a:p>
                  </a:txBody>
                  <a:tcPr marL="0" marR="0" marT="10795" marB="0">
                    <a:lnL w="19050">
                      <a:solidFill>
                        <a:srgbClr val="FFFFFF"/>
                      </a:solidFill>
                      <a:prstDash val="solid"/>
                    </a:lnL>
                    <a:lnR w="19050">
                      <a:solidFill>
                        <a:srgbClr val="FFFFFF"/>
                      </a:solidFill>
                      <a:prstDash val="solid"/>
                    </a:lnR>
                    <a:lnT w="19050">
                      <a:solidFill>
                        <a:srgbClr val="000000"/>
                      </a:solidFill>
                      <a:prstDash val="solid"/>
                    </a:lnT>
                    <a:lnB w="53975">
                      <a:solidFill>
                        <a:srgbClr val="FFFFFF"/>
                      </a:solidFill>
                      <a:prstDash val="solid"/>
                    </a:lnB>
                    <a:solidFill>
                      <a:srgbClr val="00FF00"/>
                    </a:solidFill>
                  </a:tcPr>
                </a:tc>
                <a:tc>
                  <a:txBody>
                    <a:bodyPr/>
                    <a:lstStyle/>
                    <a:p>
                      <a:pPr marL="67945">
                        <a:lnSpc>
                          <a:spcPct val="100000"/>
                        </a:lnSpc>
                        <a:spcBef>
                          <a:spcPts val="85"/>
                        </a:spcBef>
                      </a:pPr>
                      <a:r>
                        <a:rPr sz="1200" b="1" spc="-5" dirty="0">
                          <a:latin typeface="Comic Sans MS"/>
                          <a:cs typeface="Comic Sans MS"/>
                        </a:rPr>
                        <a:t>Participants</a:t>
                      </a:r>
                      <a:endParaRPr sz="1200">
                        <a:latin typeface="Comic Sans MS"/>
                        <a:cs typeface="Comic Sans MS"/>
                      </a:endParaRPr>
                    </a:p>
                  </a:txBody>
                  <a:tcPr marL="0" marR="0" marT="10795" marB="0">
                    <a:lnL w="19050">
                      <a:solidFill>
                        <a:srgbClr val="FFFFFF"/>
                      </a:solidFill>
                      <a:prstDash val="solid"/>
                    </a:lnL>
                    <a:lnR w="19050">
                      <a:solidFill>
                        <a:srgbClr val="FFFFFF"/>
                      </a:solidFill>
                      <a:prstDash val="solid"/>
                    </a:lnR>
                    <a:lnT w="19050">
                      <a:solidFill>
                        <a:srgbClr val="000000"/>
                      </a:solidFill>
                      <a:prstDash val="solid"/>
                    </a:lnT>
                    <a:lnB w="53975">
                      <a:solidFill>
                        <a:srgbClr val="FFFFFF"/>
                      </a:solidFill>
                      <a:prstDash val="solid"/>
                    </a:lnB>
                    <a:solidFill>
                      <a:srgbClr val="00FF00"/>
                    </a:solidFill>
                  </a:tcPr>
                </a:tc>
                <a:tc>
                  <a:txBody>
                    <a:bodyPr/>
                    <a:lstStyle/>
                    <a:p>
                      <a:pPr marL="265430">
                        <a:lnSpc>
                          <a:spcPct val="100000"/>
                        </a:lnSpc>
                        <a:spcBef>
                          <a:spcPts val="110"/>
                        </a:spcBef>
                      </a:pPr>
                      <a:r>
                        <a:rPr sz="1200" b="1" dirty="0">
                          <a:latin typeface="Comic Sans MS"/>
                          <a:cs typeface="Comic Sans MS"/>
                        </a:rPr>
                        <a:t>Use </a:t>
                      </a:r>
                      <a:r>
                        <a:rPr sz="1200" b="1" spc="-5" dirty="0">
                          <a:latin typeface="Comic Sans MS"/>
                          <a:cs typeface="Comic Sans MS"/>
                        </a:rPr>
                        <a:t>Case</a:t>
                      </a:r>
                      <a:r>
                        <a:rPr sz="1200" b="1" spc="-15" dirty="0">
                          <a:latin typeface="Comic Sans MS"/>
                          <a:cs typeface="Comic Sans MS"/>
                        </a:rPr>
                        <a:t> </a:t>
                      </a:r>
                      <a:r>
                        <a:rPr sz="1200" b="1" spc="-5" dirty="0">
                          <a:latin typeface="Comic Sans MS"/>
                          <a:cs typeface="Comic Sans MS"/>
                        </a:rPr>
                        <a:t>Name</a:t>
                      </a:r>
                      <a:endParaRPr sz="1200">
                        <a:latin typeface="Comic Sans MS"/>
                        <a:cs typeface="Comic Sans MS"/>
                      </a:endParaRPr>
                    </a:p>
                  </a:txBody>
                  <a:tcPr marL="0" marR="0" marT="13970" marB="0">
                    <a:lnL w="19050">
                      <a:solidFill>
                        <a:srgbClr val="FFFFFF"/>
                      </a:solidFill>
                      <a:prstDash val="solid"/>
                    </a:lnL>
                    <a:lnR w="19050">
                      <a:solidFill>
                        <a:srgbClr val="FFFFFF"/>
                      </a:solidFill>
                      <a:prstDash val="solid"/>
                    </a:lnR>
                    <a:lnT w="19050">
                      <a:solidFill>
                        <a:srgbClr val="000000"/>
                      </a:solidFill>
                      <a:prstDash val="solid"/>
                    </a:lnT>
                    <a:lnB w="53975">
                      <a:solidFill>
                        <a:srgbClr val="FFFFFF"/>
                      </a:solidFill>
                      <a:prstDash val="solid"/>
                    </a:lnB>
                    <a:solidFill>
                      <a:srgbClr val="00FF00"/>
                    </a:solidFill>
                  </a:tcPr>
                </a:tc>
                <a:extLst>
                  <a:ext uri="{0D108BD9-81ED-4DB2-BD59-A6C34878D82A}">
                    <a16:rowId xmlns:a16="http://schemas.microsoft.com/office/drawing/2014/main" val="10000"/>
                  </a:ext>
                </a:extLst>
              </a:tr>
              <a:tr h="365849">
                <a:tc>
                  <a:txBody>
                    <a:bodyPr/>
                    <a:lstStyle/>
                    <a:p>
                      <a:pPr marL="68580">
                        <a:lnSpc>
                          <a:spcPct val="100000"/>
                        </a:lnSpc>
                        <a:spcBef>
                          <a:spcPts val="710"/>
                        </a:spcBef>
                      </a:pPr>
                      <a:r>
                        <a:rPr sz="1200" b="1" spc="-20" dirty="0">
                          <a:solidFill>
                            <a:srgbClr val="00B0F0"/>
                          </a:solidFill>
                          <a:latin typeface="Arial"/>
                          <a:cs typeface="Arial"/>
                        </a:rPr>
                        <a:t>Tenant</a:t>
                      </a:r>
                      <a:endParaRPr sz="1200" dirty="0">
                        <a:solidFill>
                          <a:srgbClr val="00B0F0"/>
                        </a:solidFill>
                        <a:latin typeface="Arial"/>
                        <a:cs typeface="Arial"/>
                      </a:endParaRPr>
                    </a:p>
                  </a:txBody>
                  <a:tcPr marL="0" marR="0" marT="9017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FCC"/>
                    </a:solidFill>
                  </a:tcPr>
                </a:tc>
                <a:tc>
                  <a:txBody>
                    <a:bodyPr/>
                    <a:lstStyle/>
                    <a:p>
                      <a:pPr marL="68580">
                        <a:lnSpc>
                          <a:spcPct val="100000"/>
                        </a:lnSpc>
                        <a:spcBef>
                          <a:spcPts val="710"/>
                        </a:spcBef>
                      </a:pPr>
                      <a:r>
                        <a:rPr sz="1200" spc="-5" dirty="0">
                          <a:solidFill>
                            <a:srgbClr val="00B0F0"/>
                          </a:solidFill>
                          <a:latin typeface="Arial"/>
                          <a:cs typeface="Arial"/>
                        </a:rPr>
                        <a:t>Unlock and enter</a:t>
                      </a:r>
                      <a:r>
                        <a:rPr sz="1200" dirty="0">
                          <a:solidFill>
                            <a:srgbClr val="00B0F0"/>
                          </a:solidFill>
                          <a:latin typeface="Arial"/>
                          <a:cs typeface="Arial"/>
                        </a:rPr>
                        <a:t> </a:t>
                      </a:r>
                      <a:r>
                        <a:rPr sz="1200" spc="-5" dirty="0">
                          <a:solidFill>
                            <a:srgbClr val="00B0F0"/>
                          </a:solidFill>
                          <a:latin typeface="Arial"/>
                          <a:cs typeface="Arial"/>
                        </a:rPr>
                        <a:t>home.</a:t>
                      </a:r>
                      <a:endParaRPr sz="1200" dirty="0">
                        <a:solidFill>
                          <a:srgbClr val="00B0F0"/>
                        </a:solidFill>
                        <a:latin typeface="Arial"/>
                        <a:cs typeface="Arial"/>
                      </a:endParaRPr>
                    </a:p>
                  </a:txBody>
                  <a:tcPr marL="0" marR="0" marT="9017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FCC"/>
                    </a:solidFill>
                  </a:tcPr>
                </a:tc>
                <a:tc>
                  <a:txBody>
                    <a:bodyPr/>
                    <a:lstStyle/>
                    <a:p>
                      <a:pPr marL="67945" marR="137160">
                        <a:lnSpc>
                          <a:spcPts val="1420"/>
                        </a:lnSpc>
                        <a:spcBef>
                          <a:spcPts val="50"/>
                        </a:spcBef>
                      </a:pPr>
                      <a:r>
                        <a:rPr sz="1200" spc="-5" dirty="0">
                          <a:solidFill>
                            <a:srgbClr val="00B0F0"/>
                          </a:solidFill>
                          <a:latin typeface="Arial"/>
                          <a:cs typeface="Arial"/>
                        </a:rPr>
                        <a:t>Lock, Household</a:t>
                      </a:r>
                      <a:r>
                        <a:rPr sz="1200" spc="-50" dirty="0">
                          <a:solidFill>
                            <a:srgbClr val="00B0F0"/>
                          </a:solidFill>
                          <a:latin typeface="Arial"/>
                          <a:cs typeface="Arial"/>
                        </a:rPr>
                        <a:t> </a:t>
                      </a:r>
                      <a:r>
                        <a:rPr sz="1200" spc="-5" dirty="0">
                          <a:solidFill>
                            <a:srgbClr val="00B0F0"/>
                          </a:solidFill>
                          <a:latin typeface="Arial"/>
                          <a:cs typeface="Arial"/>
                        </a:rPr>
                        <a:t>Devices,  Database</a:t>
                      </a:r>
                      <a:r>
                        <a:rPr lang="en-US" altLang="zh-CN" sz="1200" spc="-5" dirty="0">
                          <a:solidFill>
                            <a:srgbClr val="00B0F0"/>
                          </a:solidFill>
                          <a:latin typeface="Arial"/>
                          <a:cs typeface="Arial"/>
                        </a:rPr>
                        <a:t>, Bluetooth module</a:t>
                      </a:r>
                      <a:endParaRPr sz="1200" dirty="0">
                        <a:solidFill>
                          <a:srgbClr val="00B0F0"/>
                        </a:solidFill>
                        <a:latin typeface="Arial"/>
                        <a:cs typeface="Arial"/>
                      </a:endParaRPr>
                    </a:p>
                  </a:txBody>
                  <a:tcPr marL="0" marR="0" marT="635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FCC"/>
                    </a:solidFill>
                  </a:tcPr>
                </a:tc>
                <a:tc>
                  <a:txBody>
                    <a:bodyPr/>
                    <a:lstStyle/>
                    <a:p>
                      <a:pPr marL="67945">
                        <a:lnSpc>
                          <a:spcPct val="100000"/>
                        </a:lnSpc>
                        <a:spcBef>
                          <a:spcPts val="710"/>
                        </a:spcBef>
                      </a:pPr>
                      <a:r>
                        <a:rPr sz="1200" spc="-5" dirty="0">
                          <a:solidFill>
                            <a:srgbClr val="00B0F0"/>
                          </a:solidFill>
                          <a:latin typeface="Arial"/>
                          <a:cs typeface="Arial"/>
                        </a:rPr>
                        <a:t>Unlock (UC-1)</a:t>
                      </a:r>
                      <a:endParaRPr sz="1200" dirty="0">
                        <a:solidFill>
                          <a:srgbClr val="00B0F0"/>
                        </a:solidFill>
                        <a:latin typeface="Arial"/>
                        <a:cs typeface="Arial"/>
                      </a:endParaRPr>
                    </a:p>
                  </a:txBody>
                  <a:tcPr marL="0" marR="0" marT="9017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FCC"/>
                    </a:solidFill>
                  </a:tcPr>
                </a:tc>
                <a:extLst>
                  <a:ext uri="{0D108BD9-81ED-4DB2-BD59-A6C34878D82A}">
                    <a16:rowId xmlns:a16="http://schemas.microsoft.com/office/drawing/2014/main" val="10001"/>
                  </a:ext>
                </a:extLst>
              </a:tr>
              <a:tr h="365849">
                <a:tc>
                  <a:txBody>
                    <a:bodyPr/>
                    <a:lstStyle/>
                    <a:p>
                      <a:pPr marL="68580">
                        <a:lnSpc>
                          <a:spcPct val="100000"/>
                        </a:lnSpc>
                        <a:spcBef>
                          <a:spcPts val="705"/>
                        </a:spcBef>
                      </a:pPr>
                      <a:r>
                        <a:rPr sz="1200" b="1" spc="-20" dirty="0">
                          <a:latin typeface="Arial"/>
                          <a:cs typeface="Arial"/>
                        </a:rPr>
                        <a:t>Tenant</a:t>
                      </a:r>
                      <a:endParaRPr sz="1200">
                        <a:latin typeface="Arial"/>
                        <a:cs typeface="Arial"/>
                      </a:endParaRPr>
                    </a:p>
                  </a:txBody>
                  <a:tcPr marL="0" marR="0" marT="8953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8580">
                        <a:lnSpc>
                          <a:spcPct val="100000"/>
                        </a:lnSpc>
                        <a:spcBef>
                          <a:spcPts val="705"/>
                        </a:spcBef>
                      </a:pPr>
                      <a:r>
                        <a:rPr sz="1200" spc="-5" dirty="0">
                          <a:latin typeface="Arial"/>
                          <a:cs typeface="Arial"/>
                        </a:rPr>
                        <a:t>Lock the </a:t>
                      </a:r>
                      <a:r>
                        <a:rPr sz="1200" spc="-20" dirty="0">
                          <a:latin typeface="Arial"/>
                          <a:cs typeface="Arial"/>
                        </a:rPr>
                        <a:t>door.</a:t>
                      </a:r>
                      <a:endParaRPr sz="1200" dirty="0">
                        <a:latin typeface="Arial"/>
                        <a:cs typeface="Arial"/>
                      </a:endParaRPr>
                    </a:p>
                  </a:txBody>
                  <a:tcPr marL="0" marR="0" marT="8953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7945" marR="137160">
                        <a:lnSpc>
                          <a:spcPts val="1420"/>
                        </a:lnSpc>
                        <a:spcBef>
                          <a:spcPts val="50"/>
                        </a:spcBef>
                      </a:pPr>
                      <a:r>
                        <a:rPr sz="1200" spc="-5" dirty="0">
                          <a:latin typeface="Arial"/>
                          <a:cs typeface="Arial"/>
                        </a:rPr>
                        <a:t>Lock, Household</a:t>
                      </a:r>
                      <a:r>
                        <a:rPr sz="1200" spc="-50" dirty="0">
                          <a:latin typeface="Arial"/>
                          <a:cs typeface="Arial"/>
                        </a:rPr>
                        <a:t> </a:t>
                      </a:r>
                      <a:r>
                        <a:rPr sz="1200" spc="-5" dirty="0">
                          <a:latin typeface="Arial"/>
                          <a:cs typeface="Arial"/>
                        </a:rPr>
                        <a:t>Devices,  Database</a:t>
                      </a:r>
                      <a:endParaRPr sz="1200" dirty="0">
                        <a:latin typeface="Arial"/>
                        <a:cs typeface="Arial"/>
                      </a:endParaRPr>
                    </a:p>
                  </a:txBody>
                  <a:tcPr marL="0" marR="0" marT="63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7945">
                        <a:lnSpc>
                          <a:spcPct val="100000"/>
                        </a:lnSpc>
                        <a:spcBef>
                          <a:spcPts val="705"/>
                        </a:spcBef>
                      </a:pPr>
                      <a:r>
                        <a:rPr sz="1200" spc="-5" dirty="0">
                          <a:latin typeface="Arial"/>
                          <a:cs typeface="Arial"/>
                        </a:rPr>
                        <a:t>Lock (UC-2)</a:t>
                      </a:r>
                      <a:endParaRPr sz="1200">
                        <a:latin typeface="Arial"/>
                        <a:cs typeface="Arial"/>
                      </a:endParaRPr>
                    </a:p>
                  </a:txBody>
                  <a:tcPr marL="0" marR="0" marT="8953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extLst>
                  <a:ext uri="{0D108BD9-81ED-4DB2-BD59-A6C34878D82A}">
                    <a16:rowId xmlns:a16="http://schemas.microsoft.com/office/drawing/2014/main" val="10002"/>
                  </a:ext>
                </a:extLst>
              </a:tr>
              <a:tr h="365851">
                <a:tc>
                  <a:txBody>
                    <a:bodyPr/>
                    <a:lstStyle/>
                    <a:p>
                      <a:pPr marL="68580">
                        <a:lnSpc>
                          <a:spcPct val="100000"/>
                        </a:lnSpc>
                        <a:spcBef>
                          <a:spcPts val="730"/>
                        </a:spcBef>
                      </a:pPr>
                      <a:r>
                        <a:rPr sz="1200" b="1" spc="-5" dirty="0">
                          <a:latin typeface="Arial"/>
                          <a:cs typeface="Arial"/>
                        </a:rPr>
                        <a:t>Landlord</a:t>
                      </a:r>
                      <a:endParaRPr sz="1200">
                        <a:latin typeface="Arial"/>
                        <a:cs typeface="Arial"/>
                      </a:endParaRPr>
                    </a:p>
                  </a:txBody>
                  <a:tcPr marL="0" marR="0" marT="927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8580" marR="405765">
                        <a:lnSpc>
                          <a:spcPts val="1390"/>
                        </a:lnSpc>
                        <a:spcBef>
                          <a:spcPts val="100"/>
                        </a:spcBef>
                      </a:pPr>
                      <a:r>
                        <a:rPr sz="1200" spc="-5" dirty="0">
                          <a:latin typeface="Arial"/>
                          <a:cs typeface="Arial"/>
                        </a:rPr>
                        <a:t>Create </a:t>
                      </a:r>
                      <a:r>
                        <a:rPr sz="1200" dirty="0">
                          <a:latin typeface="Arial"/>
                          <a:cs typeface="Arial"/>
                        </a:rPr>
                        <a:t>a </a:t>
                      </a:r>
                      <a:r>
                        <a:rPr sz="1200" spc="-5" dirty="0">
                          <a:latin typeface="Arial"/>
                          <a:cs typeface="Arial"/>
                        </a:rPr>
                        <a:t>new user account and allow access </a:t>
                      </a:r>
                      <a:r>
                        <a:rPr sz="1200" dirty="0">
                          <a:latin typeface="Arial"/>
                          <a:cs typeface="Arial"/>
                        </a:rPr>
                        <a:t>to  </a:t>
                      </a:r>
                      <a:r>
                        <a:rPr sz="1200" spc="-5" dirty="0">
                          <a:latin typeface="Arial"/>
                          <a:cs typeface="Arial"/>
                        </a:rPr>
                        <a:t>home.</a:t>
                      </a:r>
                      <a:endParaRPr sz="1200">
                        <a:latin typeface="Arial"/>
                        <a:cs typeface="Arial"/>
                      </a:endParaRPr>
                    </a:p>
                  </a:txBody>
                  <a:tcPr marL="0" marR="0" marT="127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7945">
                        <a:lnSpc>
                          <a:spcPct val="100000"/>
                        </a:lnSpc>
                        <a:spcBef>
                          <a:spcPts val="730"/>
                        </a:spcBef>
                      </a:pPr>
                      <a:r>
                        <a:rPr sz="1200" spc="-25" dirty="0">
                          <a:latin typeface="Arial"/>
                          <a:cs typeface="Arial"/>
                        </a:rPr>
                        <a:t>Tenant,</a:t>
                      </a:r>
                      <a:r>
                        <a:rPr sz="1200" dirty="0">
                          <a:latin typeface="Arial"/>
                          <a:cs typeface="Arial"/>
                        </a:rPr>
                        <a:t> </a:t>
                      </a:r>
                      <a:r>
                        <a:rPr sz="1200" spc="-5" dirty="0">
                          <a:latin typeface="Arial"/>
                          <a:cs typeface="Arial"/>
                        </a:rPr>
                        <a:t>Database</a:t>
                      </a:r>
                      <a:endParaRPr sz="1200">
                        <a:latin typeface="Arial"/>
                        <a:cs typeface="Arial"/>
                      </a:endParaRPr>
                    </a:p>
                  </a:txBody>
                  <a:tcPr marL="0" marR="0" marT="927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7945">
                        <a:lnSpc>
                          <a:spcPct val="100000"/>
                        </a:lnSpc>
                        <a:spcBef>
                          <a:spcPts val="730"/>
                        </a:spcBef>
                      </a:pPr>
                      <a:r>
                        <a:rPr sz="1200" spc="-5" dirty="0">
                          <a:latin typeface="Arial"/>
                          <a:cs typeface="Arial"/>
                        </a:rPr>
                        <a:t>AddUser</a:t>
                      </a:r>
                      <a:r>
                        <a:rPr sz="1200" spc="-10" dirty="0">
                          <a:latin typeface="Arial"/>
                          <a:cs typeface="Arial"/>
                        </a:rPr>
                        <a:t> </a:t>
                      </a:r>
                      <a:r>
                        <a:rPr sz="1200" spc="-5" dirty="0">
                          <a:latin typeface="Arial"/>
                          <a:cs typeface="Arial"/>
                        </a:rPr>
                        <a:t>(UC-3)</a:t>
                      </a:r>
                      <a:endParaRPr sz="1200">
                        <a:latin typeface="Arial"/>
                        <a:cs typeface="Arial"/>
                      </a:endParaRPr>
                    </a:p>
                  </a:txBody>
                  <a:tcPr marL="0" marR="0" marT="927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extLst>
                  <a:ext uri="{0D108BD9-81ED-4DB2-BD59-A6C34878D82A}">
                    <a16:rowId xmlns:a16="http://schemas.microsoft.com/office/drawing/2014/main" val="10003"/>
                  </a:ext>
                </a:extLst>
              </a:tr>
              <a:tr h="231830">
                <a:tc>
                  <a:txBody>
                    <a:bodyPr/>
                    <a:lstStyle/>
                    <a:p>
                      <a:pPr marL="68580">
                        <a:lnSpc>
                          <a:spcPct val="100000"/>
                        </a:lnSpc>
                        <a:spcBef>
                          <a:spcPts val="200"/>
                        </a:spcBef>
                      </a:pPr>
                      <a:r>
                        <a:rPr sz="1200" b="1" spc="-5" dirty="0">
                          <a:solidFill>
                            <a:srgbClr val="00B0F0"/>
                          </a:solidFill>
                          <a:latin typeface="Arial"/>
                          <a:cs typeface="Arial"/>
                        </a:rPr>
                        <a:t>Landlord</a:t>
                      </a:r>
                      <a:endParaRPr sz="1200" dirty="0">
                        <a:solidFill>
                          <a:srgbClr val="00B0F0"/>
                        </a:solidFill>
                        <a:latin typeface="Arial"/>
                        <a:cs typeface="Arial"/>
                      </a:endParaRPr>
                    </a:p>
                  </a:txBody>
                  <a:tcPr marL="0" marR="0" marT="254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8580">
                        <a:lnSpc>
                          <a:spcPct val="100000"/>
                        </a:lnSpc>
                        <a:spcBef>
                          <a:spcPts val="200"/>
                        </a:spcBef>
                      </a:pPr>
                      <a:r>
                        <a:rPr sz="1200" spc="-5" dirty="0">
                          <a:solidFill>
                            <a:srgbClr val="00B0F0"/>
                          </a:solidFill>
                          <a:latin typeface="Arial"/>
                          <a:cs typeface="Arial"/>
                        </a:rPr>
                        <a:t>Retire an existing user account and disable</a:t>
                      </a:r>
                      <a:r>
                        <a:rPr sz="1200" spc="10" dirty="0">
                          <a:solidFill>
                            <a:srgbClr val="00B0F0"/>
                          </a:solidFill>
                          <a:latin typeface="Arial"/>
                          <a:cs typeface="Arial"/>
                        </a:rPr>
                        <a:t> </a:t>
                      </a:r>
                      <a:r>
                        <a:rPr sz="1200" spc="-5" dirty="0">
                          <a:solidFill>
                            <a:srgbClr val="00B0F0"/>
                          </a:solidFill>
                          <a:latin typeface="Arial"/>
                          <a:cs typeface="Arial"/>
                        </a:rPr>
                        <a:t>access.</a:t>
                      </a:r>
                      <a:endParaRPr sz="1200" dirty="0">
                        <a:solidFill>
                          <a:srgbClr val="00B0F0"/>
                        </a:solidFill>
                        <a:latin typeface="Arial"/>
                        <a:cs typeface="Arial"/>
                      </a:endParaRPr>
                    </a:p>
                  </a:txBody>
                  <a:tcPr marL="0" marR="0" marT="254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7945">
                        <a:lnSpc>
                          <a:spcPct val="100000"/>
                        </a:lnSpc>
                        <a:spcBef>
                          <a:spcPts val="200"/>
                        </a:spcBef>
                      </a:pPr>
                      <a:r>
                        <a:rPr sz="1200" spc="-5" dirty="0">
                          <a:solidFill>
                            <a:srgbClr val="00B0F0"/>
                          </a:solidFill>
                          <a:latin typeface="Arial"/>
                          <a:cs typeface="Arial"/>
                        </a:rPr>
                        <a:t>Database</a:t>
                      </a:r>
                      <a:endParaRPr sz="1200" dirty="0">
                        <a:solidFill>
                          <a:srgbClr val="00B0F0"/>
                        </a:solidFill>
                        <a:latin typeface="Arial"/>
                        <a:cs typeface="Arial"/>
                      </a:endParaRPr>
                    </a:p>
                  </a:txBody>
                  <a:tcPr marL="0" marR="0" marT="254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7945">
                        <a:lnSpc>
                          <a:spcPct val="100000"/>
                        </a:lnSpc>
                        <a:spcBef>
                          <a:spcPts val="200"/>
                        </a:spcBef>
                      </a:pPr>
                      <a:r>
                        <a:rPr sz="1200" spc="-5" dirty="0">
                          <a:solidFill>
                            <a:srgbClr val="00B0F0"/>
                          </a:solidFill>
                          <a:latin typeface="Arial"/>
                          <a:cs typeface="Arial"/>
                        </a:rPr>
                        <a:t>RetireUser</a:t>
                      </a:r>
                      <a:r>
                        <a:rPr sz="1200" spc="-10" dirty="0">
                          <a:solidFill>
                            <a:srgbClr val="00B0F0"/>
                          </a:solidFill>
                          <a:latin typeface="Arial"/>
                          <a:cs typeface="Arial"/>
                        </a:rPr>
                        <a:t> </a:t>
                      </a:r>
                      <a:r>
                        <a:rPr sz="1200" spc="-5" dirty="0">
                          <a:solidFill>
                            <a:srgbClr val="00B0F0"/>
                          </a:solidFill>
                          <a:latin typeface="Arial"/>
                          <a:cs typeface="Arial"/>
                        </a:rPr>
                        <a:t>(UC-4)</a:t>
                      </a:r>
                      <a:endParaRPr sz="1200" dirty="0">
                        <a:solidFill>
                          <a:srgbClr val="00B0F0"/>
                        </a:solidFill>
                        <a:latin typeface="Arial"/>
                        <a:cs typeface="Arial"/>
                      </a:endParaRPr>
                    </a:p>
                  </a:txBody>
                  <a:tcPr marL="0" marR="0" marT="254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extLst>
                  <a:ext uri="{0D108BD9-81ED-4DB2-BD59-A6C34878D82A}">
                    <a16:rowId xmlns:a16="http://schemas.microsoft.com/office/drawing/2014/main" val="10004"/>
                  </a:ext>
                </a:extLst>
              </a:tr>
              <a:tr h="463660">
                <a:tc>
                  <a:txBody>
                    <a:bodyPr/>
                    <a:lstStyle/>
                    <a:p>
                      <a:pPr marL="68580">
                        <a:lnSpc>
                          <a:spcPct val="100000"/>
                        </a:lnSpc>
                        <a:spcBef>
                          <a:spcPts val="1115"/>
                        </a:spcBef>
                      </a:pPr>
                      <a:r>
                        <a:rPr sz="1200" b="1" spc="-20" dirty="0">
                          <a:latin typeface="Arial"/>
                          <a:cs typeface="Arial"/>
                        </a:rPr>
                        <a:t>Tenant</a:t>
                      </a:r>
                      <a:endParaRPr sz="1200">
                        <a:latin typeface="Arial"/>
                        <a:cs typeface="Arial"/>
                      </a:endParaRPr>
                    </a:p>
                  </a:txBody>
                  <a:tcPr marL="0" marR="0" marT="14160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8580">
                        <a:lnSpc>
                          <a:spcPct val="100000"/>
                        </a:lnSpc>
                        <a:spcBef>
                          <a:spcPts val="1115"/>
                        </a:spcBef>
                      </a:pPr>
                      <a:r>
                        <a:rPr sz="1200" spc="-5" dirty="0">
                          <a:latin typeface="Arial"/>
                          <a:cs typeface="Arial"/>
                        </a:rPr>
                        <a:t>Review the history of home</a:t>
                      </a:r>
                      <a:r>
                        <a:rPr sz="1200" spc="10" dirty="0">
                          <a:latin typeface="Arial"/>
                          <a:cs typeface="Arial"/>
                        </a:rPr>
                        <a:t> </a:t>
                      </a:r>
                      <a:r>
                        <a:rPr sz="1200" spc="-5" dirty="0">
                          <a:latin typeface="Arial"/>
                          <a:cs typeface="Arial"/>
                        </a:rPr>
                        <a:t>accesses.</a:t>
                      </a:r>
                      <a:endParaRPr sz="1200">
                        <a:latin typeface="Arial"/>
                        <a:cs typeface="Arial"/>
                      </a:endParaRPr>
                    </a:p>
                  </a:txBody>
                  <a:tcPr marL="0" marR="0" marT="14160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7945">
                        <a:lnSpc>
                          <a:spcPct val="100000"/>
                        </a:lnSpc>
                        <a:spcBef>
                          <a:spcPts val="1115"/>
                        </a:spcBef>
                      </a:pPr>
                      <a:r>
                        <a:rPr sz="1200" spc="-5" dirty="0">
                          <a:latin typeface="Arial"/>
                          <a:cs typeface="Arial"/>
                        </a:rPr>
                        <a:t>Database</a:t>
                      </a:r>
                      <a:endParaRPr sz="1200">
                        <a:latin typeface="Arial"/>
                        <a:cs typeface="Arial"/>
                      </a:endParaRPr>
                    </a:p>
                  </a:txBody>
                  <a:tcPr marL="0" marR="0" marT="14160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7945">
                        <a:lnSpc>
                          <a:spcPct val="100000"/>
                        </a:lnSpc>
                        <a:spcBef>
                          <a:spcPts val="1115"/>
                        </a:spcBef>
                      </a:pPr>
                      <a:r>
                        <a:rPr sz="1200" spc="-5" dirty="0">
                          <a:latin typeface="Arial"/>
                          <a:cs typeface="Arial"/>
                        </a:rPr>
                        <a:t>ViewHistory</a:t>
                      </a:r>
                      <a:r>
                        <a:rPr sz="1200" spc="-15" dirty="0">
                          <a:latin typeface="Arial"/>
                          <a:cs typeface="Arial"/>
                        </a:rPr>
                        <a:t> </a:t>
                      </a:r>
                      <a:r>
                        <a:rPr sz="1200" spc="-5" dirty="0">
                          <a:latin typeface="Arial"/>
                          <a:cs typeface="Arial"/>
                        </a:rPr>
                        <a:t>(UC-5)</a:t>
                      </a:r>
                      <a:endParaRPr sz="1200">
                        <a:latin typeface="Arial"/>
                        <a:cs typeface="Arial"/>
                      </a:endParaRPr>
                    </a:p>
                  </a:txBody>
                  <a:tcPr marL="0" marR="0" marT="14160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extLst>
                  <a:ext uri="{0D108BD9-81ED-4DB2-BD59-A6C34878D82A}">
                    <a16:rowId xmlns:a16="http://schemas.microsoft.com/office/drawing/2014/main" val="10005"/>
                  </a:ext>
                </a:extLst>
              </a:tr>
              <a:tr h="365850">
                <a:tc>
                  <a:txBody>
                    <a:bodyPr/>
                    <a:lstStyle/>
                    <a:p>
                      <a:pPr marL="68580">
                        <a:lnSpc>
                          <a:spcPct val="100000"/>
                        </a:lnSpc>
                        <a:spcBef>
                          <a:spcPts val="725"/>
                        </a:spcBef>
                      </a:pPr>
                      <a:r>
                        <a:rPr sz="1200" b="1" spc="-20" dirty="0">
                          <a:latin typeface="Arial"/>
                          <a:cs typeface="Arial"/>
                        </a:rPr>
                        <a:t>Tenant</a:t>
                      </a:r>
                      <a:endParaRPr sz="1200">
                        <a:latin typeface="Arial"/>
                        <a:cs typeface="Arial"/>
                      </a:endParaRPr>
                    </a:p>
                  </a:txBody>
                  <a:tcPr marL="0" marR="0" marT="920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8580" marR="80010">
                        <a:lnSpc>
                          <a:spcPts val="1390"/>
                        </a:lnSpc>
                        <a:spcBef>
                          <a:spcPts val="95"/>
                        </a:spcBef>
                      </a:pPr>
                      <a:r>
                        <a:rPr sz="1200" spc="-5" dirty="0">
                          <a:latin typeface="Arial"/>
                          <a:cs typeface="Arial"/>
                        </a:rPr>
                        <a:t>Configure the operational preferences for household  devices.</a:t>
                      </a:r>
                      <a:endParaRPr sz="1200">
                        <a:latin typeface="Arial"/>
                        <a:cs typeface="Arial"/>
                      </a:endParaRPr>
                    </a:p>
                  </a:txBody>
                  <a:tcPr marL="0" marR="0" marT="120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7945">
                        <a:lnSpc>
                          <a:spcPct val="100000"/>
                        </a:lnSpc>
                        <a:spcBef>
                          <a:spcPts val="725"/>
                        </a:spcBef>
                      </a:pPr>
                      <a:r>
                        <a:rPr sz="1200" spc="-5" dirty="0">
                          <a:latin typeface="Arial"/>
                          <a:cs typeface="Arial"/>
                        </a:rPr>
                        <a:t>Database</a:t>
                      </a:r>
                      <a:endParaRPr sz="1200">
                        <a:latin typeface="Arial"/>
                        <a:cs typeface="Arial"/>
                      </a:endParaRPr>
                    </a:p>
                  </a:txBody>
                  <a:tcPr marL="0" marR="0" marT="920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7945">
                        <a:lnSpc>
                          <a:spcPct val="100000"/>
                        </a:lnSpc>
                        <a:spcBef>
                          <a:spcPts val="725"/>
                        </a:spcBef>
                      </a:pPr>
                      <a:r>
                        <a:rPr sz="1200" spc="-5" dirty="0">
                          <a:latin typeface="Arial"/>
                          <a:cs typeface="Arial"/>
                        </a:rPr>
                        <a:t>SetDevicePrefs</a:t>
                      </a:r>
                      <a:r>
                        <a:rPr sz="1200" spc="-25" dirty="0">
                          <a:latin typeface="Arial"/>
                          <a:cs typeface="Arial"/>
                        </a:rPr>
                        <a:t> </a:t>
                      </a:r>
                      <a:r>
                        <a:rPr sz="1200" spc="-5" dirty="0">
                          <a:latin typeface="Arial"/>
                          <a:cs typeface="Arial"/>
                        </a:rPr>
                        <a:t>(UC-6)</a:t>
                      </a:r>
                      <a:endParaRPr sz="1200">
                        <a:latin typeface="Arial"/>
                        <a:cs typeface="Arial"/>
                      </a:endParaRPr>
                    </a:p>
                  </a:txBody>
                  <a:tcPr marL="0" marR="0" marT="920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extLst>
                  <a:ext uri="{0D108BD9-81ED-4DB2-BD59-A6C34878D82A}">
                    <a16:rowId xmlns:a16="http://schemas.microsoft.com/office/drawing/2014/main" val="10006"/>
                  </a:ext>
                </a:extLst>
              </a:tr>
              <a:tr h="231830">
                <a:tc>
                  <a:txBody>
                    <a:bodyPr/>
                    <a:lstStyle/>
                    <a:p>
                      <a:pPr marL="68580">
                        <a:lnSpc>
                          <a:spcPct val="100000"/>
                        </a:lnSpc>
                        <a:spcBef>
                          <a:spcPts val="195"/>
                        </a:spcBef>
                      </a:pPr>
                      <a:r>
                        <a:rPr sz="1200" b="1" spc="-5" dirty="0">
                          <a:latin typeface="Arial"/>
                          <a:cs typeface="Arial"/>
                        </a:rPr>
                        <a:t>Visitor</a:t>
                      </a:r>
                      <a:endParaRPr sz="1200">
                        <a:latin typeface="Arial"/>
                        <a:cs typeface="Arial"/>
                      </a:endParaRPr>
                    </a:p>
                  </a:txBody>
                  <a:tcPr marL="0" marR="0" marT="247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8580">
                        <a:lnSpc>
                          <a:spcPct val="100000"/>
                        </a:lnSpc>
                        <a:spcBef>
                          <a:spcPts val="195"/>
                        </a:spcBef>
                      </a:pPr>
                      <a:r>
                        <a:rPr sz="1200" spc="-10" dirty="0">
                          <a:latin typeface="Arial"/>
                          <a:cs typeface="Arial"/>
                        </a:rPr>
                        <a:t>Visit </a:t>
                      </a:r>
                      <a:r>
                        <a:rPr sz="1200" dirty="0">
                          <a:latin typeface="Arial"/>
                          <a:cs typeface="Arial"/>
                        </a:rPr>
                        <a:t>a </a:t>
                      </a:r>
                      <a:r>
                        <a:rPr sz="1200" spc="-10" dirty="0">
                          <a:latin typeface="Arial"/>
                          <a:cs typeface="Arial"/>
                        </a:rPr>
                        <a:t>resident’s</a:t>
                      </a:r>
                      <a:r>
                        <a:rPr sz="1200" spc="5" dirty="0">
                          <a:latin typeface="Arial"/>
                          <a:cs typeface="Arial"/>
                        </a:rPr>
                        <a:t> </a:t>
                      </a:r>
                      <a:r>
                        <a:rPr sz="1200" spc="-5" dirty="0">
                          <a:latin typeface="Arial"/>
                          <a:cs typeface="Arial"/>
                        </a:rPr>
                        <a:t>home.</a:t>
                      </a:r>
                      <a:endParaRPr sz="1200">
                        <a:latin typeface="Arial"/>
                        <a:cs typeface="Arial"/>
                      </a:endParaRPr>
                    </a:p>
                  </a:txBody>
                  <a:tcPr marL="0" marR="0" marT="247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7945">
                        <a:lnSpc>
                          <a:spcPct val="100000"/>
                        </a:lnSpc>
                        <a:spcBef>
                          <a:spcPts val="195"/>
                        </a:spcBef>
                      </a:pPr>
                      <a:r>
                        <a:rPr sz="1200" spc="-5" dirty="0">
                          <a:latin typeface="Arial"/>
                          <a:cs typeface="Arial"/>
                        </a:rPr>
                        <a:t>Lock,</a:t>
                      </a:r>
                      <a:r>
                        <a:rPr sz="1200" dirty="0">
                          <a:latin typeface="Arial"/>
                          <a:cs typeface="Arial"/>
                        </a:rPr>
                        <a:t> </a:t>
                      </a:r>
                      <a:r>
                        <a:rPr sz="1200" spc="-5" dirty="0">
                          <a:latin typeface="Arial"/>
                          <a:cs typeface="Arial"/>
                        </a:rPr>
                        <a:t>Database</a:t>
                      </a:r>
                      <a:endParaRPr sz="1200">
                        <a:latin typeface="Arial"/>
                        <a:cs typeface="Arial"/>
                      </a:endParaRPr>
                    </a:p>
                  </a:txBody>
                  <a:tcPr marL="0" marR="0" marT="247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tc>
                  <a:txBody>
                    <a:bodyPr/>
                    <a:lstStyle/>
                    <a:p>
                      <a:pPr marL="67945">
                        <a:lnSpc>
                          <a:spcPct val="100000"/>
                        </a:lnSpc>
                        <a:spcBef>
                          <a:spcPts val="195"/>
                        </a:spcBef>
                      </a:pPr>
                      <a:r>
                        <a:rPr sz="1200" spc="-5" dirty="0">
                          <a:latin typeface="Arial"/>
                          <a:cs typeface="Arial"/>
                        </a:rPr>
                        <a:t>VisitHome</a:t>
                      </a:r>
                      <a:r>
                        <a:rPr sz="1200" spc="-15" dirty="0">
                          <a:latin typeface="Arial"/>
                          <a:cs typeface="Arial"/>
                        </a:rPr>
                        <a:t> </a:t>
                      </a:r>
                      <a:r>
                        <a:rPr sz="1200" spc="-5" dirty="0">
                          <a:latin typeface="Arial"/>
                          <a:cs typeface="Arial"/>
                        </a:rPr>
                        <a:t>(UC-7)</a:t>
                      </a:r>
                      <a:endParaRPr sz="1200" dirty="0">
                        <a:latin typeface="Arial"/>
                        <a:cs typeface="Arial"/>
                      </a:endParaRPr>
                    </a:p>
                  </a:txBody>
                  <a:tcPr marL="0" marR="0" marT="247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FCC"/>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1387" y="393698"/>
            <a:ext cx="4812665" cy="635000"/>
          </a:xfrm>
          <a:prstGeom prst="rect">
            <a:avLst/>
          </a:prstGeom>
        </p:spPr>
        <p:txBody>
          <a:bodyPr vert="horz" wrap="square" lIns="0" tIns="12700" rIns="0" bIns="0" rtlCol="0">
            <a:spAutoFit/>
          </a:bodyPr>
          <a:lstStyle/>
          <a:p>
            <a:pPr marL="12700">
              <a:lnSpc>
                <a:spcPct val="100000"/>
              </a:lnSpc>
              <a:spcBef>
                <a:spcPts val="100"/>
              </a:spcBef>
            </a:pPr>
            <a:r>
              <a:rPr spc="150" dirty="0"/>
              <a:t>Use </a:t>
            </a:r>
            <a:r>
              <a:rPr spc="130" dirty="0"/>
              <a:t>Case </a:t>
            </a:r>
            <a:r>
              <a:rPr spc="140" dirty="0"/>
              <a:t>1:</a:t>
            </a:r>
            <a:r>
              <a:rPr spc="-675" dirty="0"/>
              <a:t> </a:t>
            </a:r>
            <a:r>
              <a:rPr spc="225" dirty="0"/>
              <a:t>Unlock</a:t>
            </a:r>
          </a:p>
        </p:txBody>
      </p:sp>
      <p:grpSp>
        <p:nvGrpSpPr>
          <p:cNvPr id="3" name="object 3"/>
          <p:cNvGrpSpPr/>
          <p:nvPr/>
        </p:nvGrpSpPr>
        <p:grpSpPr>
          <a:xfrm>
            <a:off x="495773" y="1705102"/>
            <a:ext cx="7945755" cy="4737100"/>
            <a:chOff x="638175" y="1685925"/>
            <a:chExt cx="7945755" cy="4737100"/>
          </a:xfrm>
        </p:grpSpPr>
        <p:sp>
          <p:nvSpPr>
            <p:cNvPr id="4" name="object 4"/>
            <p:cNvSpPr/>
            <p:nvPr/>
          </p:nvSpPr>
          <p:spPr>
            <a:xfrm>
              <a:off x="644525" y="1692274"/>
              <a:ext cx="7933055" cy="4725035"/>
            </a:xfrm>
            <a:custGeom>
              <a:avLst/>
              <a:gdLst/>
              <a:ahLst/>
              <a:cxnLst/>
              <a:rect l="l" t="t" r="r" b="b"/>
              <a:pathLst>
                <a:path w="7933055" h="4725035">
                  <a:moveTo>
                    <a:pt x="7932737" y="3686187"/>
                  </a:moveTo>
                  <a:lnTo>
                    <a:pt x="874712" y="3686187"/>
                  </a:lnTo>
                  <a:lnTo>
                    <a:pt x="482600" y="3686187"/>
                  </a:lnTo>
                  <a:lnTo>
                    <a:pt x="0" y="3686187"/>
                  </a:lnTo>
                  <a:lnTo>
                    <a:pt x="0" y="4202125"/>
                  </a:lnTo>
                  <a:lnTo>
                    <a:pt x="0" y="4379925"/>
                  </a:lnTo>
                  <a:lnTo>
                    <a:pt x="0" y="4724412"/>
                  </a:lnTo>
                  <a:lnTo>
                    <a:pt x="482600" y="4724412"/>
                  </a:lnTo>
                  <a:lnTo>
                    <a:pt x="874712" y="4724412"/>
                  </a:lnTo>
                  <a:lnTo>
                    <a:pt x="7932737" y="4724412"/>
                  </a:lnTo>
                  <a:lnTo>
                    <a:pt x="7932737" y="4379925"/>
                  </a:lnTo>
                  <a:lnTo>
                    <a:pt x="7932737" y="4202125"/>
                  </a:lnTo>
                  <a:lnTo>
                    <a:pt x="7932737" y="3686187"/>
                  </a:lnTo>
                  <a:close/>
                </a:path>
                <a:path w="7933055" h="4725035">
                  <a:moveTo>
                    <a:pt x="7932737" y="0"/>
                  </a:moveTo>
                  <a:lnTo>
                    <a:pt x="1609725" y="0"/>
                  </a:lnTo>
                  <a:lnTo>
                    <a:pt x="0" y="0"/>
                  </a:lnTo>
                  <a:lnTo>
                    <a:pt x="0" y="515937"/>
                  </a:lnTo>
                  <a:lnTo>
                    <a:pt x="0" y="3686175"/>
                  </a:lnTo>
                  <a:lnTo>
                    <a:pt x="482600" y="3686175"/>
                  </a:lnTo>
                  <a:lnTo>
                    <a:pt x="874712" y="3686175"/>
                  </a:lnTo>
                  <a:lnTo>
                    <a:pt x="7932737" y="3686175"/>
                  </a:lnTo>
                  <a:lnTo>
                    <a:pt x="7932737" y="3508375"/>
                  </a:lnTo>
                  <a:lnTo>
                    <a:pt x="7932737" y="515937"/>
                  </a:lnTo>
                  <a:lnTo>
                    <a:pt x="7932737" y="0"/>
                  </a:lnTo>
                  <a:close/>
                </a:path>
              </a:pathLst>
            </a:custGeom>
            <a:solidFill>
              <a:srgbClr val="FFFFCC"/>
            </a:solidFill>
          </p:spPr>
          <p:txBody>
            <a:bodyPr wrap="square" lIns="0" tIns="0" rIns="0" bIns="0" rtlCol="0"/>
            <a:lstStyle/>
            <a:p>
              <a:endParaRPr dirty="0"/>
            </a:p>
          </p:txBody>
        </p:sp>
        <p:sp>
          <p:nvSpPr>
            <p:cNvPr id="5" name="object 5"/>
            <p:cNvSpPr/>
            <p:nvPr/>
          </p:nvSpPr>
          <p:spPr>
            <a:xfrm>
              <a:off x="638175" y="1685925"/>
              <a:ext cx="7945755" cy="4737100"/>
            </a:xfrm>
            <a:custGeom>
              <a:avLst/>
              <a:gdLst/>
              <a:ahLst/>
              <a:cxnLst/>
              <a:rect l="l" t="t" r="r" b="b"/>
              <a:pathLst>
                <a:path w="7945755" h="4737100">
                  <a:moveTo>
                    <a:pt x="0" y="522288"/>
                  </a:moveTo>
                  <a:lnTo>
                    <a:pt x="7945444" y="522288"/>
                  </a:lnTo>
                </a:path>
                <a:path w="7945755" h="4737100">
                  <a:moveTo>
                    <a:pt x="6350" y="0"/>
                  </a:moveTo>
                  <a:lnTo>
                    <a:pt x="6350" y="4737102"/>
                  </a:lnTo>
                </a:path>
                <a:path w="7945755" h="4737100">
                  <a:moveTo>
                    <a:pt x="7939094" y="0"/>
                  </a:moveTo>
                  <a:lnTo>
                    <a:pt x="7939094" y="4737102"/>
                  </a:lnTo>
                </a:path>
                <a:path w="7945755" h="4737100">
                  <a:moveTo>
                    <a:pt x="0" y="6350"/>
                  </a:moveTo>
                  <a:lnTo>
                    <a:pt x="7945444" y="6350"/>
                  </a:lnTo>
                </a:path>
                <a:path w="7945755" h="4737100">
                  <a:moveTo>
                    <a:pt x="0" y="4730752"/>
                  </a:moveTo>
                  <a:lnTo>
                    <a:pt x="7945444" y="4730752"/>
                  </a:lnTo>
                </a:path>
              </a:pathLst>
            </a:custGeom>
            <a:ln w="12700">
              <a:solidFill>
                <a:srgbClr val="000000"/>
              </a:solidFill>
            </a:ln>
          </p:spPr>
          <p:txBody>
            <a:bodyPr wrap="square" lIns="0" tIns="0" rIns="0" bIns="0" rtlCol="0"/>
            <a:lstStyle/>
            <a:p>
              <a:endParaRPr/>
            </a:p>
          </p:txBody>
        </p:sp>
      </p:grpSp>
      <p:sp>
        <p:nvSpPr>
          <p:cNvPr id="6" name="object 6"/>
          <p:cNvSpPr txBox="1"/>
          <p:nvPr/>
        </p:nvSpPr>
        <p:spPr>
          <a:xfrm>
            <a:off x="698172" y="1783587"/>
            <a:ext cx="1390650" cy="269240"/>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Times New Roman"/>
                <a:cs typeface="Times New Roman"/>
              </a:rPr>
              <a:t>Use Case</a:t>
            </a:r>
            <a:r>
              <a:rPr sz="1600" b="1" spc="-65" dirty="0">
                <a:latin typeface="Times New Roman"/>
                <a:cs typeface="Times New Roman"/>
              </a:rPr>
              <a:t> </a:t>
            </a:r>
            <a:r>
              <a:rPr sz="1600" b="1" spc="-5" dirty="0">
                <a:latin typeface="Times New Roman"/>
                <a:cs typeface="Times New Roman"/>
              </a:rPr>
              <a:t>UC-1:</a:t>
            </a:r>
            <a:endParaRPr sz="1600">
              <a:latin typeface="Times New Roman"/>
              <a:cs typeface="Times New Roman"/>
            </a:endParaRPr>
          </a:p>
        </p:txBody>
      </p:sp>
      <p:sp>
        <p:nvSpPr>
          <p:cNvPr id="7" name="object 7"/>
          <p:cNvSpPr txBox="1"/>
          <p:nvPr/>
        </p:nvSpPr>
        <p:spPr>
          <a:xfrm>
            <a:off x="2307894" y="1783587"/>
            <a:ext cx="646430" cy="269240"/>
          </a:xfrm>
          <a:prstGeom prst="rect">
            <a:avLst/>
          </a:prstGeom>
        </p:spPr>
        <p:txBody>
          <a:bodyPr vert="horz" wrap="square" lIns="0" tIns="12700" rIns="0" bIns="0" rtlCol="0">
            <a:spAutoFit/>
          </a:bodyPr>
          <a:lstStyle/>
          <a:p>
            <a:pPr marL="12700">
              <a:lnSpc>
                <a:spcPct val="100000"/>
              </a:lnSpc>
              <a:spcBef>
                <a:spcPts val="100"/>
              </a:spcBef>
            </a:pPr>
            <a:r>
              <a:rPr sz="1600" b="1" spc="-10" dirty="0">
                <a:latin typeface="Times New Roman"/>
                <a:cs typeface="Times New Roman"/>
              </a:rPr>
              <a:t>U</a:t>
            </a:r>
            <a:r>
              <a:rPr sz="1600" b="1" spc="-5" dirty="0">
                <a:latin typeface="Times New Roman"/>
                <a:cs typeface="Times New Roman"/>
              </a:rPr>
              <a:t>n</a:t>
            </a:r>
            <a:r>
              <a:rPr sz="1600" b="1" spc="5" dirty="0">
                <a:latin typeface="Times New Roman"/>
                <a:cs typeface="Times New Roman"/>
              </a:rPr>
              <a:t>l</a:t>
            </a:r>
            <a:r>
              <a:rPr sz="1600" b="1" dirty="0">
                <a:latin typeface="Times New Roman"/>
                <a:cs typeface="Times New Roman"/>
              </a:rPr>
              <a:t>ock</a:t>
            </a:r>
            <a:endParaRPr sz="1600">
              <a:latin typeface="Times New Roman"/>
              <a:cs typeface="Times New Roman"/>
            </a:endParaRPr>
          </a:p>
        </p:txBody>
      </p:sp>
      <p:sp>
        <p:nvSpPr>
          <p:cNvPr id="8" name="object 8"/>
          <p:cNvSpPr txBox="1"/>
          <p:nvPr/>
        </p:nvSpPr>
        <p:spPr>
          <a:xfrm>
            <a:off x="2312200" y="2327148"/>
            <a:ext cx="3729354"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Times New Roman"/>
                <a:cs typeface="Times New Roman"/>
              </a:rPr>
              <a:t>REQ1, REQ3, REQ4, </a:t>
            </a:r>
            <a:r>
              <a:rPr sz="1400" dirty="0">
                <a:latin typeface="Times New Roman"/>
                <a:cs typeface="Times New Roman"/>
              </a:rPr>
              <a:t>and </a:t>
            </a:r>
            <a:r>
              <a:rPr sz="1400" spc="-5" dirty="0">
                <a:latin typeface="Times New Roman"/>
                <a:cs typeface="Times New Roman"/>
              </a:rPr>
              <a:t>REQ5 stated in </a:t>
            </a:r>
            <a:r>
              <a:rPr sz="1400" spc="-25" dirty="0">
                <a:latin typeface="Times New Roman"/>
                <a:cs typeface="Times New Roman"/>
              </a:rPr>
              <a:t>Table</a:t>
            </a:r>
            <a:r>
              <a:rPr sz="1400" spc="5" dirty="0">
                <a:latin typeface="Times New Roman"/>
                <a:cs typeface="Times New Roman"/>
              </a:rPr>
              <a:t> </a:t>
            </a:r>
            <a:r>
              <a:rPr sz="1400" spc="-5" dirty="0">
                <a:latin typeface="Times New Roman"/>
                <a:cs typeface="Times New Roman"/>
              </a:rPr>
              <a:t>2-1</a:t>
            </a:r>
            <a:endParaRPr sz="1400">
              <a:latin typeface="Times New Roman"/>
              <a:cs typeface="Times New Roman"/>
            </a:endParaRPr>
          </a:p>
        </p:txBody>
      </p:sp>
      <p:sp>
        <p:nvSpPr>
          <p:cNvPr id="9" name="object 9"/>
          <p:cNvSpPr txBox="1"/>
          <p:nvPr/>
        </p:nvSpPr>
        <p:spPr>
          <a:xfrm>
            <a:off x="2312200" y="2756916"/>
            <a:ext cx="4901565" cy="58356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B0F0"/>
                </a:solidFill>
                <a:latin typeface="Times New Roman"/>
                <a:cs typeface="Times New Roman"/>
              </a:rPr>
              <a:t>Any </a:t>
            </a:r>
            <a:r>
              <a:rPr sz="1400" spc="-5" dirty="0">
                <a:solidFill>
                  <a:srgbClr val="00B0F0"/>
                </a:solidFill>
                <a:latin typeface="Times New Roman"/>
                <a:cs typeface="Times New Roman"/>
              </a:rPr>
              <a:t>of: </a:t>
            </a:r>
            <a:r>
              <a:rPr sz="1400" spc="-20" dirty="0">
                <a:solidFill>
                  <a:srgbClr val="00B0F0"/>
                </a:solidFill>
                <a:latin typeface="Times New Roman"/>
                <a:cs typeface="Times New Roman"/>
              </a:rPr>
              <a:t>Tenant,</a:t>
            </a:r>
            <a:r>
              <a:rPr sz="1400" spc="-30" dirty="0">
                <a:solidFill>
                  <a:srgbClr val="00B0F0"/>
                </a:solidFill>
                <a:latin typeface="Times New Roman"/>
                <a:cs typeface="Times New Roman"/>
              </a:rPr>
              <a:t> </a:t>
            </a:r>
            <a:r>
              <a:rPr sz="1400" spc="-5" dirty="0">
                <a:solidFill>
                  <a:srgbClr val="00B0F0"/>
                </a:solidFill>
                <a:latin typeface="Times New Roman"/>
                <a:cs typeface="Times New Roman"/>
              </a:rPr>
              <a:t>Landlord</a:t>
            </a:r>
            <a:endParaRPr sz="1400" dirty="0">
              <a:solidFill>
                <a:srgbClr val="00B0F0"/>
              </a:solidFill>
              <a:latin typeface="Times New Roman"/>
              <a:cs typeface="Times New Roman"/>
            </a:endParaRPr>
          </a:p>
          <a:p>
            <a:pPr marL="12700">
              <a:lnSpc>
                <a:spcPct val="100000"/>
              </a:lnSpc>
              <a:spcBef>
                <a:spcPts val="1030"/>
              </a:spcBef>
            </a:pPr>
            <a:r>
              <a:rPr sz="1400" spc="-55" dirty="0">
                <a:solidFill>
                  <a:srgbClr val="00B0F0"/>
                </a:solidFill>
                <a:latin typeface="Times New Roman"/>
                <a:cs typeface="Times New Roman"/>
              </a:rPr>
              <a:t>To </a:t>
            </a:r>
            <a:r>
              <a:rPr sz="1400" spc="-5" dirty="0">
                <a:solidFill>
                  <a:srgbClr val="00B0F0"/>
                </a:solidFill>
                <a:latin typeface="Times New Roman"/>
                <a:cs typeface="Times New Roman"/>
              </a:rPr>
              <a:t>disarm the lock </a:t>
            </a:r>
            <a:r>
              <a:rPr sz="1400" dirty="0">
                <a:solidFill>
                  <a:srgbClr val="00B0F0"/>
                </a:solidFill>
                <a:latin typeface="Times New Roman"/>
                <a:cs typeface="Times New Roman"/>
              </a:rPr>
              <a:t>and </a:t>
            </a:r>
            <a:r>
              <a:rPr sz="1400" spc="-15" dirty="0">
                <a:solidFill>
                  <a:srgbClr val="00B0F0"/>
                </a:solidFill>
                <a:latin typeface="Times New Roman"/>
                <a:cs typeface="Times New Roman"/>
              </a:rPr>
              <a:t>enter, </a:t>
            </a:r>
            <a:r>
              <a:rPr sz="1400" dirty="0">
                <a:solidFill>
                  <a:srgbClr val="00B0F0"/>
                </a:solidFill>
                <a:latin typeface="Times New Roman"/>
                <a:cs typeface="Times New Roman"/>
              </a:rPr>
              <a:t>and get space </a:t>
            </a:r>
            <a:r>
              <a:rPr sz="1400" spc="-5" dirty="0">
                <a:solidFill>
                  <a:srgbClr val="00B0F0"/>
                </a:solidFill>
                <a:latin typeface="Times New Roman"/>
                <a:cs typeface="Times New Roman"/>
              </a:rPr>
              <a:t>lighted </a:t>
            </a:r>
            <a:r>
              <a:rPr sz="1400" dirty="0">
                <a:solidFill>
                  <a:srgbClr val="00B0F0"/>
                </a:solidFill>
                <a:latin typeface="Times New Roman"/>
                <a:cs typeface="Times New Roman"/>
              </a:rPr>
              <a:t>up</a:t>
            </a:r>
            <a:r>
              <a:rPr sz="1400" spc="95" dirty="0">
                <a:solidFill>
                  <a:srgbClr val="00B0F0"/>
                </a:solidFill>
                <a:latin typeface="Times New Roman"/>
                <a:cs typeface="Times New Roman"/>
              </a:rPr>
              <a:t> </a:t>
            </a:r>
            <a:r>
              <a:rPr sz="1400" spc="-10" dirty="0">
                <a:solidFill>
                  <a:srgbClr val="00B0F0"/>
                </a:solidFill>
                <a:latin typeface="Times New Roman"/>
                <a:cs typeface="Times New Roman"/>
              </a:rPr>
              <a:t>automatically.</a:t>
            </a:r>
            <a:endParaRPr sz="1400" dirty="0">
              <a:solidFill>
                <a:srgbClr val="00B0F0"/>
              </a:solidFill>
              <a:latin typeface="Times New Roman"/>
              <a:cs typeface="Times New Roman"/>
            </a:endParaRPr>
          </a:p>
        </p:txBody>
      </p:sp>
      <p:sp>
        <p:nvSpPr>
          <p:cNvPr id="10" name="object 10"/>
          <p:cNvSpPr txBox="1"/>
          <p:nvPr/>
        </p:nvSpPr>
        <p:spPr>
          <a:xfrm>
            <a:off x="698172" y="2238756"/>
            <a:ext cx="1264285" cy="1619885"/>
          </a:xfrm>
          <a:prstGeom prst="rect">
            <a:avLst/>
          </a:prstGeom>
        </p:spPr>
        <p:txBody>
          <a:bodyPr vert="horz" wrap="square" lIns="0" tIns="48895" rIns="0" bIns="0" rtlCol="0">
            <a:spAutoFit/>
          </a:bodyPr>
          <a:lstStyle/>
          <a:p>
            <a:pPr marL="12700" marR="239395">
              <a:lnSpc>
                <a:spcPts val="1390"/>
              </a:lnSpc>
              <a:spcBef>
                <a:spcPts val="385"/>
              </a:spcBef>
            </a:pPr>
            <a:r>
              <a:rPr sz="1400" b="1" spc="-5" dirty="0">
                <a:latin typeface="Times New Roman"/>
                <a:cs typeface="Times New Roman"/>
              </a:rPr>
              <a:t>Related  </a:t>
            </a:r>
            <a:r>
              <a:rPr sz="1400" b="1" dirty="0">
                <a:latin typeface="Times New Roman"/>
                <a:cs typeface="Times New Roman"/>
              </a:rPr>
              <a:t>Re</a:t>
            </a:r>
            <a:r>
              <a:rPr sz="1400" b="1" spc="-5" dirty="0">
                <a:latin typeface="Times New Roman"/>
                <a:cs typeface="Times New Roman"/>
              </a:rPr>
              <a:t>qui</a:t>
            </a:r>
            <a:r>
              <a:rPr sz="1400" b="1" spc="-25" dirty="0">
                <a:latin typeface="Times New Roman"/>
                <a:cs typeface="Times New Roman"/>
              </a:rPr>
              <a:t>r</a:t>
            </a:r>
            <a:r>
              <a:rPr sz="1400" b="1" dirty="0">
                <a:latin typeface="Times New Roman"/>
                <a:cs typeface="Times New Roman"/>
              </a:rPr>
              <a:t>e</a:t>
            </a:r>
            <a:r>
              <a:rPr sz="1400" b="1" spc="-5" dirty="0">
                <a:latin typeface="Times New Roman"/>
                <a:cs typeface="Times New Roman"/>
              </a:rPr>
              <a:t>m’t</a:t>
            </a:r>
            <a:r>
              <a:rPr sz="1400" b="1" spc="5" dirty="0">
                <a:latin typeface="Times New Roman"/>
                <a:cs typeface="Times New Roman"/>
              </a:rPr>
              <a:t>s</a:t>
            </a:r>
            <a:r>
              <a:rPr sz="1400" b="1" dirty="0">
                <a:latin typeface="Times New Roman"/>
                <a:cs typeface="Times New Roman"/>
              </a:rPr>
              <a:t>:</a:t>
            </a:r>
            <a:endParaRPr sz="1400">
              <a:latin typeface="Times New Roman"/>
              <a:cs typeface="Times New Roman"/>
            </a:endParaRPr>
          </a:p>
          <a:p>
            <a:pPr marL="12700">
              <a:lnSpc>
                <a:spcPct val="100000"/>
              </a:lnSpc>
              <a:spcBef>
                <a:spcPts val="1015"/>
              </a:spcBef>
            </a:pPr>
            <a:r>
              <a:rPr sz="1400" b="1" spc="-5" dirty="0">
                <a:latin typeface="Times New Roman"/>
                <a:cs typeface="Times New Roman"/>
              </a:rPr>
              <a:t>Initiating</a:t>
            </a:r>
            <a:r>
              <a:rPr sz="1400" b="1" spc="-120" dirty="0">
                <a:latin typeface="Times New Roman"/>
                <a:cs typeface="Times New Roman"/>
              </a:rPr>
              <a:t> </a:t>
            </a:r>
            <a:r>
              <a:rPr sz="1400" b="1" spc="-5" dirty="0">
                <a:latin typeface="Times New Roman"/>
                <a:cs typeface="Times New Roman"/>
              </a:rPr>
              <a:t>Actor:</a:t>
            </a:r>
            <a:endParaRPr sz="1400">
              <a:latin typeface="Times New Roman"/>
              <a:cs typeface="Times New Roman"/>
            </a:endParaRPr>
          </a:p>
          <a:p>
            <a:pPr marL="12700">
              <a:lnSpc>
                <a:spcPct val="100000"/>
              </a:lnSpc>
              <a:spcBef>
                <a:spcPts val="1030"/>
              </a:spcBef>
            </a:pPr>
            <a:r>
              <a:rPr sz="1400" b="1" spc="-10" dirty="0">
                <a:latin typeface="Times New Roman"/>
                <a:cs typeface="Times New Roman"/>
              </a:rPr>
              <a:t>Actor’s</a:t>
            </a:r>
            <a:r>
              <a:rPr sz="1400" b="1" spc="-5" dirty="0">
                <a:latin typeface="Times New Roman"/>
                <a:cs typeface="Times New Roman"/>
              </a:rPr>
              <a:t> Goal:</a:t>
            </a:r>
            <a:endParaRPr sz="1400">
              <a:latin typeface="Times New Roman"/>
              <a:cs typeface="Times New Roman"/>
            </a:endParaRPr>
          </a:p>
          <a:p>
            <a:pPr marL="12700" marR="247650">
              <a:lnSpc>
                <a:spcPts val="1390"/>
              </a:lnSpc>
              <a:spcBef>
                <a:spcPts val="1295"/>
              </a:spcBef>
            </a:pPr>
            <a:r>
              <a:rPr sz="1400" b="1" spc="-10" dirty="0">
                <a:latin typeface="Times New Roman"/>
                <a:cs typeface="Times New Roman"/>
              </a:rPr>
              <a:t>P</a:t>
            </a:r>
            <a:r>
              <a:rPr sz="1400" b="1" dirty="0">
                <a:latin typeface="Times New Roman"/>
                <a:cs typeface="Times New Roman"/>
              </a:rPr>
              <a:t>ar</a:t>
            </a:r>
            <a:r>
              <a:rPr sz="1400" b="1" spc="-5" dirty="0">
                <a:latin typeface="Times New Roman"/>
                <a:cs typeface="Times New Roman"/>
              </a:rPr>
              <a:t>ti</a:t>
            </a:r>
            <a:r>
              <a:rPr sz="1400" b="1" dirty="0">
                <a:latin typeface="Times New Roman"/>
                <a:cs typeface="Times New Roman"/>
              </a:rPr>
              <a:t>c</a:t>
            </a:r>
            <a:r>
              <a:rPr sz="1400" b="1" spc="-5" dirty="0">
                <a:latin typeface="Times New Roman"/>
                <a:cs typeface="Times New Roman"/>
              </a:rPr>
              <a:t>ip</a:t>
            </a:r>
            <a:r>
              <a:rPr sz="1400" b="1" dirty="0">
                <a:latin typeface="Times New Roman"/>
                <a:cs typeface="Times New Roman"/>
              </a:rPr>
              <a:t>a</a:t>
            </a:r>
            <a:r>
              <a:rPr sz="1400" b="1" spc="-5" dirty="0">
                <a:latin typeface="Times New Roman"/>
                <a:cs typeface="Times New Roman"/>
              </a:rPr>
              <a:t>tin</a:t>
            </a:r>
            <a:r>
              <a:rPr sz="1400" b="1" dirty="0">
                <a:latin typeface="Times New Roman"/>
                <a:cs typeface="Times New Roman"/>
              </a:rPr>
              <a:t>g  Actors:</a:t>
            </a:r>
            <a:endParaRPr sz="1400">
              <a:latin typeface="Times New Roman"/>
              <a:cs typeface="Times New Roman"/>
            </a:endParaRPr>
          </a:p>
        </p:txBody>
      </p:sp>
      <p:sp>
        <p:nvSpPr>
          <p:cNvPr id="11" name="object 11"/>
          <p:cNvSpPr txBox="1"/>
          <p:nvPr/>
        </p:nvSpPr>
        <p:spPr>
          <a:xfrm>
            <a:off x="702472" y="4073652"/>
            <a:ext cx="1127760" cy="23876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a:cs typeface="Times New Roman"/>
              </a:rPr>
              <a:t>P</a:t>
            </a:r>
            <a:r>
              <a:rPr sz="1400" b="1" spc="-25" dirty="0">
                <a:latin typeface="Times New Roman"/>
                <a:cs typeface="Times New Roman"/>
              </a:rPr>
              <a:t>r</a:t>
            </a:r>
            <a:r>
              <a:rPr sz="1400" b="1" dirty="0">
                <a:latin typeface="Times New Roman"/>
                <a:cs typeface="Times New Roman"/>
              </a:rPr>
              <a:t>eco</a:t>
            </a:r>
            <a:r>
              <a:rPr sz="1400" b="1" spc="-5" dirty="0">
                <a:latin typeface="Times New Roman"/>
                <a:cs typeface="Times New Roman"/>
              </a:rPr>
              <a:t>nditi</a:t>
            </a:r>
            <a:r>
              <a:rPr sz="1400" b="1" dirty="0">
                <a:latin typeface="Times New Roman"/>
                <a:cs typeface="Times New Roman"/>
              </a:rPr>
              <a:t>o</a:t>
            </a:r>
            <a:r>
              <a:rPr sz="1400" b="1" spc="-5" dirty="0">
                <a:latin typeface="Times New Roman"/>
                <a:cs typeface="Times New Roman"/>
              </a:rPr>
              <a:t>n</a:t>
            </a:r>
            <a:r>
              <a:rPr sz="1400" b="1" dirty="0">
                <a:latin typeface="Times New Roman"/>
                <a:cs typeface="Times New Roman"/>
              </a:rPr>
              <a:t>s:</a:t>
            </a:r>
            <a:endParaRPr sz="1400" dirty="0">
              <a:latin typeface="Times New Roman"/>
              <a:cs typeface="Times New Roman"/>
            </a:endParaRPr>
          </a:p>
        </p:txBody>
      </p:sp>
      <p:sp>
        <p:nvSpPr>
          <p:cNvPr id="12" name="object 12"/>
          <p:cNvSpPr txBox="1"/>
          <p:nvPr/>
        </p:nvSpPr>
        <p:spPr>
          <a:xfrm>
            <a:off x="702472" y="4533900"/>
            <a:ext cx="118999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Postconditions:</a:t>
            </a:r>
            <a:endParaRPr sz="1400" dirty="0">
              <a:latin typeface="Times New Roman"/>
              <a:cs typeface="Times New Roman"/>
            </a:endParaRPr>
          </a:p>
        </p:txBody>
      </p:sp>
      <p:sp>
        <p:nvSpPr>
          <p:cNvPr id="13" name="object 13"/>
          <p:cNvSpPr txBox="1"/>
          <p:nvPr/>
        </p:nvSpPr>
        <p:spPr>
          <a:xfrm>
            <a:off x="2307894" y="3531108"/>
            <a:ext cx="6215380" cy="982320"/>
          </a:xfrm>
          <a:prstGeom prst="rect">
            <a:avLst/>
          </a:prstGeom>
        </p:spPr>
        <p:txBody>
          <a:bodyPr vert="horz" wrap="square" lIns="0" tIns="12700" rIns="0" bIns="0" rtlCol="0">
            <a:spAutoFit/>
          </a:bodyPr>
          <a:lstStyle/>
          <a:p>
            <a:pPr marL="16510">
              <a:lnSpc>
                <a:spcPct val="100000"/>
              </a:lnSpc>
              <a:spcBef>
                <a:spcPts val="100"/>
              </a:spcBef>
            </a:pPr>
            <a:r>
              <a:rPr sz="1400" spc="-5" dirty="0">
                <a:solidFill>
                  <a:srgbClr val="00B0F0"/>
                </a:solidFill>
                <a:latin typeface="Times New Roman"/>
                <a:cs typeface="Times New Roman"/>
              </a:rPr>
              <a:t>LockDevice, LightSwitch,</a:t>
            </a:r>
            <a:r>
              <a:rPr sz="1400" spc="-30" dirty="0">
                <a:solidFill>
                  <a:srgbClr val="00B0F0"/>
                </a:solidFill>
                <a:latin typeface="Times New Roman"/>
                <a:cs typeface="Times New Roman"/>
              </a:rPr>
              <a:t> </a:t>
            </a:r>
            <a:r>
              <a:rPr sz="1400" spc="-15" dirty="0">
                <a:solidFill>
                  <a:srgbClr val="00B0F0"/>
                </a:solidFill>
                <a:latin typeface="Times New Roman"/>
                <a:cs typeface="Times New Roman"/>
              </a:rPr>
              <a:t>Timer</a:t>
            </a:r>
            <a:r>
              <a:rPr lang="en-US" altLang="zh-CN" sz="1400" spc="-15" dirty="0">
                <a:solidFill>
                  <a:srgbClr val="00B0F0"/>
                </a:solidFill>
                <a:latin typeface="Times New Roman"/>
                <a:cs typeface="Times New Roman"/>
              </a:rPr>
              <a:t>, Bluetooth module</a:t>
            </a:r>
            <a:endParaRPr sz="1400" dirty="0">
              <a:solidFill>
                <a:srgbClr val="00B0F0"/>
              </a:solidFill>
              <a:latin typeface="Times New Roman"/>
              <a:cs typeface="Times New Roman"/>
            </a:endParaRPr>
          </a:p>
          <a:p>
            <a:pPr marL="115570" indent="-103505">
              <a:lnSpc>
                <a:spcPct val="100000"/>
              </a:lnSpc>
              <a:spcBef>
                <a:spcPts val="1055"/>
              </a:spcBef>
              <a:buChar char="•"/>
              <a:tabLst>
                <a:tab pos="116205" algn="l"/>
              </a:tabLst>
            </a:pPr>
            <a:r>
              <a:rPr sz="1400" spc="-5" dirty="0">
                <a:solidFill>
                  <a:srgbClr val="00B0F0"/>
                </a:solidFill>
                <a:latin typeface="Times New Roman"/>
                <a:cs typeface="Times New Roman"/>
              </a:rPr>
              <a:t>The </a:t>
            </a:r>
            <a:r>
              <a:rPr lang="en-US" sz="1400" spc="-5" dirty="0">
                <a:solidFill>
                  <a:srgbClr val="00B0F0"/>
                </a:solidFill>
                <a:latin typeface="Times New Roman"/>
                <a:cs typeface="Times New Roman"/>
              </a:rPr>
              <a:t>MAC address of </a:t>
            </a:r>
            <a:r>
              <a:rPr lang="en-US" sz="1400" spc="-5" dirty="0" err="1">
                <a:solidFill>
                  <a:srgbClr val="00B0F0"/>
                </a:solidFill>
                <a:latin typeface="Times New Roman"/>
                <a:cs typeface="Times New Roman"/>
              </a:rPr>
              <a:t>bluetooth</a:t>
            </a:r>
            <a:r>
              <a:rPr sz="1400" spc="-5" dirty="0">
                <a:solidFill>
                  <a:srgbClr val="00B0F0"/>
                </a:solidFill>
                <a:latin typeface="Times New Roman"/>
                <a:cs typeface="Times New Roman"/>
              </a:rPr>
              <a:t> in the </a:t>
            </a:r>
            <a:r>
              <a:rPr sz="1400" dirty="0">
                <a:solidFill>
                  <a:srgbClr val="00B0F0"/>
                </a:solidFill>
                <a:latin typeface="Times New Roman"/>
                <a:cs typeface="Times New Roman"/>
              </a:rPr>
              <a:t>system database </a:t>
            </a:r>
            <a:r>
              <a:rPr sz="1400" spc="-5" dirty="0">
                <a:solidFill>
                  <a:srgbClr val="00B0F0"/>
                </a:solidFill>
                <a:latin typeface="Times New Roman"/>
                <a:cs typeface="Times New Roman"/>
              </a:rPr>
              <a:t>is</a:t>
            </a:r>
            <a:r>
              <a:rPr sz="1400" spc="15" dirty="0">
                <a:solidFill>
                  <a:srgbClr val="00B0F0"/>
                </a:solidFill>
                <a:latin typeface="Times New Roman"/>
                <a:cs typeface="Times New Roman"/>
              </a:rPr>
              <a:t> </a:t>
            </a:r>
            <a:r>
              <a:rPr sz="1400" spc="-15" dirty="0">
                <a:solidFill>
                  <a:srgbClr val="00B0F0"/>
                </a:solidFill>
                <a:latin typeface="Times New Roman"/>
                <a:cs typeface="Times New Roman"/>
              </a:rPr>
              <a:t>non-empty.</a:t>
            </a:r>
            <a:endParaRPr sz="1400" dirty="0">
              <a:solidFill>
                <a:srgbClr val="00B0F0"/>
              </a:solidFill>
              <a:latin typeface="Times New Roman"/>
              <a:cs typeface="Times New Roman"/>
            </a:endParaRPr>
          </a:p>
          <a:p>
            <a:pPr marL="12700" marR="5080">
              <a:lnSpc>
                <a:spcPts val="1390"/>
              </a:lnSpc>
              <a:spcBef>
                <a:spcPts val="310"/>
              </a:spcBef>
              <a:buChar char="•"/>
              <a:tabLst>
                <a:tab pos="136525" algn="l"/>
              </a:tabLst>
            </a:pPr>
            <a:r>
              <a:rPr sz="1400" spc="-5" dirty="0">
                <a:solidFill>
                  <a:srgbClr val="00B0F0"/>
                </a:solidFill>
                <a:latin typeface="Times New Roman"/>
                <a:cs typeface="Times New Roman"/>
              </a:rPr>
              <a:t>The </a:t>
            </a:r>
            <a:r>
              <a:rPr sz="1400" dirty="0">
                <a:solidFill>
                  <a:srgbClr val="00B0F0"/>
                </a:solidFill>
                <a:latin typeface="Times New Roman"/>
                <a:cs typeface="Times New Roman"/>
              </a:rPr>
              <a:t>system </a:t>
            </a:r>
            <a:r>
              <a:rPr sz="1400" spc="-5" dirty="0">
                <a:solidFill>
                  <a:srgbClr val="00B0F0"/>
                </a:solidFill>
                <a:latin typeface="Times New Roman"/>
                <a:cs typeface="Times New Roman"/>
              </a:rPr>
              <a:t>displays the menu </a:t>
            </a:r>
            <a:r>
              <a:rPr sz="1400" dirty="0">
                <a:solidFill>
                  <a:srgbClr val="00B0F0"/>
                </a:solidFill>
                <a:latin typeface="Times New Roman"/>
                <a:cs typeface="Times New Roman"/>
              </a:rPr>
              <a:t>of </a:t>
            </a:r>
            <a:r>
              <a:rPr sz="1400" spc="-5" dirty="0">
                <a:solidFill>
                  <a:srgbClr val="00B0F0"/>
                </a:solidFill>
                <a:latin typeface="Times New Roman"/>
                <a:cs typeface="Times New Roman"/>
              </a:rPr>
              <a:t>available functions; </a:t>
            </a:r>
            <a:r>
              <a:rPr sz="1400" dirty="0">
                <a:solidFill>
                  <a:srgbClr val="00B0F0"/>
                </a:solidFill>
                <a:latin typeface="Times New Roman"/>
                <a:cs typeface="Times New Roman"/>
              </a:rPr>
              <a:t>at </a:t>
            </a:r>
            <a:r>
              <a:rPr sz="1400" spc="-5" dirty="0">
                <a:solidFill>
                  <a:srgbClr val="00B0F0"/>
                </a:solidFill>
                <a:latin typeface="Times New Roman"/>
                <a:cs typeface="Times New Roman"/>
              </a:rPr>
              <a:t>the </a:t>
            </a:r>
            <a:r>
              <a:rPr sz="1400" dirty="0">
                <a:solidFill>
                  <a:srgbClr val="00B0F0"/>
                </a:solidFill>
                <a:latin typeface="Times New Roman"/>
                <a:cs typeface="Times New Roman"/>
              </a:rPr>
              <a:t>door keypad </a:t>
            </a:r>
            <a:r>
              <a:rPr sz="1400" spc="-5" dirty="0">
                <a:solidFill>
                  <a:srgbClr val="00B0F0"/>
                </a:solidFill>
                <a:latin typeface="Times New Roman"/>
                <a:cs typeface="Times New Roman"/>
              </a:rPr>
              <a:t>the menu  choices are “Lock” </a:t>
            </a:r>
            <a:r>
              <a:rPr sz="1400" dirty="0">
                <a:solidFill>
                  <a:srgbClr val="00B0F0"/>
                </a:solidFill>
                <a:latin typeface="Times New Roman"/>
                <a:cs typeface="Times New Roman"/>
              </a:rPr>
              <a:t>and</a:t>
            </a:r>
            <a:r>
              <a:rPr sz="1400" spc="20" dirty="0">
                <a:solidFill>
                  <a:srgbClr val="00B0F0"/>
                </a:solidFill>
                <a:latin typeface="Times New Roman"/>
                <a:cs typeface="Times New Roman"/>
              </a:rPr>
              <a:t> </a:t>
            </a:r>
            <a:r>
              <a:rPr sz="1400" spc="-5" dirty="0">
                <a:solidFill>
                  <a:srgbClr val="00B0F0"/>
                </a:solidFill>
                <a:latin typeface="Times New Roman"/>
                <a:cs typeface="Times New Roman"/>
              </a:rPr>
              <a:t>“Unlock.”</a:t>
            </a:r>
            <a:endParaRPr lang="en-US" altLang="zh-CN" sz="1400" spc="-5" dirty="0">
              <a:solidFill>
                <a:srgbClr val="00B0F0"/>
              </a:solidFill>
              <a:latin typeface="Times New Roman"/>
              <a:cs typeface="Times New Roman"/>
            </a:endParaRPr>
          </a:p>
        </p:txBody>
      </p:sp>
      <p:sp>
        <p:nvSpPr>
          <p:cNvPr id="14" name="object 14"/>
          <p:cNvSpPr txBox="1"/>
          <p:nvPr/>
        </p:nvSpPr>
        <p:spPr>
          <a:xfrm>
            <a:off x="698172" y="4792979"/>
            <a:ext cx="325374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Flow </a:t>
            </a:r>
            <a:r>
              <a:rPr sz="1400" b="1" dirty="0">
                <a:latin typeface="Times New Roman"/>
                <a:cs typeface="Times New Roman"/>
              </a:rPr>
              <a:t>of </a:t>
            </a:r>
            <a:r>
              <a:rPr sz="1400" b="1" spc="-5" dirty="0">
                <a:latin typeface="Times New Roman"/>
                <a:cs typeface="Times New Roman"/>
              </a:rPr>
              <a:t>Events for Main Success Scenario:</a:t>
            </a:r>
            <a:endParaRPr sz="1400">
              <a:latin typeface="Times New Roman"/>
              <a:cs typeface="Times New Roman"/>
            </a:endParaRPr>
          </a:p>
        </p:txBody>
      </p:sp>
      <p:sp>
        <p:nvSpPr>
          <p:cNvPr id="15" name="object 15"/>
          <p:cNvSpPr txBox="1"/>
          <p:nvPr/>
        </p:nvSpPr>
        <p:spPr>
          <a:xfrm>
            <a:off x="785018" y="4972811"/>
            <a:ext cx="7738109" cy="397545"/>
          </a:xfrm>
          <a:prstGeom prst="rect">
            <a:avLst/>
          </a:prstGeom>
        </p:spPr>
        <p:txBody>
          <a:bodyPr vert="horz" wrap="square" lIns="0" tIns="12700" rIns="0" bIns="0" rtlCol="0">
            <a:spAutoFit/>
          </a:bodyPr>
          <a:lstStyle/>
          <a:p>
            <a:pPr marL="12700">
              <a:lnSpc>
                <a:spcPts val="1535"/>
              </a:lnSpc>
              <a:spcBef>
                <a:spcPts val="100"/>
              </a:spcBef>
              <a:tabLst>
                <a:tab pos="533400" algn="l"/>
                <a:tab pos="800100" algn="l"/>
              </a:tabLst>
            </a:pPr>
            <a:r>
              <a:rPr sz="1400" dirty="0">
                <a:solidFill>
                  <a:srgbClr val="00B0F0"/>
                </a:solidFill>
                <a:latin typeface="Symbol"/>
                <a:cs typeface="Symbol"/>
              </a:rPr>
              <a:t></a:t>
            </a:r>
            <a:r>
              <a:rPr sz="1400" dirty="0">
                <a:latin typeface="Times New Roman"/>
                <a:cs typeface="Times New Roman"/>
              </a:rPr>
              <a:t>	</a:t>
            </a:r>
            <a:r>
              <a:rPr sz="1400" dirty="0">
                <a:solidFill>
                  <a:srgbClr val="00B0F0"/>
                </a:solidFill>
                <a:latin typeface="Times New Roman"/>
                <a:cs typeface="Times New Roman"/>
              </a:rPr>
              <a:t>1.	</a:t>
            </a:r>
            <a:r>
              <a:rPr sz="1400" b="1" spc="-15" dirty="0">
                <a:solidFill>
                  <a:srgbClr val="00B0F0"/>
                </a:solidFill>
                <a:latin typeface="Times New Roman"/>
                <a:cs typeface="Times New Roman"/>
              </a:rPr>
              <a:t>Tenant</a:t>
            </a:r>
            <a:r>
              <a:rPr sz="1400" spc="-15" dirty="0">
                <a:solidFill>
                  <a:srgbClr val="00B0F0"/>
                </a:solidFill>
                <a:latin typeface="Times New Roman"/>
                <a:cs typeface="Times New Roman"/>
              </a:rPr>
              <a:t>/</a:t>
            </a:r>
            <a:r>
              <a:rPr sz="1400" b="1" spc="-15" dirty="0">
                <a:solidFill>
                  <a:srgbClr val="00B0F0"/>
                </a:solidFill>
                <a:latin typeface="Times New Roman"/>
                <a:cs typeface="Times New Roman"/>
              </a:rPr>
              <a:t>Landlord </a:t>
            </a:r>
            <a:r>
              <a:rPr sz="1400" spc="-5" dirty="0">
                <a:solidFill>
                  <a:srgbClr val="00B0F0"/>
                </a:solidFill>
                <a:latin typeface="Times New Roman"/>
                <a:cs typeface="Times New Roman"/>
              </a:rPr>
              <a:t>arrives </a:t>
            </a:r>
            <a:r>
              <a:rPr sz="1400" dirty="0">
                <a:solidFill>
                  <a:srgbClr val="00B0F0"/>
                </a:solidFill>
                <a:latin typeface="Times New Roman"/>
                <a:cs typeface="Times New Roman"/>
              </a:rPr>
              <a:t>at </a:t>
            </a:r>
            <a:r>
              <a:rPr sz="1400" spc="-5" dirty="0">
                <a:solidFill>
                  <a:srgbClr val="00B0F0"/>
                </a:solidFill>
                <a:latin typeface="Times New Roman"/>
                <a:cs typeface="Times New Roman"/>
              </a:rPr>
              <a:t>the </a:t>
            </a:r>
            <a:r>
              <a:rPr sz="1400" dirty="0">
                <a:solidFill>
                  <a:srgbClr val="00B0F0"/>
                </a:solidFill>
                <a:latin typeface="Times New Roman"/>
                <a:cs typeface="Times New Roman"/>
              </a:rPr>
              <a:t>door and </a:t>
            </a:r>
            <a:r>
              <a:rPr sz="1400" spc="-5" dirty="0">
                <a:solidFill>
                  <a:srgbClr val="00B0F0"/>
                </a:solidFill>
                <a:latin typeface="Times New Roman"/>
                <a:cs typeface="Times New Roman"/>
              </a:rPr>
              <a:t>selects the menu item</a:t>
            </a:r>
            <a:r>
              <a:rPr sz="1400" spc="45" dirty="0">
                <a:solidFill>
                  <a:srgbClr val="00B0F0"/>
                </a:solidFill>
                <a:latin typeface="Times New Roman"/>
                <a:cs typeface="Times New Roman"/>
              </a:rPr>
              <a:t> </a:t>
            </a:r>
            <a:r>
              <a:rPr sz="1400" spc="-5" dirty="0">
                <a:solidFill>
                  <a:srgbClr val="00B0F0"/>
                </a:solidFill>
                <a:latin typeface="Times New Roman"/>
                <a:cs typeface="Times New Roman"/>
              </a:rPr>
              <a:t>“Unlock”</a:t>
            </a:r>
            <a:endParaRPr sz="1400" dirty="0">
              <a:solidFill>
                <a:srgbClr val="00B0F0"/>
              </a:solidFill>
              <a:latin typeface="Times New Roman"/>
              <a:cs typeface="Times New Roman"/>
            </a:endParaRPr>
          </a:p>
          <a:p>
            <a:pPr marL="533400">
              <a:lnSpc>
                <a:spcPts val="1535"/>
              </a:lnSpc>
              <a:tabLst>
                <a:tab pos="800100" algn="l"/>
              </a:tabLst>
            </a:pPr>
            <a:r>
              <a:rPr sz="1400" dirty="0">
                <a:solidFill>
                  <a:srgbClr val="00B0F0"/>
                </a:solidFill>
                <a:latin typeface="Times New Roman"/>
                <a:cs typeface="Times New Roman"/>
              </a:rPr>
              <a:t>2.	</a:t>
            </a:r>
            <a:r>
              <a:rPr sz="1400" u="sng" spc="-5" dirty="0">
                <a:solidFill>
                  <a:srgbClr val="00B0F0"/>
                </a:solidFill>
                <a:uFill>
                  <a:solidFill>
                    <a:srgbClr val="000000"/>
                  </a:solidFill>
                </a:uFill>
                <a:latin typeface="Times New Roman"/>
                <a:cs typeface="Times New Roman"/>
              </a:rPr>
              <a:t>include::</a:t>
            </a:r>
            <a:r>
              <a:rPr sz="1400" i="1" u="sng" spc="-5" dirty="0">
                <a:solidFill>
                  <a:srgbClr val="00B0F0"/>
                </a:solidFill>
                <a:uFill>
                  <a:solidFill>
                    <a:srgbClr val="000000"/>
                  </a:solidFill>
                </a:uFill>
                <a:latin typeface="Times New Roman"/>
                <a:cs typeface="Times New Roman"/>
              </a:rPr>
              <a:t>AuthenticateUser</a:t>
            </a:r>
            <a:r>
              <a:rPr sz="1400" i="1" u="sng" spc="5" dirty="0">
                <a:solidFill>
                  <a:srgbClr val="00B0F0"/>
                </a:solidFill>
                <a:uFill>
                  <a:solidFill>
                    <a:srgbClr val="000000"/>
                  </a:solidFill>
                </a:uFill>
                <a:latin typeface="Times New Roman"/>
                <a:cs typeface="Times New Roman"/>
              </a:rPr>
              <a:t> </a:t>
            </a:r>
            <a:r>
              <a:rPr sz="1400" u="sng" spc="-5" dirty="0">
                <a:solidFill>
                  <a:srgbClr val="00B0F0"/>
                </a:solidFill>
                <a:uFill>
                  <a:solidFill>
                    <a:srgbClr val="000000"/>
                  </a:solidFill>
                </a:uFill>
                <a:latin typeface="Times New Roman"/>
                <a:cs typeface="Times New Roman"/>
              </a:rPr>
              <a:t>(UC-7)</a:t>
            </a:r>
            <a:endParaRPr sz="1400" dirty="0">
              <a:solidFill>
                <a:srgbClr val="00B0F0"/>
              </a:solidFill>
              <a:latin typeface="Times New Roman"/>
              <a:cs typeface="Times New Roman"/>
            </a:endParaRPr>
          </a:p>
        </p:txBody>
      </p:sp>
      <p:sp>
        <p:nvSpPr>
          <p:cNvPr id="17" name="object 17"/>
          <p:cNvSpPr txBox="1"/>
          <p:nvPr/>
        </p:nvSpPr>
        <p:spPr>
          <a:xfrm>
            <a:off x="785018" y="5366940"/>
            <a:ext cx="6596380" cy="1066959"/>
          </a:xfrm>
          <a:prstGeom prst="rect">
            <a:avLst/>
          </a:prstGeom>
        </p:spPr>
        <p:txBody>
          <a:bodyPr vert="horz" wrap="square" lIns="0" tIns="12700" rIns="0" bIns="0" rtlCol="0">
            <a:spAutoFit/>
          </a:bodyPr>
          <a:lstStyle/>
          <a:p>
            <a:pPr marL="12700">
              <a:lnSpc>
                <a:spcPct val="100000"/>
              </a:lnSpc>
              <a:spcBef>
                <a:spcPts val="100"/>
              </a:spcBef>
              <a:tabLst>
                <a:tab pos="533400" algn="l"/>
              </a:tabLst>
            </a:pPr>
            <a:r>
              <a:rPr lang="en-US" altLang="zh-CN" sz="1400" spc="380" dirty="0">
                <a:solidFill>
                  <a:srgbClr val="00B0F0"/>
                </a:solidFill>
                <a:latin typeface="Symbol"/>
                <a:cs typeface="Times New Roman"/>
              </a:rPr>
              <a:t>&lt;-</a:t>
            </a:r>
            <a:r>
              <a:rPr sz="1400" spc="380" dirty="0">
                <a:latin typeface="Times New Roman"/>
                <a:cs typeface="Times New Roman"/>
              </a:rPr>
              <a:t>	</a:t>
            </a:r>
            <a:r>
              <a:rPr sz="1400" dirty="0">
                <a:solidFill>
                  <a:srgbClr val="00B0F0"/>
                </a:solidFill>
                <a:latin typeface="Times New Roman"/>
                <a:cs typeface="Times New Roman"/>
              </a:rPr>
              <a:t>3.</a:t>
            </a:r>
            <a:r>
              <a:rPr lang="en-US" sz="1400" dirty="0">
                <a:solidFill>
                  <a:srgbClr val="00B0F0"/>
                </a:solidFill>
                <a:latin typeface="Times New Roman"/>
                <a:cs typeface="Times New Roman"/>
              </a:rPr>
              <a:t> System (a) signals to the Tenant/Landlord the lock status, e.g., “disarmed,” (b) signals to </a:t>
            </a:r>
            <a:r>
              <a:rPr lang="en-US" sz="1400" dirty="0" err="1">
                <a:solidFill>
                  <a:srgbClr val="00B0F0"/>
                </a:solidFill>
                <a:latin typeface="Times New Roman"/>
                <a:cs typeface="Times New Roman"/>
              </a:rPr>
              <a:t>LockDevice</a:t>
            </a:r>
            <a:r>
              <a:rPr lang="en-US" sz="1400" dirty="0">
                <a:solidFill>
                  <a:srgbClr val="00B0F0"/>
                </a:solidFill>
                <a:latin typeface="Times New Roman"/>
                <a:cs typeface="Times New Roman"/>
              </a:rPr>
              <a:t> to disarm the lock, and (c) signals to </a:t>
            </a:r>
            <a:r>
              <a:rPr lang="en-US" sz="1400" dirty="0" err="1">
                <a:solidFill>
                  <a:srgbClr val="00B0F0"/>
                </a:solidFill>
                <a:latin typeface="Times New Roman"/>
                <a:cs typeface="Times New Roman"/>
              </a:rPr>
              <a:t>LightSwitch</a:t>
            </a:r>
            <a:r>
              <a:rPr lang="en-US" sz="1400" dirty="0">
                <a:solidFill>
                  <a:srgbClr val="00B0F0"/>
                </a:solidFill>
                <a:latin typeface="Times New Roman"/>
                <a:cs typeface="Times New Roman"/>
              </a:rPr>
              <a:t> to turn the light on</a:t>
            </a:r>
            <a:endParaRPr sz="1400" dirty="0">
              <a:solidFill>
                <a:srgbClr val="00B0F0"/>
              </a:solidFill>
              <a:latin typeface="Times New Roman"/>
              <a:cs typeface="Times New Roman"/>
            </a:endParaRPr>
          </a:p>
          <a:p>
            <a:pPr marL="12700">
              <a:lnSpc>
                <a:spcPct val="100000"/>
              </a:lnSpc>
              <a:spcBef>
                <a:spcPts val="1055"/>
              </a:spcBef>
              <a:tabLst>
                <a:tab pos="533400" algn="l"/>
                <a:tab pos="800100" algn="l"/>
              </a:tabLst>
            </a:pPr>
            <a:r>
              <a:rPr lang="en-US" altLang="zh-CN" sz="1400" spc="380" dirty="0">
                <a:solidFill>
                  <a:srgbClr val="00B0F0"/>
                </a:solidFill>
                <a:latin typeface="Symbol"/>
                <a:cs typeface="Times New Roman"/>
              </a:rPr>
              <a:t>&lt;-</a:t>
            </a:r>
            <a:r>
              <a:rPr sz="1400" spc="380" dirty="0">
                <a:latin typeface="Times New Roman"/>
                <a:cs typeface="Times New Roman"/>
              </a:rPr>
              <a:t>	</a:t>
            </a:r>
            <a:r>
              <a:rPr sz="1400" dirty="0">
                <a:solidFill>
                  <a:srgbClr val="00B0F0"/>
                </a:solidFill>
                <a:latin typeface="Times New Roman"/>
                <a:cs typeface="Times New Roman"/>
              </a:rPr>
              <a:t>4.	</a:t>
            </a:r>
            <a:r>
              <a:rPr sz="1400" b="1" spc="-5" dirty="0">
                <a:solidFill>
                  <a:srgbClr val="00B0F0"/>
                </a:solidFill>
                <a:latin typeface="Times New Roman"/>
                <a:cs typeface="Times New Roman"/>
              </a:rPr>
              <a:t>System </a:t>
            </a:r>
            <a:r>
              <a:rPr sz="1400" spc="-5" dirty="0">
                <a:solidFill>
                  <a:srgbClr val="00B0F0"/>
                </a:solidFill>
                <a:latin typeface="Times New Roman"/>
                <a:cs typeface="Times New Roman"/>
              </a:rPr>
              <a:t>signals to the </a:t>
            </a:r>
            <a:r>
              <a:rPr sz="1400" b="1" spc="-10" dirty="0">
                <a:solidFill>
                  <a:srgbClr val="00B0F0"/>
                </a:solidFill>
                <a:latin typeface="Times New Roman"/>
                <a:cs typeface="Times New Roman"/>
              </a:rPr>
              <a:t>Timer </a:t>
            </a:r>
            <a:r>
              <a:rPr sz="1400" spc="-5" dirty="0">
                <a:solidFill>
                  <a:srgbClr val="00B0F0"/>
                </a:solidFill>
                <a:latin typeface="Times New Roman"/>
                <a:cs typeface="Times New Roman"/>
              </a:rPr>
              <a:t>to start the auto-lock timer</a:t>
            </a:r>
            <a:r>
              <a:rPr sz="1400" spc="75" dirty="0">
                <a:solidFill>
                  <a:srgbClr val="00B0F0"/>
                </a:solidFill>
                <a:latin typeface="Times New Roman"/>
                <a:cs typeface="Times New Roman"/>
              </a:rPr>
              <a:t> </a:t>
            </a:r>
            <a:r>
              <a:rPr sz="1400" spc="-5" dirty="0">
                <a:solidFill>
                  <a:srgbClr val="00B0F0"/>
                </a:solidFill>
                <a:latin typeface="Times New Roman"/>
                <a:cs typeface="Times New Roman"/>
              </a:rPr>
              <a:t>countdown</a:t>
            </a:r>
            <a:endParaRPr sz="1400" dirty="0">
              <a:solidFill>
                <a:srgbClr val="00B0F0"/>
              </a:solidFill>
              <a:latin typeface="Times New Roman"/>
              <a:cs typeface="Times New Roman"/>
            </a:endParaRPr>
          </a:p>
          <a:p>
            <a:pPr marL="12700">
              <a:lnSpc>
                <a:spcPct val="100000"/>
              </a:lnSpc>
              <a:spcBef>
                <a:spcPts val="360"/>
              </a:spcBef>
              <a:tabLst>
                <a:tab pos="533400" algn="l"/>
                <a:tab pos="800100" algn="l"/>
              </a:tabLst>
            </a:pPr>
            <a:r>
              <a:rPr sz="1400" dirty="0">
                <a:solidFill>
                  <a:srgbClr val="00B0F0"/>
                </a:solidFill>
                <a:latin typeface="Symbol"/>
                <a:cs typeface="Symbol"/>
              </a:rPr>
              <a:t></a:t>
            </a:r>
            <a:r>
              <a:rPr sz="1400" dirty="0">
                <a:solidFill>
                  <a:srgbClr val="00B0F0"/>
                </a:solidFill>
                <a:latin typeface="Times New Roman"/>
                <a:cs typeface="Times New Roman"/>
              </a:rPr>
              <a:t>	5.	</a:t>
            </a:r>
            <a:r>
              <a:rPr sz="1400" b="1" spc="-15" dirty="0">
                <a:solidFill>
                  <a:srgbClr val="00B0F0"/>
                </a:solidFill>
                <a:latin typeface="Times New Roman"/>
                <a:cs typeface="Times New Roman"/>
              </a:rPr>
              <a:t>Tenant</a:t>
            </a:r>
            <a:r>
              <a:rPr sz="1400" spc="-15" dirty="0">
                <a:solidFill>
                  <a:srgbClr val="00B0F0"/>
                </a:solidFill>
                <a:latin typeface="Times New Roman"/>
                <a:cs typeface="Times New Roman"/>
              </a:rPr>
              <a:t>/</a:t>
            </a:r>
            <a:r>
              <a:rPr sz="1400" b="1" spc="-15" dirty="0">
                <a:solidFill>
                  <a:srgbClr val="00B0F0"/>
                </a:solidFill>
                <a:latin typeface="Times New Roman"/>
                <a:cs typeface="Times New Roman"/>
              </a:rPr>
              <a:t>Landlord </a:t>
            </a:r>
            <a:r>
              <a:rPr sz="1400" dirty="0">
                <a:solidFill>
                  <a:srgbClr val="00B0F0"/>
                </a:solidFill>
                <a:latin typeface="Times New Roman"/>
                <a:cs typeface="Times New Roman"/>
              </a:rPr>
              <a:t>opens </a:t>
            </a:r>
            <a:r>
              <a:rPr sz="1400" spc="-5" dirty="0">
                <a:solidFill>
                  <a:srgbClr val="00B0F0"/>
                </a:solidFill>
                <a:latin typeface="Times New Roman"/>
                <a:cs typeface="Times New Roman"/>
              </a:rPr>
              <a:t>the </a:t>
            </a:r>
            <a:r>
              <a:rPr sz="1400" spc="-15" dirty="0">
                <a:solidFill>
                  <a:srgbClr val="00B0F0"/>
                </a:solidFill>
                <a:latin typeface="Times New Roman"/>
                <a:cs typeface="Times New Roman"/>
              </a:rPr>
              <a:t>door, </a:t>
            </a:r>
            <a:r>
              <a:rPr sz="1400" spc="-5" dirty="0">
                <a:solidFill>
                  <a:srgbClr val="00B0F0"/>
                </a:solidFill>
                <a:latin typeface="Times New Roman"/>
                <a:cs typeface="Times New Roman"/>
              </a:rPr>
              <a:t>enters the home [and </a:t>
            </a:r>
            <a:r>
              <a:rPr sz="1400" dirty="0">
                <a:solidFill>
                  <a:srgbClr val="00B0F0"/>
                </a:solidFill>
                <a:latin typeface="Times New Roman"/>
                <a:cs typeface="Times New Roman"/>
              </a:rPr>
              <a:t>shuts </a:t>
            </a:r>
            <a:r>
              <a:rPr sz="1400" spc="-5" dirty="0">
                <a:solidFill>
                  <a:srgbClr val="00B0F0"/>
                </a:solidFill>
                <a:latin typeface="Times New Roman"/>
                <a:cs typeface="Times New Roman"/>
              </a:rPr>
              <a:t>the </a:t>
            </a:r>
            <a:r>
              <a:rPr sz="1400" dirty="0">
                <a:solidFill>
                  <a:srgbClr val="00B0F0"/>
                </a:solidFill>
                <a:latin typeface="Times New Roman"/>
                <a:cs typeface="Times New Roman"/>
              </a:rPr>
              <a:t>door and</a:t>
            </a:r>
            <a:r>
              <a:rPr sz="1400" spc="114" dirty="0">
                <a:solidFill>
                  <a:srgbClr val="00B0F0"/>
                </a:solidFill>
                <a:latin typeface="Times New Roman"/>
                <a:cs typeface="Times New Roman"/>
              </a:rPr>
              <a:t> </a:t>
            </a:r>
            <a:r>
              <a:rPr sz="1400" dirty="0">
                <a:solidFill>
                  <a:srgbClr val="00B0F0"/>
                </a:solidFill>
                <a:latin typeface="Times New Roman"/>
                <a:cs typeface="Times New Roman"/>
              </a:rPr>
              <a:t>locks]</a:t>
            </a:r>
          </a:p>
        </p:txBody>
      </p:sp>
      <p:sp>
        <p:nvSpPr>
          <p:cNvPr id="18" name="文本框 17">
            <a:extLst>
              <a:ext uri="{FF2B5EF4-FFF2-40B4-BE49-F238E27FC236}">
                <a16:creationId xmlns:a16="http://schemas.microsoft.com/office/drawing/2014/main" id="{9E73CF47-65DC-4FE3-AF94-F25BB8FE5E29}"/>
              </a:ext>
            </a:extLst>
          </p:cNvPr>
          <p:cNvSpPr txBox="1"/>
          <p:nvPr/>
        </p:nvSpPr>
        <p:spPr>
          <a:xfrm>
            <a:off x="2242006" y="4592327"/>
            <a:ext cx="4550106" cy="369332"/>
          </a:xfrm>
          <a:prstGeom prst="rect">
            <a:avLst/>
          </a:prstGeom>
          <a:noFill/>
        </p:spPr>
        <p:txBody>
          <a:bodyPr wrap="square" rtlCol="0">
            <a:spAutoFit/>
          </a:bodyPr>
          <a:lstStyle/>
          <a:p>
            <a:endParaRPr lang="zh-CN" altLang="en-US" dirty="0"/>
          </a:p>
        </p:txBody>
      </p:sp>
      <p:sp>
        <p:nvSpPr>
          <p:cNvPr id="19" name="文本框 18">
            <a:extLst>
              <a:ext uri="{FF2B5EF4-FFF2-40B4-BE49-F238E27FC236}">
                <a16:creationId xmlns:a16="http://schemas.microsoft.com/office/drawing/2014/main" id="{20EE4D49-BDFC-4F55-8B4E-CA7FCBF049B7}"/>
              </a:ext>
            </a:extLst>
          </p:cNvPr>
          <p:cNvSpPr txBox="1"/>
          <p:nvPr/>
        </p:nvSpPr>
        <p:spPr>
          <a:xfrm>
            <a:off x="2207173" y="4480599"/>
            <a:ext cx="5412827" cy="369332"/>
          </a:xfrm>
          <a:prstGeom prst="rect">
            <a:avLst/>
          </a:prstGeom>
          <a:noFill/>
        </p:spPr>
        <p:txBody>
          <a:bodyPr wrap="square" rtlCol="0">
            <a:spAutoFit/>
          </a:bodyPr>
          <a:lstStyle/>
          <a:p>
            <a:r>
              <a:rPr lang="en-US" altLang="zh-CN" sz="1400" dirty="0">
                <a:solidFill>
                  <a:srgbClr val="00B0F0"/>
                </a:solidFill>
              </a:rPr>
              <a:t>The auto-lock timer has started countdown from </a:t>
            </a:r>
            <a:r>
              <a:rPr lang="en-US" altLang="zh-CN" sz="1400" dirty="0" err="1">
                <a:solidFill>
                  <a:srgbClr val="00B0F0"/>
                </a:solidFill>
              </a:rPr>
              <a:t>autoLockInterval</a:t>
            </a:r>
            <a:r>
              <a:rPr lang="en-US" altLang="zh-CN"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3581" y="423164"/>
            <a:ext cx="7907655" cy="574040"/>
          </a:xfrm>
          <a:prstGeom prst="rect">
            <a:avLst/>
          </a:prstGeom>
        </p:spPr>
        <p:txBody>
          <a:bodyPr vert="horz" wrap="square" lIns="0" tIns="12700" rIns="0" bIns="0" rtlCol="0">
            <a:spAutoFit/>
          </a:bodyPr>
          <a:lstStyle/>
          <a:p>
            <a:pPr marL="12700">
              <a:lnSpc>
                <a:spcPct val="100000"/>
              </a:lnSpc>
              <a:spcBef>
                <a:spcPts val="100"/>
              </a:spcBef>
            </a:pPr>
            <a:r>
              <a:rPr sz="3600" spc="135" dirty="0"/>
              <a:t>Use</a:t>
            </a:r>
            <a:r>
              <a:rPr sz="3600" spc="-105" dirty="0"/>
              <a:t> </a:t>
            </a:r>
            <a:r>
              <a:rPr sz="3600" spc="114" dirty="0"/>
              <a:t>Case</a:t>
            </a:r>
            <a:r>
              <a:rPr sz="3600" spc="-105" dirty="0"/>
              <a:t> </a:t>
            </a:r>
            <a:r>
              <a:rPr lang="en-US" altLang="zh-CN" sz="3600" spc="125" dirty="0"/>
              <a:t>4</a:t>
            </a:r>
            <a:r>
              <a:rPr sz="3600" spc="125" dirty="0"/>
              <a:t>:</a:t>
            </a:r>
            <a:r>
              <a:rPr lang="en-US" sz="3600" spc="125" dirty="0"/>
              <a:t>Retire </a:t>
            </a:r>
            <a:r>
              <a:rPr lang="en-US" sz="3600" spc="125" dirty="0" err="1"/>
              <a:t>Uesr</a:t>
            </a:r>
            <a:endParaRPr sz="3600" dirty="0"/>
          </a:p>
        </p:txBody>
      </p:sp>
      <p:grpSp>
        <p:nvGrpSpPr>
          <p:cNvPr id="3" name="object 3"/>
          <p:cNvGrpSpPr/>
          <p:nvPr/>
        </p:nvGrpSpPr>
        <p:grpSpPr>
          <a:xfrm>
            <a:off x="496617" y="1489137"/>
            <a:ext cx="8228600" cy="5108830"/>
            <a:chOff x="496617" y="1489137"/>
            <a:chExt cx="8228600" cy="5108830"/>
          </a:xfrm>
        </p:grpSpPr>
        <p:sp>
          <p:nvSpPr>
            <p:cNvPr id="4" name="object 4"/>
            <p:cNvSpPr/>
            <p:nvPr/>
          </p:nvSpPr>
          <p:spPr>
            <a:xfrm>
              <a:off x="496617" y="1489137"/>
              <a:ext cx="8202930" cy="5024755"/>
            </a:xfrm>
            <a:custGeom>
              <a:avLst/>
              <a:gdLst/>
              <a:ahLst/>
              <a:cxnLst/>
              <a:rect l="l" t="t" r="r" b="b"/>
              <a:pathLst>
                <a:path w="8202930" h="5024755">
                  <a:moveTo>
                    <a:pt x="8202612" y="3670312"/>
                  </a:moveTo>
                  <a:lnTo>
                    <a:pt x="915987" y="3670312"/>
                  </a:lnTo>
                  <a:lnTo>
                    <a:pt x="504825" y="3670312"/>
                  </a:lnTo>
                  <a:lnTo>
                    <a:pt x="0" y="3670312"/>
                  </a:lnTo>
                  <a:lnTo>
                    <a:pt x="0" y="4076712"/>
                  </a:lnTo>
                  <a:lnTo>
                    <a:pt x="0" y="4483112"/>
                  </a:lnTo>
                  <a:lnTo>
                    <a:pt x="0" y="5024450"/>
                  </a:lnTo>
                  <a:lnTo>
                    <a:pt x="504825" y="5024450"/>
                  </a:lnTo>
                  <a:lnTo>
                    <a:pt x="915987" y="5024450"/>
                  </a:lnTo>
                  <a:lnTo>
                    <a:pt x="8202612" y="5024450"/>
                  </a:lnTo>
                  <a:lnTo>
                    <a:pt x="8202612" y="4483112"/>
                  </a:lnTo>
                  <a:lnTo>
                    <a:pt x="8202612" y="4076712"/>
                  </a:lnTo>
                  <a:lnTo>
                    <a:pt x="8202612" y="3670312"/>
                  </a:lnTo>
                  <a:close/>
                </a:path>
                <a:path w="8202930" h="5024755">
                  <a:moveTo>
                    <a:pt x="8202612" y="0"/>
                  </a:moveTo>
                  <a:lnTo>
                    <a:pt x="1544637" y="0"/>
                  </a:lnTo>
                  <a:lnTo>
                    <a:pt x="0" y="0"/>
                  </a:lnTo>
                  <a:lnTo>
                    <a:pt x="0" y="271462"/>
                  </a:lnTo>
                  <a:lnTo>
                    <a:pt x="0" y="3670300"/>
                  </a:lnTo>
                  <a:lnTo>
                    <a:pt x="504825" y="3670300"/>
                  </a:lnTo>
                  <a:lnTo>
                    <a:pt x="915987" y="3670300"/>
                  </a:lnTo>
                  <a:lnTo>
                    <a:pt x="8202612" y="3670300"/>
                  </a:lnTo>
                  <a:lnTo>
                    <a:pt x="8202612" y="3492500"/>
                  </a:lnTo>
                  <a:lnTo>
                    <a:pt x="8202612" y="271462"/>
                  </a:lnTo>
                  <a:lnTo>
                    <a:pt x="8202612" y="0"/>
                  </a:lnTo>
                  <a:close/>
                </a:path>
              </a:pathLst>
            </a:custGeom>
            <a:solidFill>
              <a:srgbClr val="FFFFCC"/>
            </a:solidFill>
          </p:spPr>
          <p:txBody>
            <a:bodyPr wrap="square" lIns="0" tIns="0" rIns="0" bIns="0" rtlCol="0"/>
            <a:lstStyle/>
            <a:p>
              <a:endParaRPr dirty="0"/>
            </a:p>
          </p:txBody>
        </p:sp>
        <p:sp>
          <p:nvSpPr>
            <p:cNvPr id="5" name="object 5"/>
            <p:cNvSpPr/>
            <p:nvPr/>
          </p:nvSpPr>
          <p:spPr>
            <a:xfrm>
              <a:off x="509587" y="1560512"/>
              <a:ext cx="8215630" cy="5037455"/>
            </a:xfrm>
            <a:custGeom>
              <a:avLst/>
              <a:gdLst/>
              <a:ahLst/>
              <a:cxnLst/>
              <a:rect l="l" t="t" r="r" b="b"/>
              <a:pathLst>
                <a:path w="8215630" h="5037455">
                  <a:moveTo>
                    <a:pt x="0" y="277813"/>
                  </a:moveTo>
                  <a:lnTo>
                    <a:pt x="8215314" y="277813"/>
                  </a:lnTo>
                </a:path>
                <a:path w="8215630" h="5037455">
                  <a:moveTo>
                    <a:pt x="6350" y="0"/>
                  </a:moveTo>
                  <a:lnTo>
                    <a:pt x="6350" y="5037142"/>
                  </a:lnTo>
                </a:path>
                <a:path w="8215630" h="5037455">
                  <a:moveTo>
                    <a:pt x="8208964" y="0"/>
                  </a:moveTo>
                  <a:lnTo>
                    <a:pt x="8208964" y="5037142"/>
                  </a:lnTo>
                </a:path>
                <a:path w="8215630" h="5037455">
                  <a:moveTo>
                    <a:pt x="0" y="6350"/>
                  </a:moveTo>
                  <a:lnTo>
                    <a:pt x="8215314" y="6350"/>
                  </a:lnTo>
                </a:path>
                <a:path w="8215630" h="5037455">
                  <a:moveTo>
                    <a:pt x="0" y="5030792"/>
                  </a:moveTo>
                  <a:lnTo>
                    <a:pt x="8215314" y="5030792"/>
                  </a:lnTo>
                </a:path>
              </a:pathLst>
            </a:custGeom>
            <a:ln w="12700">
              <a:solidFill>
                <a:srgbClr val="000000"/>
              </a:solidFill>
            </a:ln>
          </p:spPr>
          <p:txBody>
            <a:bodyPr wrap="square" lIns="0" tIns="0" rIns="0" bIns="0" rtlCol="0"/>
            <a:lstStyle/>
            <a:p>
              <a:endParaRPr/>
            </a:p>
          </p:txBody>
        </p:sp>
      </p:grpSp>
      <p:sp>
        <p:nvSpPr>
          <p:cNvPr id="6" name="object 6"/>
          <p:cNvSpPr txBox="1"/>
          <p:nvPr/>
        </p:nvSpPr>
        <p:spPr>
          <a:xfrm>
            <a:off x="556340" y="1536699"/>
            <a:ext cx="1390650" cy="269240"/>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Times New Roman"/>
                <a:cs typeface="Times New Roman"/>
              </a:rPr>
              <a:t>Use Case</a:t>
            </a:r>
            <a:r>
              <a:rPr sz="1600" b="1" spc="-65" dirty="0">
                <a:latin typeface="Times New Roman"/>
                <a:cs typeface="Times New Roman"/>
              </a:rPr>
              <a:t> </a:t>
            </a:r>
            <a:r>
              <a:rPr sz="1600" b="1" spc="-5" dirty="0">
                <a:latin typeface="Times New Roman"/>
                <a:cs typeface="Times New Roman"/>
              </a:rPr>
              <a:t>UC-</a:t>
            </a:r>
            <a:r>
              <a:rPr lang="en-US" altLang="zh-CN" sz="1600" b="1" spc="-5" dirty="0">
                <a:latin typeface="Times New Roman"/>
                <a:cs typeface="Times New Roman"/>
              </a:rPr>
              <a:t>4</a:t>
            </a:r>
            <a:r>
              <a:rPr sz="1600" b="1" spc="-5" dirty="0">
                <a:latin typeface="Times New Roman"/>
                <a:cs typeface="Times New Roman"/>
              </a:rPr>
              <a:t>:</a:t>
            </a:r>
            <a:endParaRPr sz="1600" dirty="0">
              <a:latin typeface="Times New Roman"/>
              <a:cs typeface="Times New Roman"/>
            </a:endParaRPr>
          </a:p>
        </p:txBody>
      </p:sp>
      <p:sp>
        <p:nvSpPr>
          <p:cNvPr id="7" name="object 7"/>
          <p:cNvSpPr txBox="1"/>
          <p:nvPr/>
        </p:nvSpPr>
        <p:spPr>
          <a:xfrm>
            <a:off x="2100973" y="1536699"/>
            <a:ext cx="1983105" cy="269240"/>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Times New Roman"/>
                <a:cs typeface="Times New Roman"/>
              </a:rPr>
              <a:t>Retire </a:t>
            </a:r>
            <a:r>
              <a:rPr lang="en-US" sz="1600" b="1" spc="-5" dirty="0" err="1">
                <a:latin typeface="Times New Roman"/>
                <a:cs typeface="Times New Roman"/>
              </a:rPr>
              <a:t>Uesr</a:t>
            </a:r>
            <a:endParaRPr sz="1600" dirty="0">
              <a:latin typeface="Times New Roman"/>
              <a:cs typeface="Times New Roman"/>
            </a:endParaRPr>
          </a:p>
        </p:txBody>
      </p:sp>
      <p:sp>
        <p:nvSpPr>
          <p:cNvPr id="8" name="object 8"/>
          <p:cNvSpPr txBox="1"/>
          <p:nvPr/>
        </p:nvSpPr>
        <p:spPr>
          <a:xfrm>
            <a:off x="2104415" y="1900428"/>
            <a:ext cx="3663950" cy="1195199"/>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B0F0"/>
                </a:solidFill>
                <a:latin typeface="Times New Roman"/>
                <a:cs typeface="Times New Roman"/>
              </a:rPr>
              <a:t>REQ</a:t>
            </a:r>
            <a:r>
              <a:rPr lang="en-US" altLang="zh-CN" sz="1400" spc="-5" dirty="0">
                <a:solidFill>
                  <a:srgbClr val="00B0F0"/>
                </a:solidFill>
                <a:latin typeface="Times New Roman"/>
                <a:cs typeface="Times New Roman"/>
              </a:rPr>
              <a:t>6</a:t>
            </a:r>
            <a:r>
              <a:rPr sz="1400" spc="-5" dirty="0">
                <a:solidFill>
                  <a:srgbClr val="00B0F0"/>
                </a:solidFill>
                <a:latin typeface="Times New Roman"/>
                <a:cs typeface="Times New Roman"/>
              </a:rPr>
              <a:t> stated in </a:t>
            </a:r>
            <a:r>
              <a:rPr sz="1400" spc="-25" dirty="0">
                <a:solidFill>
                  <a:srgbClr val="00B0F0"/>
                </a:solidFill>
                <a:latin typeface="Times New Roman"/>
                <a:cs typeface="Times New Roman"/>
              </a:rPr>
              <a:t>Table</a:t>
            </a:r>
            <a:r>
              <a:rPr sz="1400" spc="-15" dirty="0">
                <a:solidFill>
                  <a:srgbClr val="00B0F0"/>
                </a:solidFill>
                <a:latin typeface="Times New Roman"/>
                <a:cs typeface="Times New Roman"/>
              </a:rPr>
              <a:t> </a:t>
            </a:r>
            <a:r>
              <a:rPr sz="1400" spc="-5" dirty="0">
                <a:solidFill>
                  <a:srgbClr val="00B0F0"/>
                </a:solidFill>
                <a:latin typeface="Times New Roman"/>
                <a:cs typeface="Times New Roman"/>
              </a:rPr>
              <a:t>2-1</a:t>
            </a:r>
            <a:endParaRPr sz="1400" dirty="0">
              <a:solidFill>
                <a:srgbClr val="00B0F0"/>
              </a:solidFill>
              <a:latin typeface="Times New Roman"/>
              <a:cs typeface="Times New Roman"/>
            </a:endParaRPr>
          </a:p>
          <a:p>
            <a:pPr marL="12700">
              <a:lnSpc>
                <a:spcPct val="100000"/>
              </a:lnSpc>
              <a:spcBef>
                <a:spcPts val="1005"/>
              </a:spcBef>
            </a:pPr>
            <a:r>
              <a:rPr sz="1400" spc="-30" dirty="0">
                <a:latin typeface="Times New Roman"/>
                <a:cs typeface="Times New Roman"/>
              </a:rPr>
              <a:t> </a:t>
            </a:r>
            <a:r>
              <a:rPr sz="1400" spc="-5" dirty="0">
                <a:solidFill>
                  <a:srgbClr val="00B0F0"/>
                </a:solidFill>
                <a:latin typeface="Times New Roman"/>
                <a:cs typeface="Times New Roman"/>
              </a:rPr>
              <a:t>Landlord</a:t>
            </a:r>
            <a:endParaRPr sz="1400" dirty="0">
              <a:solidFill>
                <a:srgbClr val="00B0F0"/>
              </a:solidFill>
              <a:latin typeface="Times New Roman"/>
              <a:cs typeface="Times New Roman"/>
            </a:endParaRPr>
          </a:p>
          <a:p>
            <a:pPr marL="12700">
              <a:lnSpc>
                <a:spcPct val="100000"/>
              </a:lnSpc>
              <a:spcBef>
                <a:spcPts val="455"/>
              </a:spcBef>
            </a:pPr>
            <a:r>
              <a:rPr sz="1400" spc="-55" dirty="0">
                <a:solidFill>
                  <a:srgbClr val="00B0F0"/>
                </a:solidFill>
                <a:latin typeface="Times New Roman"/>
                <a:cs typeface="Times New Roman"/>
              </a:rPr>
              <a:t>To</a:t>
            </a:r>
            <a:r>
              <a:rPr lang="en-US" altLang="zh-CN" sz="1400" spc="-55" dirty="0">
                <a:solidFill>
                  <a:srgbClr val="00B0F0"/>
                </a:solidFill>
                <a:latin typeface="Times New Roman"/>
                <a:cs typeface="Times New Roman"/>
              </a:rPr>
              <a:t> Remove tenant’s  access</a:t>
            </a:r>
            <a:endParaRPr sz="1400" dirty="0">
              <a:solidFill>
                <a:srgbClr val="00B0F0"/>
              </a:solidFill>
              <a:latin typeface="Times New Roman"/>
              <a:cs typeface="Times New Roman"/>
            </a:endParaRPr>
          </a:p>
          <a:p>
            <a:pPr marL="12700">
              <a:lnSpc>
                <a:spcPct val="100000"/>
              </a:lnSpc>
              <a:spcBef>
                <a:spcPts val="985"/>
              </a:spcBef>
            </a:pPr>
            <a:r>
              <a:rPr sz="1400" dirty="0">
                <a:solidFill>
                  <a:srgbClr val="00B0F0"/>
                </a:solidFill>
                <a:latin typeface="Times New Roman"/>
                <a:cs typeface="Times New Roman"/>
              </a:rPr>
              <a:t>Database,</a:t>
            </a:r>
            <a:r>
              <a:rPr sz="1400" spc="-5" dirty="0">
                <a:solidFill>
                  <a:srgbClr val="00B0F0"/>
                </a:solidFill>
                <a:latin typeface="Times New Roman"/>
                <a:cs typeface="Times New Roman"/>
              </a:rPr>
              <a:t> Landlord</a:t>
            </a:r>
            <a:endParaRPr sz="1400" dirty="0">
              <a:solidFill>
                <a:srgbClr val="00B0F0"/>
              </a:solidFill>
              <a:latin typeface="Times New Roman"/>
              <a:cs typeface="Times New Roman"/>
            </a:endParaRPr>
          </a:p>
        </p:txBody>
      </p:sp>
      <p:sp>
        <p:nvSpPr>
          <p:cNvPr id="9" name="object 9"/>
          <p:cNvSpPr txBox="1"/>
          <p:nvPr/>
        </p:nvSpPr>
        <p:spPr>
          <a:xfrm>
            <a:off x="556340" y="1812036"/>
            <a:ext cx="1264285" cy="1967230"/>
          </a:xfrm>
          <a:prstGeom prst="rect">
            <a:avLst/>
          </a:prstGeom>
        </p:spPr>
        <p:txBody>
          <a:bodyPr vert="horz" wrap="square" lIns="0" tIns="45720" rIns="0" bIns="0" rtlCol="0">
            <a:spAutoFit/>
          </a:bodyPr>
          <a:lstStyle/>
          <a:p>
            <a:pPr marL="15875" marR="116839">
              <a:lnSpc>
                <a:spcPts val="1420"/>
              </a:lnSpc>
              <a:spcBef>
                <a:spcPts val="360"/>
              </a:spcBef>
            </a:pPr>
            <a:r>
              <a:rPr sz="1400" b="1" spc="-5" dirty="0">
                <a:latin typeface="Times New Roman"/>
                <a:cs typeface="Times New Roman"/>
              </a:rPr>
              <a:t>Related  </a:t>
            </a:r>
            <a:r>
              <a:rPr sz="1400" b="1" dirty="0">
                <a:latin typeface="Times New Roman"/>
                <a:cs typeface="Times New Roman"/>
              </a:rPr>
              <a:t>Re</a:t>
            </a:r>
            <a:r>
              <a:rPr sz="1400" b="1" spc="-5" dirty="0">
                <a:latin typeface="Times New Roman"/>
                <a:cs typeface="Times New Roman"/>
              </a:rPr>
              <a:t>qui</a:t>
            </a:r>
            <a:r>
              <a:rPr sz="1400" b="1" spc="-25" dirty="0">
                <a:latin typeface="Times New Roman"/>
                <a:cs typeface="Times New Roman"/>
              </a:rPr>
              <a:t>r</a:t>
            </a:r>
            <a:r>
              <a:rPr sz="1400" b="1" dirty="0">
                <a:latin typeface="Times New Roman"/>
                <a:cs typeface="Times New Roman"/>
              </a:rPr>
              <a:t>e</a:t>
            </a:r>
            <a:r>
              <a:rPr sz="1400" b="1" spc="-5" dirty="0">
                <a:latin typeface="Times New Roman"/>
                <a:cs typeface="Times New Roman"/>
              </a:rPr>
              <a:t>m</a:t>
            </a:r>
            <a:r>
              <a:rPr sz="1400" b="1" dirty="0">
                <a:latin typeface="Times New Roman"/>
                <a:cs typeface="Times New Roman"/>
              </a:rPr>
              <a:t>e</a:t>
            </a:r>
            <a:r>
              <a:rPr sz="1400" b="1" spc="-5" dirty="0">
                <a:latin typeface="Times New Roman"/>
                <a:cs typeface="Times New Roman"/>
              </a:rPr>
              <a:t>nt</a:t>
            </a:r>
            <a:r>
              <a:rPr sz="1400" b="1" spc="5" dirty="0">
                <a:latin typeface="Times New Roman"/>
                <a:cs typeface="Times New Roman"/>
              </a:rPr>
              <a:t>s</a:t>
            </a:r>
            <a:r>
              <a:rPr sz="1400" b="1" dirty="0">
                <a:latin typeface="Times New Roman"/>
                <a:cs typeface="Times New Roman"/>
              </a:rPr>
              <a:t>:</a:t>
            </a:r>
            <a:endParaRPr sz="1400" dirty="0">
              <a:latin typeface="Times New Roman"/>
              <a:cs typeface="Times New Roman"/>
            </a:endParaRPr>
          </a:p>
          <a:p>
            <a:pPr marL="12700">
              <a:lnSpc>
                <a:spcPct val="100000"/>
              </a:lnSpc>
              <a:spcBef>
                <a:spcPts val="280"/>
              </a:spcBef>
            </a:pPr>
            <a:r>
              <a:rPr sz="1400" b="1" spc="-5" dirty="0">
                <a:latin typeface="Times New Roman"/>
                <a:cs typeface="Times New Roman"/>
              </a:rPr>
              <a:t>Initiating</a:t>
            </a:r>
            <a:r>
              <a:rPr sz="1400" b="1" spc="-120" dirty="0">
                <a:latin typeface="Times New Roman"/>
                <a:cs typeface="Times New Roman"/>
              </a:rPr>
              <a:t> </a:t>
            </a:r>
            <a:r>
              <a:rPr sz="1400" b="1" spc="-5" dirty="0">
                <a:latin typeface="Times New Roman"/>
                <a:cs typeface="Times New Roman"/>
              </a:rPr>
              <a:t>Actor:</a:t>
            </a:r>
            <a:endParaRPr sz="1400" dirty="0">
              <a:latin typeface="Times New Roman"/>
              <a:cs typeface="Times New Roman"/>
            </a:endParaRPr>
          </a:p>
          <a:p>
            <a:pPr marL="15875" indent="-3810">
              <a:lnSpc>
                <a:spcPct val="100000"/>
              </a:lnSpc>
              <a:spcBef>
                <a:spcPts val="459"/>
              </a:spcBef>
            </a:pPr>
            <a:r>
              <a:rPr sz="1400" b="1" spc="-10" dirty="0">
                <a:latin typeface="Times New Roman"/>
                <a:cs typeface="Times New Roman"/>
              </a:rPr>
              <a:t>Actor’s</a:t>
            </a:r>
            <a:r>
              <a:rPr sz="1400" b="1" spc="-5" dirty="0">
                <a:latin typeface="Times New Roman"/>
                <a:cs typeface="Times New Roman"/>
              </a:rPr>
              <a:t> Goal:</a:t>
            </a:r>
            <a:endParaRPr sz="1400" dirty="0">
              <a:latin typeface="Times New Roman"/>
              <a:cs typeface="Times New Roman"/>
            </a:endParaRPr>
          </a:p>
          <a:p>
            <a:pPr marL="15875" marR="244475">
              <a:lnSpc>
                <a:spcPts val="1390"/>
              </a:lnSpc>
              <a:spcBef>
                <a:spcPts val="575"/>
              </a:spcBef>
            </a:pPr>
            <a:r>
              <a:rPr sz="1400" b="1" spc="-10" dirty="0">
                <a:latin typeface="Times New Roman"/>
                <a:cs typeface="Times New Roman"/>
              </a:rPr>
              <a:t>P</a:t>
            </a:r>
            <a:r>
              <a:rPr sz="1400" b="1" dirty="0">
                <a:latin typeface="Times New Roman"/>
                <a:cs typeface="Times New Roman"/>
              </a:rPr>
              <a:t>ar</a:t>
            </a:r>
            <a:r>
              <a:rPr sz="1400" b="1" spc="-5" dirty="0">
                <a:latin typeface="Times New Roman"/>
                <a:cs typeface="Times New Roman"/>
              </a:rPr>
              <a:t>ti</a:t>
            </a:r>
            <a:r>
              <a:rPr sz="1400" b="1" dirty="0">
                <a:latin typeface="Times New Roman"/>
                <a:cs typeface="Times New Roman"/>
              </a:rPr>
              <a:t>c</a:t>
            </a:r>
            <a:r>
              <a:rPr sz="1400" b="1" spc="-5" dirty="0">
                <a:latin typeface="Times New Roman"/>
                <a:cs typeface="Times New Roman"/>
              </a:rPr>
              <a:t>ip</a:t>
            </a:r>
            <a:r>
              <a:rPr sz="1400" b="1" dirty="0">
                <a:latin typeface="Times New Roman"/>
                <a:cs typeface="Times New Roman"/>
              </a:rPr>
              <a:t>a</a:t>
            </a:r>
            <a:r>
              <a:rPr sz="1400" b="1" spc="-5" dirty="0">
                <a:latin typeface="Times New Roman"/>
                <a:cs typeface="Times New Roman"/>
              </a:rPr>
              <a:t>tin</a:t>
            </a:r>
            <a:r>
              <a:rPr sz="1400" b="1" dirty="0">
                <a:latin typeface="Times New Roman"/>
                <a:cs typeface="Times New Roman"/>
              </a:rPr>
              <a:t>g  Actors:</a:t>
            </a:r>
            <a:endParaRPr sz="1400" dirty="0">
              <a:latin typeface="Times New Roman"/>
              <a:cs typeface="Times New Roman"/>
            </a:endParaRPr>
          </a:p>
          <a:p>
            <a:pPr marL="15875" marR="75565">
              <a:lnSpc>
                <a:spcPts val="2450"/>
              </a:lnSpc>
              <a:spcBef>
                <a:spcPts val="45"/>
              </a:spcBef>
            </a:pPr>
            <a:r>
              <a:rPr sz="1400" b="1" spc="-5" dirty="0">
                <a:latin typeface="Times New Roman"/>
                <a:cs typeface="Times New Roman"/>
              </a:rPr>
              <a:t>Preconditions:  </a:t>
            </a:r>
            <a:r>
              <a:rPr sz="1400" b="1" spc="-10" dirty="0">
                <a:latin typeface="Times New Roman"/>
                <a:cs typeface="Times New Roman"/>
              </a:rPr>
              <a:t>P</a:t>
            </a:r>
            <a:r>
              <a:rPr sz="1400" b="1" dirty="0">
                <a:latin typeface="Times New Roman"/>
                <a:cs typeface="Times New Roman"/>
              </a:rPr>
              <a:t>o</a:t>
            </a:r>
            <a:r>
              <a:rPr sz="1400" b="1" spc="5" dirty="0">
                <a:latin typeface="Times New Roman"/>
                <a:cs typeface="Times New Roman"/>
              </a:rPr>
              <a:t>s</a:t>
            </a:r>
            <a:r>
              <a:rPr sz="1400" b="1" spc="-5" dirty="0">
                <a:latin typeface="Times New Roman"/>
                <a:cs typeface="Times New Roman"/>
              </a:rPr>
              <a:t>t</a:t>
            </a:r>
            <a:r>
              <a:rPr sz="1400" b="1" dirty="0">
                <a:latin typeface="Times New Roman"/>
                <a:cs typeface="Times New Roman"/>
              </a:rPr>
              <a:t>co</a:t>
            </a:r>
            <a:r>
              <a:rPr sz="1400" b="1" spc="-5" dirty="0">
                <a:latin typeface="Times New Roman"/>
                <a:cs typeface="Times New Roman"/>
              </a:rPr>
              <a:t>nditi</a:t>
            </a:r>
            <a:r>
              <a:rPr sz="1400" b="1" dirty="0">
                <a:latin typeface="Times New Roman"/>
                <a:cs typeface="Times New Roman"/>
              </a:rPr>
              <a:t>o</a:t>
            </a:r>
            <a:r>
              <a:rPr sz="1400" b="1" spc="-5" dirty="0">
                <a:latin typeface="Times New Roman"/>
                <a:cs typeface="Times New Roman"/>
              </a:rPr>
              <a:t>n</a:t>
            </a:r>
            <a:r>
              <a:rPr sz="1400" b="1" dirty="0">
                <a:latin typeface="Times New Roman"/>
                <a:cs typeface="Times New Roman"/>
              </a:rPr>
              <a:t>s:</a:t>
            </a:r>
            <a:endParaRPr sz="1400" dirty="0">
              <a:latin typeface="Times New Roman"/>
              <a:cs typeface="Times New Roman"/>
            </a:endParaRPr>
          </a:p>
        </p:txBody>
      </p:sp>
      <p:sp>
        <p:nvSpPr>
          <p:cNvPr id="10" name="object 10"/>
          <p:cNvSpPr txBox="1"/>
          <p:nvPr/>
        </p:nvSpPr>
        <p:spPr>
          <a:xfrm>
            <a:off x="2100973" y="3131820"/>
            <a:ext cx="6552565" cy="290913"/>
          </a:xfrm>
          <a:prstGeom prst="rect">
            <a:avLst/>
          </a:prstGeom>
        </p:spPr>
        <p:txBody>
          <a:bodyPr vert="horz" wrap="square" lIns="0" tIns="12700" rIns="0" bIns="0" rtlCol="0">
            <a:spAutoFit/>
          </a:bodyPr>
          <a:lstStyle/>
          <a:p>
            <a:pPr marL="12700" marR="5080">
              <a:lnSpc>
                <a:spcPct val="145700"/>
              </a:lnSpc>
              <a:spcBef>
                <a:spcPts val="100"/>
              </a:spcBef>
            </a:pPr>
            <a:r>
              <a:rPr lang="en-US" altLang="zh-CN" sz="1400" b="1" spc="-15" dirty="0">
                <a:solidFill>
                  <a:srgbClr val="00B0F0"/>
                </a:solidFill>
                <a:latin typeface="Times New Roman"/>
                <a:cs typeface="Times New Roman"/>
              </a:rPr>
              <a:t>The MAC  address of  </a:t>
            </a:r>
            <a:r>
              <a:rPr lang="en-US" altLang="zh-CN" sz="1400" b="1" spc="-15" dirty="0" err="1">
                <a:solidFill>
                  <a:srgbClr val="00B0F0"/>
                </a:solidFill>
                <a:latin typeface="Times New Roman"/>
                <a:cs typeface="Times New Roman"/>
              </a:rPr>
              <a:t>bluetooth</a:t>
            </a:r>
            <a:r>
              <a:rPr lang="en-US" altLang="zh-CN" sz="1400" b="1" spc="-15" dirty="0">
                <a:solidFill>
                  <a:srgbClr val="00B0F0"/>
                </a:solidFill>
                <a:latin typeface="Times New Roman"/>
                <a:cs typeface="Times New Roman"/>
              </a:rPr>
              <a:t>  must have been already in the database</a:t>
            </a:r>
            <a:endParaRPr sz="1400" dirty="0">
              <a:solidFill>
                <a:srgbClr val="00B0F0"/>
              </a:solidFill>
              <a:latin typeface="Times New Roman"/>
              <a:cs typeface="Times New Roman"/>
            </a:endParaRPr>
          </a:p>
        </p:txBody>
      </p:sp>
      <p:sp>
        <p:nvSpPr>
          <p:cNvPr id="11" name="object 11"/>
          <p:cNvSpPr txBox="1"/>
          <p:nvPr/>
        </p:nvSpPr>
        <p:spPr>
          <a:xfrm>
            <a:off x="556340" y="3762755"/>
            <a:ext cx="325374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Flow </a:t>
            </a:r>
            <a:r>
              <a:rPr sz="1400" b="1" dirty="0">
                <a:latin typeface="Times New Roman"/>
                <a:cs typeface="Times New Roman"/>
              </a:rPr>
              <a:t>of </a:t>
            </a:r>
            <a:r>
              <a:rPr sz="1400" b="1" spc="-5" dirty="0">
                <a:latin typeface="Times New Roman"/>
                <a:cs typeface="Times New Roman"/>
              </a:rPr>
              <a:t>Events for Main Success Scenario:</a:t>
            </a:r>
            <a:endParaRPr sz="1400" dirty="0">
              <a:latin typeface="Times New Roman"/>
              <a:cs typeface="Times New Roman"/>
            </a:endParaRPr>
          </a:p>
        </p:txBody>
      </p:sp>
      <p:sp>
        <p:nvSpPr>
          <p:cNvPr id="21" name="object 21"/>
          <p:cNvSpPr txBox="1"/>
          <p:nvPr/>
        </p:nvSpPr>
        <p:spPr>
          <a:xfrm>
            <a:off x="667543" y="6271260"/>
            <a:ext cx="201295" cy="228268"/>
          </a:xfrm>
          <a:prstGeom prst="rect">
            <a:avLst/>
          </a:prstGeom>
        </p:spPr>
        <p:txBody>
          <a:bodyPr vert="horz" wrap="square" lIns="0" tIns="12700" rIns="0" bIns="0" rtlCol="0">
            <a:spAutoFit/>
          </a:bodyPr>
          <a:lstStyle/>
          <a:p>
            <a:pPr marL="12700">
              <a:lnSpc>
                <a:spcPct val="100000"/>
              </a:lnSpc>
              <a:spcBef>
                <a:spcPts val="100"/>
              </a:spcBef>
            </a:pPr>
            <a:endParaRPr sz="1400" dirty="0">
              <a:latin typeface="Symbol"/>
              <a:cs typeface="Symbol"/>
            </a:endParaRPr>
          </a:p>
        </p:txBody>
      </p:sp>
      <p:sp>
        <p:nvSpPr>
          <p:cNvPr id="26" name="文本框 25">
            <a:extLst>
              <a:ext uri="{FF2B5EF4-FFF2-40B4-BE49-F238E27FC236}">
                <a16:creationId xmlns:a16="http://schemas.microsoft.com/office/drawing/2014/main" id="{6BAF1782-0282-4ECB-98F0-CBAFE8258C82}"/>
              </a:ext>
            </a:extLst>
          </p:cNvPr>
          <p:cNvSpPr txBox="1"/>
          <p:nvPr/>
        </p:nvSpPr>
        <p:spPr>
          <a:xfrm>
            <a:off x="2080182" y="3425936"/>
            <a:ext cx="3253740" cy="369332"/>
          </a:xfrm>
          <a:prstGeom prst="rect">
            <a:avLst/>
          </a:prstGeom>
          <a:noFill/>
        </p:spPr>
        <p:txBody>
          <a:bodyPr wrap="square" rtlCol="0">
            <a:spAutoFit/>
          </a:bodyPr>
          <a:lstStyle/>
          <a:p>
            <a:r>
              <a:rPr lang="en-US" altLang="zh-CN" dirty="0">
                <a:solidFill>
                  <a:srgbClr val="00B0F0"/>
                </a:solidFill>
              </a:rPr>
              <a:t>none</a:t>
            </a:r>
            <a:endParaRPr lang="zh-CN" altLang="en-US" dirty="0">
              <a:solidFill>
                <a:srgbClr val="00B0F0"/>
              </a:solidFill>
            </a:endParaRPr>
          </a:p>
        </p:txBody>
      </p:sp>
      <p:sp>
        <p:nvSpPr>
          <p:cNvPr id="28" name="文本框 27">
            <a:extLst>
              <a:ext uri="{FF2B5EF4-FFF2-40B4-BE49-F238E27FC236}">
                <a16:creationId xmlns:a16="http://schemas.microsoft.com/office/drawing/2014/main" id="{08343F01-E84D-49F3-911A-77BA7203A5B9}"/>
              </a:ext>
            </a:extLst>
          </p:cNvPr>
          <p:cNvSpPr txBox="1"/>
          <p:nvPr/>
        </p:nvSpPr>
        <p:spPr>
          <a:xfrm>
            <a:off x="667543" y="4114800"/>
            <a:ext cx="6190457" cy="2308324"/>
          </a:xfrm>
          <a:prstGeom prst="rect">
            <a:avLst/>
          </a:prstGeom>
          <a:noFill/>
        </p:spPr>
        <p:txBody>
          <a:bodyPr wrap="square" rtlCol="0">
            <a:spAutoFit/>
          </a:bodyPr>
          <a:lstStyle/>
          <a:p>
            <a:r>
              <a:rPr lang="en-US" altLang="zh-CN" dirty="0">
                <a:solidFill>
                  <a:srgbClr val="00B0F0"/>
                </a:solidFill>
              </a:rPr>
              <a:t>1.The landlord accesses the center of system.</a:t>
            </a:r>
          </a:p>
          <a:p>
            <a:r>
              <a:rPr lang="en-US" altLang="zh-CN" dirty="0">
                <a:solidFill>
                  <a:srgbClr val="00B0F0"/>
                </a:solidFill>
              </a:rPr>
              <a:t>2.The landlord can watch all the MAC address of Bluetooth    which are in the database.</a:t>
            </a:r>
          </a:p>
          <a:p>
            <a:r>
              <a:rPr lang="en-US" altLang="zh-CN" dirty="0">
                <a:solidFill>
                  <a:srgbClr val="00B0F0"/>
                </a:solidFill>
              </a:rPr>
              <a:t>3. Then the landlord can remove some MAC address from the       database.</a:t>
            </a:r>
          </a:p>
          <a:p>
            <a:r>
              <a:rPr lang="en-US" altLang="zh-CN" dirty="0">
                <a:solidFill>
                  <a:srgbClr val="00B0F0"/>
                </a:solidFill>
              </a:rPr>
              <a:t>4.After the operation, those tenants can’t  unlock the lock unless their mobile phones’ MAC address of Bluetooth be added to the database again by the landlord. </a:t>
            </a:r>
            <a:endParaRPr lang="zh-CN" altLang="en-US" dirty="0">
              <a:solidFill>
                <a:srgbClr val="00B0F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0387" y="148844"/>
            <a:ext cx="5774055" cy="1135380"/>
          </a:xfrm>
          <a:prstGeom prst="rect">
            <a:avLst/>
          </a:prstGeom>
        </p:spPr>
        <p:txBody>
          <a:bodyPr vert="horz" wrap="square" lIns="0" tIns="635" rIns="0" bIns="0" rtlCol="0">
            <a:spAutoFit/>
          </a:bodyPr>
          <a:lstStyle/>
          <a:p>
            <a:pPr marL="257810" marR="5080" indent="-245745">
              <a:lnSpc>
                <a:spcPct val="102200"/>
              </a:lnSpc>
              <a:spcBef>
                <a:spcPts val="5"/>
              </a:spcBef>
            </a:pPr>
            <a:r>
              <a:rPr sz="3600" spc="225" dirty="0"/>
              <a:t>Acceptance </a:t>
            </a:r>
            <a:r>
              <a:rPr sz="3600" spc="150" dirty="0"/>
              <a:t>Test </a:t>
            </a:r>
            <a:r>
              <a:rPr sz="3600" spc="114" dirty="0"/>
              <a:t>Case</a:t>
            </a:r>
            <a:r>
              <a:rPr sz="3600" spc="-720" dirty="0"/>
              <a:t> </a:t>
            </a:r>
            <a:r>
              <a:rPr sz="3600" spc="245" dirty="0"/>
              <a:t>for  </a:t>
            </a:r>
            <a:r>
              <a:rPr sz="3600" spc="80" dirty="0"/>
              <a:t>UC-</a:t>
            </a:r>
            <a:r>
              <a:rPr lang="en-US" altLang="zh-CN" sz="3600" spc="80" dirty="0"/>
              <a:t>1 Unlock</a:t>
            </a:r>
            <a:endParaRPr sz="3600" dirty="0"/>
          </a:p>
        </p:txBody>
      </p:sp>
      <p:graphicFrame>
        <p:nvGraphicFramePr>
          <p:cNvPr id="3" name="object 3"/>
          <p:cNvGraphicFramePr>
            <a:graphicFrameLocks noGrp="1"/>
          </p:cNvGraphicFramePr>
          <p:nvPr>
            <p:extLst>
              <p:ext uri="{D42A27DB-BD31-4B8C-83A1-F6EECF244321}">
                <p14:modId xmlns:p14="http://schemas.microsoft.com/office/powerpoint/2010/main" val="2290098062"/>
              </p:ext>
            </p:extLst>
          </p:nvPr>
        </p:nvGraphicFramePr>
        <p:xfrm>
          <a:off x="1066800" y="1828800"/>
          <a:ext cx="7418070" cy="4426578"/>
        </p:xfrm>
        <a:graphic>
          <a:graphicData uri="http://schemas.openxmlformats.org/drawingml/2006/table">
            <a:tbl>
              <a:tblPr firstRow="1" bandRow="1">
                <a:tableStyleId>{2D5ABB26-0587-4C30-8999-92F81FD0307C}</a:tableStyleId>
              </a:tblPr>
              <a:tblGrid>
                <a:gridCol w="2582545">
                  <a:extLst>
                    <a:ext uri="{9D8B030D-6E8A-4147-A177-3AD203B41FA5}">
                      <a16:colId xmlns:a16="http://schemas.microsoft.com/office/drawing/2014/main" val="20000"/>
                    </a:ext>
                  </a:extLst>
                </a:gridCol>
                <a:gridCol w="4835525">
                  <a:extLst>
                    <a:ext uri="{9D8B030D-6E8A-4147-A177-3AD203B41FA5}">
                      <a16:colId xmlns:a16="http://schemas.microsoft.com/office/drawing/2014/main" val="20001"/>
                    </a:ext>
                  </a:extLst>
                </a:gridCol>
              </a:tblGrid>
              <a:tr h="1876431">
                <a:tc gridSpan="2">
                  <a:txBody>
                    <a:bodyPr/>
                    <a:lstStyle/>
                    <a:p>
                      <a:pPr marL="68580">
                        <a:lnSpc>
                          <a:spcPct val="100000"/>
                        </a:lnSpc>
                        <a:spcBef>
                          <a:spcPts val="20"/>
                        </a:spcBef>
                        <a:tabLst>
                          <a:tab pos="2353945" algn="l"/>
                        </a:tabLst>
                      </a:pPr>
                      <a:r>
                        <a:rPr sz="1600" b="1" spc="-20" dirty="0">
                          <a:latin typeface="Times New Roman"/>
                          <a:cs typeface="Times New Roman"/>
                        </a:rPr>
                        <a:t>Test-case</a:t>
                      </a:r>
                      <a:r>
                        <a:rPr sz="1600" b="1" spc="5" dirty="0">
                          <a:latin typeface="Times New Roman"/>
                          <a:cs typeface="Times New Roman"/>
                        </a:rPr>
                        <a:t> </a:t>
                      </a:r>
                      <a:r>
                        <a:rPr sz="1600" b="1" dirty="0">
                          <a:latin typeface="Times New Roman"/>
                          <a:cs typeface="Times New Roman"/>
                        </a:rPr>
                        <a:t>Identifier:	</a:t>
                      </a:r>
                      <a:r>
                        <a:rPr sz="1600" spc="-5" dirty="0">
                          <a:latin typeface="Times New Roman"/>
                          <a:cs typeface="Times New Roman"/>
                        </a:rPr>
                        <a:t>TC-1</a:t>
                      </a:r>
                      <a:endParaRPr sz="1600" dirty="0">
                        <a:latin typeface="Times New Roman"/>
                        <a:cs typeface="Times New Roman"/>
                      </a:endParaRPr>
                    </a:p>
                    <a:p>
                      <a:pPr marL="68580">
                        <a:lnSpc>
                          <a:spcPct val="100000"/>
                        </a:lnSpc>
                        <a:spcBef>
                          <a:spcPts val="530"/>
                        </a:spcBef>
                        <a:tabLst>
                          <a:tab pos="2353945" algn="l"/>
                        </a:tabLst>
                      </a:pPr>
                      <a:r>
                        <a:rPr sz="1600" b="1" spc="-5" dirty="0">
                          <a:latin typeface="Times New Roman"/>
                          <a:cs typeface="Times New Roman"/>
                        </a:rPr>
                        <a:t>Use</a:t>
                      </a:r>
                      <a:r>
                        <a:rPr sz="1600" b="1" spc="5" dirty="0">
                          <a:latin typeface="Times New Roman"/>
                          <a:cs typeface="Times New Roman"/>
                        </a:rPr>
                        <a:t> </a:t>
                      </a:r>
                      <a:r>
                        <a:rPr sz="1600" b="1" spc="-5" dirty="0">
                          <a:latin typeface="Times New Roman"/>
                          <a:cs typeface="Times New Roman"/>
                        </a:rPr>
                        <a:t>Case</a:t>
                      </a:r>
                      <a:r>
                        <a:rPr sz="1600" b="1" spc="-20" dirty="0">
                          <a:latin typeface="Times New Roman"/>
                          <a:cs typeface="Times New Roman"/>
                        </a:rPr>
                        <a:t> </a:t>
                      </a:r>
                      <a:r>
                        <a:rPr sz="1600" b="1" spc="-25" dirty="0">
                          <a:latin typeface="Times New Roman"/>
                          <a:cs typeface="Times New Roman"/>
                        </a:rPr>
                        <a:t>Tested:	</a:t>
                      </a:r>
                      <a:r>
                        <a:rPr sz="1600" spc="-5" dirty="0">
                          <a:latin typeface="Times New Roman"/>
                          <a:cs typeface="Times New Roman"/>
                        </a:rPr>
                        <a:t>UC-1, </a:t>
                      </a:r>
                      <a:r>
                        <a:rPr sz="1600" dirty="0">
                          <a:latin typeface="Times New Roman"/>
                          <a:cs typeface="Times New Roman"/>
                        </a:rPr>
                        <a:t>main success scenario, and</a:t>
                      </a:r>
                      <a:r>
                        <a:rPr sz="1600" spc="-10" dirty="0">
                          <a:latin typeface="Times New Roman"/>
                          <a:cs typeface="Times New Roman"/>
                        </a:rPr>
                        <a:t> </a:t>
                      </a:r>
                      <a:r>
                        <a:rPr sz="1600" spc="-5" dirty="0">
                          <a:latin typeface="Times New Roman"/>
                          <a:cs typeface="Times New Roman"/>
                        </a:rPr>
                        <a:t>UC-7</a:t>
                      </a:r>
                      <a:endParaRPr sz="1600" dirty="0">
                        <a:latin typeface="Times New Roman"/>
                        <a:cs typeface="Times New Roman"/>
                      </a:endParaRPr>
                    </a:p>
                    <a:p>
                      <a:pPr algn="l">
                        <a:lnSpc>
                          <a:spcPct val="100000"/>
                        </a:lnSpc>
                        <a:spcBef>
                          <a:spcPts val="55"/>
                        </a:spcBef>
                      </a:pPr>
                      <a:endParaRPr sz="1350" dirty="0">
                        <a:latin typeface="Times New Roman"/>
                        <a:cs typeface="Times New Roman"/>
                      </a:endParaRPr>
                    </a:p>
                    <a:p>
                      <a:pPr marL="0" marR="62230" lvl="0" indent="0" algn="l" defTabSz="914400" eaLnBrk="1" fontAlgn="auto" latinLnBrk="0" hangingPunct="1">
                        <a:lnSpc>
                          <a:spcPts val="1405"/>
                        </a:lnSpc>
                        <a:spcBef>
                          <a:spcPts val="0"/>
                        </a:spcBef>
                        <a:spcAft>
                          <a:spcPts val="0"/>
                        </a:spcAft>
                        <a:buClrTx/>
                        <a:buSzTx/>
                        <a:buFontTx/>
                        <a:buNone/>
                        <a:tabLst>
                          <a:tab pos="2285365" algn="l"/>
                        </a:tabLst>
                        <a:defRPr/>
                      </a:pPr>
                      <a:r>
                        <a:rPr sz="1600" b="1" dirty="0">
                          <a:latin typeface="Times New Roman"/>
                          <a:cs typeface="Times New Roman"/>
                        </a:rPr>
                        <a:t>Pass/fail</a:t>
                      </a:r>
                      <a:r>
                        <a:rPr sz="1600" b="1" spc="15" dirty="0">
                          <a:latin typeface="Times New Roman"/>
                          <a:cs typeface="Times New Roman"/>
                        </a:rPr>
                        <a:t> </a:t>
                      </a:r>
                      <a:r>
                        <a:rPr sz="1600" b="1" spc="-5" dirty="0">
                          <a:latin typeface="Times New Roman"/>
                          <a:cs typeface="Times New Roman"/>
                        </a:rPr>
                        <a:t>Criteria</a:t>
                      </a:r>
                      <a:r>
                        <a:rPr lang="en-US" altLang="zh-CN" sz="1600" b="1" spc="-5" dirty="0">
                          <a:latin typeface="Times New Roman"/>
                          <a:cs typeface="Times New Roman"/>
                        </a:rPr>
                        <a:t>: </a:t>
                      </a:r>
                      <a:r>
                        <a:rPr lang="en-US" altLang="zh-CN" sz="1600" b="0" spc="-15" dirty="0">
                          <a:solidFill>
                            <a:srgbClr val="00B0F0"/>
                          </a:solidFill>
                          <a:latin typeface="Times New Roman"/>
                          <a:cs typeface="Times New Roman"/>
                        </a:rPr>
                        <a:t>The MAC  address of  Bluetooth must have been  already in the database. And then they open the Bluetooth function. If Bluetooth module in electronic lock senses that the mobile phone is within five meters, the door will be open. Otherwise, unlocking fails</a:t>
                      </a:r>
                      <a:endParaRPr lang="en-US" altLang="zh-CN" sz="1600" b="0" dirty="0">
                        <a:solidFill>
                          <a:srgbClr val="00B0F0"/>
                        </a:solidFill>
                        <a:latin typeface="Times New Roman"/>
                        <a:cs typeface="Times New Roman"/>
                      </a:endParaRPr>
                    </a:p>
                    <a:p>
                      <a:pPr marR="62230" algn="l">
                        <a:lnSpc>
                          <a:spcPts val="1405"/>
                        </a:lnSpc>
                        <a:tabLst>
                          <a:tab pos="2285365" algn="l"/>
                        </a:tabLst>
                      </a:pPr>
                      <a:endParaRPr sz="1600" dirty="0">
                        <a:latin typeface="Times New Roman"/>
                        <a:cs typeface="Times New Roman"/>
                      </a:endParaRPr>
                    </a:p>
                    <a:p>
                      <a:pPr>
                        <a:lnSpc>
                          <a:spcPct val="100000"/>
                        </a:lnSpc>
                        <a:spcBef>
                          <a:spcPts val="55"/>
                        </a:spcBef>
                      </a:pPr>
                      <a:endParaRPr sz="1350" dirty="0">
                        <a:latin typeface="Times New Roman"/>
                        <a:cs typeface="Times New Roman"/>
                      </a:endParaRPr>
                    </a:p>
                    <a:p>
                      <a:pPr marL="68580">
                        <a:lnSpc>
                          <a:spcPct val="100000"/>
                        </a:lnSpc>
                        <a:tabLst>
                          <a:tab pos="2353945" algn="l"/>
                        </a:tabLst>
                      </a:pPr>
                      <a:r>
                        <a:rPr sz="1600" b="1" spc="-5" dirty="0">
                          <a:latin typeface="Times New Roman"/>
                          <a:cs typeface="Times New Roman"/>
                        </a:rPr>
                        <a:t>Input</a:t>
                      </a:r>
                      <a:r>
                        <a:rPr sz="1600" b="1" spc="10" dirty="0">
                          <a:latin typeface="Times New Roman"/>
                          <a:cs typeface="Times New Roman"/>
                        </a:rPr>
                        <a:t> </a:t>
                      </a:r>
                      <a:r>
                        <a:rPr sz="1600" b="1" spc="-5" dirty="0">
                          <a:latin typeface="Times New Roman"/>
                          <a:cs typeface="Times New Roman"/>
                        </a:rPr>
                        <a:t>Data:	</a:t>
                      </a:r>
                      <a:r>
                        <a:rPr lang="en-US" sz="1600" b="0" spc="-5" dirty="0">
                          <a:solidFill>
                            <a:srgbClr val="00B0F0"/>
                          </a:solidFill>
                          <a:latin typeface="Times New Roman"/>
                          <a:cs typeface="Times New Roman"/>
                        </a:rPr>
                        <a:t>Bluetooth module, door identifier</a:t>
                      </a:r>
                      <a:endParaRPr sz="1600" b="0" dirty="0">
                        <a:solidFill>
                          <a:srgbClr val="00B0F0"/>
                        </a:solidFill>
                        <a:latin typeface="Times New Roman"/>
                        <a:cs typeface="Times New Roman"/>
                      </a:endParaRPr>
                    </a:p>
                  </a:txBody>
                  <a:tcPr marL="0" marR="0" marT="25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hMerge="1">
                  <a:txBody>
                    <a:bodyPr/>
                    <a:lstStyle/>
                    <a:p>
                      <a:endParaRPr/>
                    </a:p>
                  </a:txBody>
                  <a:tcPr marL="0" marR="0" marT="0" marB="0"/>
                </a:tc>
                <a:extLst>
                  <a:ext uri="{0D108BD9-81ED-4DB2-BD59-A6C34878D82A}">
                    <a16:rowId xmlns:a16="http://schemas.microsoft.com/office/drawing/2014/main" val="10000"/>
                  </a:ext>
                </a:extLst>
              </a:tr>
              <a:tr h="312730">
                <a:tc>
                  <a:txBody>
                    <a:bodyPr/>
                    <a:lstStyle/>
                    <a:p>
                      <a:pPr marL="68580">
                        <a:lnSpc>
                          <a:spcPct val="100000"/>
                        </a:lnSpc>
                        <a:spcBef>
                          <a:spcPts val="5"/>
                        </a:spcBef>
                      </a:pPr>
                      <a:r>
                        <a:rPr sz="1600" b="1" spc="-40" dirty="0">
                          <a:latin typeface="Times New Roman"/>
                          <a:cs typeface="Times New Roman"/>
                        </a:rPr>
                        <a:t>Test</a:t>
                      </a:r>
                      <a:r>
                        <a:rPr sz="1600" b="1" dirty="0">
                          <a:latin typeface="Times New Roman"/>
                          <a:cs typeface="Times New Roman"/>
                        </a:rPr>
                        <a:t> </a:t>
                      </a:r>
                      <a:r>
                        <a:rPr sz="1600" b="1" spc="-10" dirty="0">
                          <a:latin typeface="Times New Roman"/>
                          <a:cs typeface="Times New Roman"/>
                        </a:rPr>
                        <a:t>Procedure:</a:t>
                      </a:r>
                      <a:endParaRPr sz="1600">
                        <a:latin typeface="Times New Roman"/>
                        <a:cs typeface="Times New Roman"/>
                      </a:endParaRPr>
                    </a:p>
                  </a:txBody>
                  <a:tcPr marL="0" marR="0" marT="6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68580">
                        <a:lnSpc>
                          <a:spcPct val="100000"/>
                        </a:lnSpc>
                        <a:spcBef>
                          <a:spcPts val="5"/>
                        </a:spcBef>
                      </a:pPr>
                      <a:r>
                        <a:rPr sz="1600" b="1" spc="-5" dirty="0">
                          <a:latin typeface="Times New Roman"/>
                          <a:cs typeface="Times New Roman"/>
                        </a:rPr>
                        <a:t>Expected</a:t>
                      </a:r>
                      <a:r>
                        <a:rPr sz="1600" b="1" spc="-10" dirty="0">
                          <a:latin typeface="Times New Roman"/>
                          <a:cs typeface="Times New Roman"/>
                        </a:rPr>
                        <a:t> </a:t>
                      </a:r>
                      <a:r>
                        <a:rPr sz="1600" b="1" spc="-5" dirty="0">
                          <a:latin typeface="Times New Roman"/>
                          <a:cs typeface="Times New Roman"/>
                        </a:rPr>
                        <a:t>Result:</a:t>
                      </a:r>
                      <a:endParaRPr sz="1600">
                        <a:latin typeface="Times New Roman"/>
                        <a:cs typeface="Times New Roman"/>
                      </a:endParaRPr>
                    </a:p>
                  </a:txBody>
                  <a:tcPr marL="0" marR="0" marT="6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extLst>
                  <a:ext uri="{0D108BD9-81ED-4DB2-BD59-A6C34878D82A}">
                    <a16:rowId xmlns:a16="http://schemas.microsoft.com/office/drawing/2014/main" val="10001"/>
                  </a:ext>
                </a:extLst>
              </a:tr>
              <a:tr h="1876431">
                <a:tc>
                  <a:txBody>
                    <a:bodyPr/>
                    <a:lstStyle/>
                    <a:p>
                      <a:pPr algn="l">
                        <a:lnSpc>
                          <a:spcPct val="100000"/>
                        </a:lnSpc>
                        <a:spcBef>
                          <a:spcPts val="35"/>
                        </a:spcBef>
                      </a:pPr>
                      <a:endParaRPr sz="1200" dirty="0">
                        <a:latin typeface="Times New Roman"/>
                        <a:cs typeface="Times New Roman"/>
                      </a:endParaRPr>
                    </a:p>
                    <a:p>
                      <a:pPr marL="68580" marR="62230" algn="l">
                        <a:lnSpc>
                          <a:spcPct val="73100"/>
                        </a:lnSpc>
                      </a:pPr>
                      <a:r>
                        <a:rPr sz="1200" dirty="0">
                          <a:solidFill>
                            <a:srgbClr val="00B0F0"/>
                          </a:solidFill>
                          <a:latin typeface="Times New Roman"/>
                          <a:cs typeface="Times New Roman"/>
                        </a:rPr>
                        <a:t>Step 1. </a:t>
                      </a:r>
                      <a:r>
                        <a:rPr lang="en-US" sz="1200" dirty="0">
                          <a:solidFill>
                            <a:srgbClr val="00B0F0"/>
                          </a:solidFill>
                          <a:latin typeface="Times New Roman"/>
                          <a:cs typeface="Times New Roman"/>
                        </a:rPr>
                        <a:t>Use the phone whose MAC address of Bluetooth is not in the database.</a:t>
                      </a:r>
                      <a:endParaRPr sz="1200" dirty="0">
                        <a:solidFill>
                          <a:srgbClr val="00B0F0"/>
                        </a:solidFill>
                        <a:latin typeface="Times New Roman"/>
                        <a:cs typeface="Times New Roman"/>
                      </a:endParaRPr>
                    </a:p>
                    <a:p>
                      <a:pPr algn="l">
                        <a:lnSpc>
                          <a:spcPct val="100000"/>
                        </a:lnSpc>
                        <a:spcBef>
                          <a:spcPts val="10"/>
                        </a:spcBef>
                      </a:pPr>
                      <a:endParaRPr sz="1200" dirty="0">
                        <a:solidFill>
                          <a:srgbClr val="00B0F0"/>
                        </a:solidFill>
                        <a:latin typeface="Times New Roman"/>
                        <a:cs typeface="Times New Roman"/>
                      </a:endParaRPr>
                    </a:p>
                    <a:p>
                      <a:pPr marL="68580" marR="62230" algn="l">
                        <a:lnSpc>
                          <a:spcPct val="73800"/>
                        </a:lnSpc>
                      </a:pPr>
                      <a:r>
                        <a:rPr sz="1200" dirty="0">
                          <a:solidFill>
                            <a:srgbClr val="00B0F0"/>
                          </a:solidFill>
                          <a:latin typeface="Times New Roman"/>
                          <a:cs typeface="Times New Roman"/>
                        </a:rPr>
                        <a:t>Step 2. </a:t>
                      </a:r>
                      <a:r>
                        <a:rPr lang="en-US" altLang="zh-CN" sz="1200" dirty="0">
                          <a:solidFill>
                            <a:srgbClr val="00B0F0"/>
                          </a:solidFill>
                          <a:latin typeface="Times New Roman"/>
                          <a:cs typeface="Times New Roman"/>
                        </a:rPr>
                        <a:t> Use the phone whose MAC address of Bluetooth is  in the database</a:t>
                      </a:r>
                    </a:p>
                    <a:p>
                      <a:pPr marL="68580" marR="62230" algn="l">
                        <a:lnSpc>
                          <a:spcPct val="73800"/>
                        </a:lnSpc>
                      </a:pPr>
                      <a:r>
                        <a:rPr lang="en-US" altLang="zh-CN" sz="1200" dirty="0">
                          <a:solidFill>
                            <a:srgbClr val="00B0F0"/>
                          </a:solidFill>
                          <a:latin typeface="Times New Roman"/>
                          <a:cs typeface="Times New Roman"/>
                        </a:rPr>
                        <a:t>out of</a:t>
                      </a:r>
                      <a:r>
                        <a:rPr lang="en-US" sz="1200" dirty="0">
                          <a:solidFill>
                            <a:srgbClr val="00B0F0"/>
                          </a:solidFill>
                          <a:latin typeface="Times New Roman"/>
                          <a:cs typeface="Times New Roman"/>
                        </a:rPr>
                        <a:t> 5 meters.</a:t>
                      </a:r>
                    </a:p>
                    <a:p>
                      <a:pPr marL="68580" marR="62230" algn="l">
                        <a:lnSpc>
                          <a:spcPct val="73800"/>
                        </a:lnSpc>
                      </a:pPr>
                      <a:endParaRPr lang="en-US" altLang="zh-CN" sz="1200" dirty="0">
                        <a:solidFill>
                          <a:srgbClr val="00B0F0"/>
                        </a:solidFill>
                        <a:latin typeface="Times New Roman"/>
                        <a:cs typeface="Times New Roman"/>
                      </a:endParaRPr>
                    </a:p>
                    <a:p>
                      <a:pPr marL="68580" marR="62230" algn="l">
                        <a:lnSpc>
                          <a:spcPct val="73800"/>
                        </a:lnSpc>
                      </a:pPr>
                      <a:r>
                        <a:rPr lang="en-US" altLang="zh-CN" sz="1200" dirty="0">
                          <a:solidFill>
                            <a:srgbClr val="00B0F0"/>
                          </a:solidFill>
                          <a:latin typeface="Times New Roman"/>
                          <a:cs typeface="Times New Roman"/>
                        </a:rPr>
                        <a:t>Step 3.  Use the phone whose MAC address of Bluetooth is  in the database</a:t>
                      </a:r>
                    </a:p>
                    <a:p>
                      <a:pPr marL="68580" marR="62230" algn="l">
                        <a:lnSpc>
                          <a:spcPct val="73800"/>
                        </a:lnSpc>
                      </a:pPr>
                      <a:r>
                        <a:rPr lang="en-US" altLang="zh-CN" sz="1200" dirty="0">
                          <a:solidFill>
                            <a:srgbClr val="00B0F0"/>
                          </a:solidFill>
                          <a:latin typeface="Times New Roman"/>
                          <a:cs typeface="Times New Roman"/>
                        </a:rPr>
                        <a:t>within 5 meters</a:t>
                      </a:r>
                      <a:r>
                        <a:rPr lang="en-US" altLang="zh-CN" sz="1200" dirty="0">
                          <a:latin typeface="Times New Roman"/>
                          <a:cs typeface="Times New Roman"/>
                        </a:rPr>
                        <a:t>.</a:t>
                      </a:r>
                    </a:p>
                    <a:p>
                      <a:pPr marL="68580" marR="62230" algn="l">
                        <a:lnSpc>
                          <a:spcPct val="73800"/>
                        </a:lnSpc>
                      </a:pPr>
                      <a:endParaRPr lang="en-US" altLang="zh-CN" sz="1200" dirty="0">
                        <a:latin typeface="Times New Roman"/>
                        <a:cs typeface="Times New Roman"/>
                      </a:endParaRPr>
                    </a:p>
                    <a:p>
                      <a:pPr marL="68580" marR="62230" algn="l">
                        <a:lnSpc>
                          <a:spcPct val="73800"/>
                        </a:lnSpc>
                      </a:pPr>
                      <a:endParaRPr sz="1200" dirty="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68580">
                        <a:lnSpc>
                          <a:spcPts val="1670"/>
                        </a:lnSpc>
                        <a:spcBef>
                          <a:spcPts val="1070"/>
                        </a:spcBef>
                      </a:pPr>
                      <a:r>
                        <a:rPr lang="en-US" sz="1600" dirty="0">
                          <a:solidFill>
                            <a:srgbClr val="00B0F0"/>
                          </a:solidFill>
                          <a:latin typeface="Times New Roman"/>
                          <a:cs typeface="Times New Roman"/>
                        </a:rPr>
                        <a:t>All the mobile phone can open the door.</a:t>
                      </a:r>
                    </a:p>
                    <a:p>
                      <a:pPr marL="68580">
                        <a:lnSpc>
                          <a:spcPts val="1670"/>
                        </a:lnSpc>
                        <a:spcBef>
                          <a:spcPts val="1070"/>
                        </a:spcBef>
                      </a:pPr>
                      <a:r>
                        <a:rPr lang="en-US" sz="1600" dirty="0">
                          <a:solidFill>
                            <a:srgbClr val="00B0F0"/>
                          </a:solidFill>
                          <a:latin typeface="Times New Roman"/>
                          <a:cs typeface="Times New Roman"/>
                        </a:rPr>
                        <a:t>The </a:t>
                      </a:r>
                      <a:r>
                        <a:rPr lang="en-US" altLang="zh-CN" sz="1600" b="0" spc="-15" dirty="0">
                          <a:solidFill>
                            <a:srgbClr val="00B0F0"/>
                          </a:solidFill>
                          <a:latin typeface="Times New Roman"/>
                          <a:cs typeface="Times New Roman"/>
                        </a:rPr>
                        <a:t>electronic lock can’t distinguish the Bluetooth of the mobile.</a:t>
                      </a:r>
                      <a:endParaRPr sz="1600" dirty="0">
                        <a:solidFill>
                          <a:srgbClr val="00B0F0"/>
                        </a:solidFill>
                        <a:latin typeface="Times New Roman"/>
                        <a:cs typeface="Times New Roman"/>
                      </a:endParaRPr>
                    </a:p>
                  </a:txBody>
                  <a:tcPr marL="0" marR="0" marT="1358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0387" y="148844"/>
            <a:ext cx="5774055" cy="1135380"/>
          </a:xfrm>
          <a:prstGeom prst="rect">
            <a:avLst/>
          </a:prstGeom>
        </p:spPr>
        <p:txBody>
          <a:bodyPr vert="horz" wrap="square" lIns="0" tIns="635" rIns="0" bIns="0" rtlCol="0">
            <a:spAutoFit/>
          </a:bodyPr>
          <a:lstStyle/>
          <a:p>
            <a:pPr marL="257810" marR="5080" indent="-245745">
              <a:lnSpc>
                <a:spcPct val="102200"/>
              </a:lnSpc>
              <a:spcBef>
                <a:spcPts val="5"/>
              </a:spcBef>
            </a:pPr>
            <a:r>
              <a:rPr sz="3600" spc="225" dirty="0"/>
              <a:t>Acceptance </a:t>
            </a:r>
            <a:r>
              <a:rPr sz="3600" spc="150" dirty="0"/>
              <a:t>Test </a:t>
            </a:r>
            <a:r>
              <a:rPr sz="3600" spc="114" dirty="0"/>
              <a:t>Case</a:t>
            </a:r>
            <a:r>
              <a:rPr sz="3600" spc="-720" dirty="0"/>
              <a:t> </a:t>
            </a:r>
            <a:r>
              <a:rPr sz="3600" spc="245" dirty="0"/>
              <a:t>for  </a:t>
            </a:r>
            <a:r>
              <a:rPr sz="3600" spc="80" dirty="0"/>
              <a:t>UC-</a:t>
            </a:r>
            <a:r>
              <a:rPr lang="en-US" altLang="zh-CN" sz="3600" spc="80" dirty="0"/>
              <a:t>4</a:t>
            </a:r>
            <a:r>
              <a:rPr sz="3600" spc="80" dirty="0"/>
              <a:t> </a:t>
            </a:r>
            <a:r>
              <a:rPr lang="en-US" altLang="zh-CN" sz="3600" spc="125" dirty="0"/>
              <a:t>Retire </a:t>
            </a:r>
            <a:r>
              <a:rPr lang="en-US" altLang="zh-CN" sz="3600" spc="125" dirty="0" err="1"/>
              <a:t>Uesr</a:t>
            </a:r>
            <a:endParaRPr sz="3600" dirty="0"/>
          </a:p>
        </p:txBody>
      </p:sp>
      <p:graphicFrame>
        <p:nvGraphicFramePr>
          <p:cNvPr id="3" name="object 3"/>
          <p:cNvGraphicFramePr>
            <a:graphicFrameLocks noGrp="1"/>
          </p:cNvGraphicFramePr>
          <p:nvPr>
            <p:extLst>
              <p:ext uri="{D42A27DB-BD31-4B8C-83A1-F6EECF244321}">
                <p14:modId xmlns:p14="http://schemas.microsoft.com/office/powerpoint/2010/main" val="1014937148"/>
              </p:ext>
            </p:extLst>
          </p:nvPr>
        </p:nvGraphicFramePr>
        <p:xfrm>
          <a:off x="862965" y="1600200"/>
          <a:ext cx="7418070" cy="4743004"/>
        </p:xfrm>
        <a:graphic>
          <a:graphicData uri="http://schemas.openxmlformats.org/drawingml/2006/table">
            <a:tbl>
              <a:tblPr firstRow="1" bandRow="1">
                <a:tableStyleId>{2D5ABB26-0587-4C30-8999-92F81FD0307C}</a:tableStyleId>
              </a:tblPr>
              <a:tblGrid>
                <a:gridCol w="2582545">
                  <a:extLst>
                    <a:ext uri="{9D8B030D-6E8A-4147-A177-3AD203B41FA5}">
                      <a16:colId xmlns:a16="http://schemas.microsoft.com/office/drawing/2014/main" val="20000"/>
                    </a:ext>
                  </a:extLst>
                </a:gridCol>
                <a:gridCol w="4835525">
                  <a:extLst>
                    <a:ext uri="{9D8B030D-6E8A-4147-A177-3AD203B41FA5}">
                      <a16:colId xmlns:a16="http://schemas.microsoft.com/office/drawing/2014/main" val="20001"/>
                    </a:ext>
                  </a:extLst>
                </a:gridCol>
              </a:tblGrid>
              <a:tr h="1876431">
                <a:tc gridSpan="2">
                  <a:txBody>
                    <a:bodyPr/>
                    <a:lstStyle/>
                    <a:p>
                      <a:pPr marL="68580">
                        <a:lnSpc>
                          <a:spcPct val="100000"/>
                        </a:lnSpc>
                        <a:spcBef>
                          <a:spcPts val="20"/>
                        </a:spcBef>
                        <a:tabLst>
                          <a:tab pos="2353945" algn="l"/>
                        </a:tabLst>
                      </a:pPr>
                      <a:r>
                        <a:rPr sz="1600" b="1" spc="-20" dirty="0">
                          <a:solidFill>
                            <a:schemeClr val="tx1"/>
                          </a:solidFill>
                          <a:latin typeface="Times New Roman"/>
                          <a:cs typeface="Times New Roman"/>
                        </a:rPr>
                        <a:t>Test-case</a:t>
                      </a:r>
                      <a:r>
                        <a:rPr sz="1600" b="1" spc="5" dirty="0">
                          <a:solidFill>
                            <a:schemeClr val="tx1"/>
                          </a:solidFill>
                          <a:latin typeface="Times New Roman"/>
                          <a:cs typeface="Times New Roman"/>
                        </a:rPr>
                        <a:t> </a:t>
                      </a:r>
                      <a:r>
                        <a:rPr sz="1600" b="1" dirty="0">
                          <a:solidFill>
                            <a:schemeClr val="tx1"/>
                          </a:solidFill>
                          <a:latin typeface="Times New Roman"/>
                          <a:cs typeface="Times New Roman"/>
                        </a:rPr>
                        <a:t>Identifier:</a:t>
                      </a:r>
                      <a:r>
                        <a:rPr sz="1600" b="1" dirty="0">
                          <a:solidFill>
                            <a:srgbClr val="00B0F0"/>
                          </a:solidFill>
                          <a:latin typeface="Times New Roman"/>
                          <a:cs typeface="Times New Roman"/>
                        </a:rPr>
                        <a:t>	</a:t>
                      </a:r>
                      <a:r>
                        <a:rPr sz="1600" spc="-5" dirty="0">
                          <a:solidFill>
                            <a:srgbClr val="00B0F0"/>
                          </a:solidFill>
                          <a:latin typeface="Times New Roman"/>
                          <a:cs typeface="Times New Roman"/>
                        </a:rPr>
                        <a:t>TC-</a:t>
                      </a:r>
                      <a:r>
                        <a:rPr lang="en-US" altLang="zh-CN" sz="1600" spc="-5" dirty="0">
                          <a:solidFill>
                            <a:srgbClr val="00B0F0"/>
                          </a:solidFill>
                          <a:latin typeface="Times New Roman"/>
                          <a:cs typeface="Times New Roman"/>
                        </a:rPr>
                        <a:t>4</a:t>
                      </a:r>
                      <a:endParaRPr sz="1600" dirty="0">
                        <a:solidFill>
                          <a:srgbClr val="00B0F0"/>
                        </a:solidFill>
                        <a:latin typeface="Times New Roman"/>
                        <a:cs typeface="Times New Roman"/>
                      </a:endParaRPr>
                    </a:p>
                    <a:p>
                      <a:pPr marL="68580">
                        <a:lnSpc>
                          <a:spcPct val="100000"/>
                        </a:lnSpc>
                        <a:spcBef>
                          <a:spcPts val="530"/>
                        </a:spcBef>
                        <a:tabLst>
                          <a:tab pos="2353945" algn="l"/>
                        </a:tabLst>
                      </a:pPr>
                      <a:r>
                        <a:rPr sz="1600" b="1" spc="-5" dirty="0">
                          <a:solidFill>
                            <a:schemeClr val="tx1"/>
                          </a:solidFill>
                          <a:latin typeface="Times New Roman"/>
                          <a:cs typeface="Times New Roman"/>
                        </a:rPr>
                        <a:t>Use</a:t>
                      </a:r>
                      <a:r>
                        <a:rPr sz="1600" b="1" spc="5" dirty="0">
                          <a:solidFill>
                            <a:schemeClr val="tx1"/>
                          </a:solidFill>
                          <a:latin typeface="Times New Roman"/>
                          <a:cs typeface="Times New Roman"/>
                        </a:rPr>
                        <a:t> </a:t>
                      </a:r>
                      <a:r>
                        <a:rPr sz="1600" b="1" spc="-5" dirty="0">
                          <a:solidFill>
                            <a:schemeClr val="tx1"/>
                          </a:solidFill>
                          <a:latin typeface="Times New Roman"/>
                          <a:cs typeface="Times New Roman"/>
                        </a:rPr>
                        <a:t>Case</a:t>
                      </a:r>
                      <a:r>
                        <a:rPr sz="1600" b="1" spc="-20" dirty="0">
                          <a:solidFill>
                            <a:schemeClr val="tx1"/>
                          </a:solidFill>
                          <a:latin typeface="Times New Roman"/>
                          <a:cs typeface="Times New Roman"/>
                        </a:rPr>
                        <a:t> </a:t>
                      </a:r>
                      <a:r>
                        <a:rPr sz="1600" b="1" spc="-25" dirty="0">
                          <a:solidFill>
                            <a:schemeClr val="tx1"/>
                          </a:solidFill>
                          <a:latin typeface="Times New Roman"/>
                          <a:cs typeface="Times New Roman"/>
                        </a:rPr>
                        <a:t>Tested:</a:t>
                      </a:r>
                      <a:r>
                        <a:rPr sz="1600" b="1" spc="-25" dirty="0">
                          <a:solidFill>
                            <a:srgbClr val="00B0F0"/>
                          </a:solidFill>
                          <a:latin typeface="Times New Roman"/>
                          <a:cs typeface="Times New Roman"/>
                        </a:rPr>
                        <a:t>	</a:t>
                      </a:r>
                      <a:r>
                        <a:rPr sz="1600" spc="-5" dirty="0">
                          <a:solidFill>
                            <a:srgbClr val="00B0F0"/>
                          </a:solidFill>
                          <a:latin typeface="Times New Roman"/>
                          <a:cs typeface="Times New Roman"/>
                        </a:rPr>
                        <a:t> </a:t>
                      </a:r>
                      <a:r>
                        <a:rPr sz="1600" dirty="0">
                          <a:solidFill>
                            <a:srgbClr val="00B0F0"/>
                          </a:solidFill>
                          <a:latin typeface="Times New Roman"/>
                          <a:cs typeface="Times New Roman"/>
                        </a:rPr>
                        <a:t>main success scenario</a:t>
                      </a:r>
                      <a:r>
                        <a:rPr lang="en-US" altLang="zh-CN" sz="1600" dirty="0">
                          <a:solidFill>
                            <a:srgbClr val="00B0F0"/>
                          </a:solidFill>
                          <a:latin typeface="Times New Roman"/>
                          <a:cs typeface="Times New Roman"/>
                        </a:rPr>
                        <a:t> </a:t>
                      </a:r>
                      <a:r>
                        <a:rPr sz="1600" dirty="0">
                          <a:solidFill>
                            <a:srgbClr val="00B0F0"/>
                          </a:solidFill>
                          <a:latin typeface="Times New Roman"/>
                          <a:cs typeface="Times New Roman"/>
                        </a:rPr>
                        <a:t>and</a:t>
                      </a:r>
                      <a:r>
                        <a:rPr sz="1600" spc="-10" dirty="0">
                          <a:solidFill>
                            <a:srgbClr val="00B0F0"/>
                          </a:solidFill>
                          <a:latin typeface="Times New Roman"/>
                          <a:cs typeface="Times New Roman"/>
                        </a:rPr>
                        <a:t> </a:t>
                      </a:r>
                      <a:r>
                        <a:rPr sz="1600" spc="-5" dirty="0">
                          <a:solidFill>
                            <a:srgbClr val="00B0F0"/>
                          </a:solidFill>
                          <a:latin typeface="Times New Roman"/>
                          <a:cs typeface="Times New Roman"/>
                        </a:rPr>
                        <a:t>UC-</a:t>
                      </a:r>
                      <a:r>
                        <a:rPr lang="en-US" altLang="zh-CN" sz="1600" spc="-5" dirty="0">
                          <a:solidFill>
                            <a:srgbClr val="00B0F0"/>
                          </a:solidFill>
                          <a:latin typeface="Times New Roman"/>
                          <a:cs typeface="Times New Roman"/>
                        </a:rPr>
                        <a:t>4</a:t>
                      </a:r>
                      <a:endParaRPr lang="en-US" altLang="zh-CN" sz="1600" b="0" spc="-5" dirty="0">
                        <a:solidFill>
                          <a:srgbClr val="00B0F0"/>
                        </a:solidFill>
                        <a:latin typeface="Times New Roman"/>
                        <a:cs typeface="Times New Roman"/>
                      </a:endParaRPr>
                    </a:p>
                    <a:p>
                      <a:pPr marL="68580" algn="ctr">
                        <a:lnSpc>
                          <a:spcPct val="100000"/>
                        </a:lnSpc>
                        <a:spcBef>
                          <a:spcPts val="530"/>
                        </a:spcBef>
                        <a:tabLst>
                          <a:tab pos="2353945" algn="l"/>
                        </a:tabLst>
                      </a:pPr>
                      <a:r>
                        <a:rPr sz="1600" b="1" dirty="0">
                          <a:solidFill>
                            <a:schemeClr val="tx1"/>
                          </a:solidFill>
                          <a:latin typeface="Times New Roman"/>
                          <a:cs typeface="Times New Roman"/>
                        </a:rPr>
                        <a:t>Pass/fail</a:t>
                      </a:r>
                      <a:r>
                        <a:rPr sz="1600" b="1" spc="15" dirty="0">
                          <a:solidFill>
                            <a:schemeClr val="tx1"/>
                          </a:solidFill>
                          <a:latin typeface="Times New Roman"/>
                          <a:cs typeface="Times New Roman"/>
                        </a:rPr>
                        <a:t> </a:t>
                      </a:r>
                      <a:r>
                        <a:rPr sz="1600" b="1" spc="-5" dirty="0">
                          <a:solidFill>
                            <a:schemeClr val="tx1"/>
                          </a:solidFill>
                          <a:latin typeface="Times New Roman"/>
                          <a:cs typeface="Times New Roman"/>
                        </a:rPr>
                        <a:t>Criteria:</a:t>
                      </a:r>
                      <a:r>
                        <a:rPr sz="1600" b="1" spc="-5" dirty="0">
                          <a:solidFill>
                            <a:srgbClr val="00B0F0"/>
                          </a:solidFill>
                          <a:latin typeface="Times New Roman"/>
                          <a:cs typeface="Times New Roman"/>
                        </a:rPr>
                        <a:t>	</a:t>
                      </a:r>
                      <a:r>
                        <a:rPr lang="en-US" sz="1600" b="0" spc="-5" dirty="0">
                          <a:solidFill>
                            <a:srgbClr val="00B0F0"/>
                          </a:solidFill>
                          <a:latin typeface="Times New Roman"/>
                          <a:cs typeface="Times New Roman"/>
                        </a:rPr>
                        <a:t>The landlord can remove any MAC address of Bluetooth     if he wants. And  after operation those mobiles can’t unlock the door anymore.</a:t>
                      </a:r>
                      <a:endParaRPr sz="1600" b="0" dirty="0">
                        <a:solidFill>
                          <a:srgbClr val="00B0F0"/>
                        </a:solidFill>
                        <a:latin typeface="Times New Roman"/>
                        <a:cs typeface="Times New Roman"/>
                      </a:endParaRPr>
                    </a:p>
                  </a:txBody>
                  <a:tcPr marL="0" marR="0" marT="25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hMerge="1">
                  <a:txBody>
                    <a:bodyPr/>
                    <a:lstStyle/>
                    <a:p>
                      <a:endParaRPr/>
                    </a:p>
                  </a:txBody>
                  <a:tcPr marL="0" marR="0" marT="0" marB="0"/>
                </a:tc>
                <a:extLst>
                  <a:ext uri="{0D108BD9-81ED-4DB2-BD59-A6C34878D82A}">
                    <a16:rowId xmlns:a16="http://schemas.microsoft.com/office/drawing/2014/main" val="10000"/>
                  </a:ext>
                </a:extLst>
              </a:tr>
              <a:tr h="312730">
                <a:tc>
                  <a:txBody>
                    <a:bodyPr/>
                    <a:lstStyle/>
                    <a:p>
                      <a:pPr marL="68580">
                        <a:lnSpc>
                          <a:spcPct val="100000"/>
                        </a:lnSpc>
                        <a:spcBef>
                          <a:spcPts val="5"/>
                        </a:spcBef>
                      </a:pPr>
                      <a:r>
                        <a:rPr sz="1600" b="1" spc="-40" dirty="0">
                          <a:latin typeface="Times New Roman"/>
                          <a:cs typeface="Times New Roman"/>
                        </a:rPr>
                        <a:t>Test</a:t>
                      </a:r>
                      <a:r>
                        <a:rPr sz="1600" b="1" dirty="0">
                          <a:latin typeface="Times New Roman"/>
                          <a:cs typeface="Times New Roman"/>
                        </a:rPr>
                        <a:t> </a:t>
                      </a:r>
                      <a:r>
                        <a:rPr sz="1600" b="1" spc="-10" dirty="0">
                          <a:latin typeface="Times New Roman"/>
                          <a:cs typeface="Times New Roman"/>
                        </a:rPr>
                        <a:t>Procedure:</a:t>
                      </a:r>
                      <a:endParaRPr sz="1600" dirty="0">
                        <a:latin typeface="Times New Roman"/>
                        <a:cs typeface="Times New Roman"/>
                      </a:endParaRPr>
                    </a:p>
                  </a:txBody>
                  <a:tcPr marL="0" marR="0" marT="6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68580">
                        <a:lnSpc>
                          <a:spcPct val="100000"/>
                        </a:lnSpc>
                        <a:spcBef>
                          <a:spcPts val="5"/>
                        </a:spcBef>
                      </a:pPr>
                      <a:r>
                        <a:rPr sz="1600" b="1" spc="-5" dirty="0">
                          <a:latin typeface="Times New Roman"/>
                          <a:cs typeface="Times New Roman"/>
                        </a:rPr>
                        <a:t>Expected</a:t>
                      </a:r>
                      <a:r>
                        <a:rPr sz="1600" b="1" spc="-10" dirty="0">
                          <a:latin typeface="Times New Roman"/>
                          <a:cs typeface="Times New Roman"/>
                        </a:rPr>
                        <a:t> </a:t>
                      </a:r>
                      <a:r>
                        <a:rPr sz="1600" b="1" spc="-5" dirty="0">
                          <a:latin typeface="Times New Roman"/>
                          <a:cs typeface="Times New Roman"/>
                        </a:rPr>
                        <a:t>Result:</a:t>
                      </a:r>
                      <a:endParaRPr sz="1600">
                        <a:latin typeface="Times New Roman"/>
                        <a:cs typeface="Times New Roman"/>
                      </a:endParaRPr>
                    </a:p>
                  </a:txBody>
                  <a:tcPr marL="0" marR="0" marT="6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extLst>
                  <a:ext uri="{0D108BD9-81ED-4DB2-BD59-A6C34878D82A}">
                    <a16:rowId xmlns:a16="http://schemas.microsoft.com/office/drawing/2014/main" val="10001"/>
                  </a:ext>
                </a:extLst>
              </a:tr>
              <a:tr h="1876431">
                <a:tc>
                  <a:txBody>
                    <a:bodyPr/>
                    <a:lstStyle/>
                    <a:p>
                      <a:pPr>
                        <a:lnSpc>
                          <a:spcPct val="100000"/>
                        </a:lnSpc>
                        <a:spcBef>
                          <a:spcPts val="35"/>
                        </a:spcBef>
                      </a:pPr>
                      <a:endParaRPr sz="1350" dirty="0">
                        <a:latin typeface="Times New Roman"/>
                        <a:cs typeface="Times New Roman"/>
                      </a:endParaRPr>
                    </a:p>
                    <a:p>
                      <a:pPr marL="68580" marR="62230" algn="l">
                        <a:lnSpc>
                          <a:spcPct val="73100"/>
                        </a:lnSpc>
                      </a:pPr>
                      <a:r>
                        <a:rPr sz="1600" dirty="0">
                          <a:solidFill>
                            <a:srgbClr val="00B0F0"/>
                          </a:solidFill>
                          <a:latin typeface="Times New Roman"/>
                          <a:cs typeface="Times New Roman"/>
                        </a:rPr>
                        <a:t>Step 1. </a:t>
                      </a:r>
                      <a:r>
                        <a:rPr lang="en-US" sz="1600" dirty="0">
                          <a:solidFill>
                            <a:srgbClr val="00B0F0"/>
                          </a:solidFill>
                          <a:latin typeface="Times New Roman"/>
                          <a:cs typeface="Times New Roman"/>
                        </a:rPr>
                        <a:t>The landlord watch the database.</a:t>
                      </a:r>
                      <a:endParaRPr sz="1650" dirty="0">
                        <a:solidFill>
                          <a:srgbClr val="00B0F0"/>
                        </a:solidFill>
                        <a:latin typeface="Times New Roman"/>
                        <a:cs typeface="Times New Roman"/>
                      </a:endParaRPr>
                    </a:p>
                    <a:p>
                      <a:pPr marL="68580" marR="62230" algn="l">
                        <a:lnSpc>
                          <a:spcPct val="73800"/>
                        </a:lnSpc>
                      </a:pPr>
                      <a:r>
                        <a:rPr sz="1600" dirty="0">
                          <a:solidFill>
                            <a:srgbClr val="00B0F0"/>
                          </a:solidFill>
                          <a:latin typeface="Times New Roman"/>
                          <a:cs typeface="Times New Roman"/>
                        </a:rPr>
                        <a:t>Step 2. </a:t>
                      </a:r>
                      <a:r>
                        <a:rPr lang="en-US" sz="1600" dirty="0">
                          <a:solidFill>
                            <a:srgbClr val="00B0F0"/>
                          </a:solidFill>
                          <a:latin typeface="Times New Roman"/>
                          <a:cs typeface="Times New Roman"/>
                        </a:rPr>
                        <a:t>Remove MAC address of Bluetooth as his wish.</a:t>
                      </a:r>
                    </a:p>
                    <a:p>
                      <a:pPr marL="68580" marR="62230" algn="l">
                        <a:lnSpc>
                          <a:spcPct val="73800"/>
                        </a:lnSpc>
                      </a:pPr>
                      <a:r>
                        <a:rPr lang="en-US" altLang="zh-CN" sz="1600" dirty="0">
                          <a:solidFill>
                            <a:srgbClr val="00B0F0"/>
                          </a:solidFill>
                          <a:latin typeface="Times New Roman"/>
                          <a:cs typeface="Times New Roman"/>
                        </a:rPr>
                        <a:t>Step 3. Check the MAC address is  still in the database or not</a:t>
                      </a:r>
                    </a:p>
                    <a:p>
                      <a:pPr marL="68580" marR="62230" algn="l">
                        <a:lnSpc>
                          <a:spcPct val="73800"/>
                        </a:lnSpc>
                      </a:pPr>
                      <a:r>
                        <a:rPr lang="en-US" altLang="zh-CN" sz="1600" dirty="0">
                          <a:solidFill>
                            <a:srgbClr val="00B0F0"/>
                          </a:solidFill>
                          <a:latin typeface="Times New Roman"/>
                          <a:cs typeface="Times New Roman"/>
                        </a:rPr>
                        <a:t>Step 4. Check the phone whose MAC address of Blue tooth is not in the database can unlock the door or not.</a:t>
                      </a:r>
                    </a:p>
                    <a:p>
                      <a:pPr marL="68580" marR="62230" algn="just">
                        <a:lnSpc>
                          <a:spcPct val="73800"/>
                        </a:lnSpc>
                      </a:pPr>
                      <a:endParaRPr sz="1600" dirty="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68580" marR="62230" algn="l">
                        <a:lnSpc>
                          <a:spcPct val="73100"/>
                        </a:lnSpc>
                      </a:pPr>
                      <a:r>
                        <a:rPr lang="en-US" altLang="zh-CN" sz="1600" dirty="0">
                          <a:solidFill>
                            <a:srgbClr val="00B0F0"/>
                          </a:solidFill>
                          <a:latin typeface="Times New Roman"/>
                          <a:cs typeface="Times New Roman"/>
                        </a:rPr>
                        <a:t>1.The landlord can’t watch all  the MAC address.</a:t>
                      </a:r>
                    </a:p>
                    <a:p>
                      <a:pPr marL="68580" marR="62230" algn="l">
                        <a:lnSpc>
                          <a:spcPct val="73100"/>
                        </a:lnSpc>
                      </a:pPr>
                      <a:endParaRPr lang="en-US" altLang="zh-CN" sz="1600" dirty="0">
                        <a:solidFill>
                          <a:srgbClr val="00B0F0"/>
                        </a:solidFill>
                        <a:latin typeface="Times New Roman"/>
                        <a:cs typeface="Times New Roman"/>
                      </a:endParaRPr>
                    </a:p>
                    <a:p>
                      <a:pPr marL="68580" marR="62230" algn="l">
                        <a:lnSpc>
                          <a:spcPct val="73100"/>
                        </a:lnSpc>
                      </a:pPr>
                      <a:r>
                        <a:rPr lang="en-US" altLang="zh-CN" sz="1600" dirty="0">
                          <a:solidFill>
                            <a:srgbClr val="00B0F0"/>
                          </a:solidFill>
                          <a:latin typeface="Times New Roman"/>
                          <a:cs typeface="Times New Roman"/>
                        </a:rPr>
                        <a:t>2.The landlord can’t remove the MAC address successfully.</a:t>
                      </a:r>
                    </a:p>
                    <a:p>
                      <a:pPr marL="68580" marR="62230" algn="l">
                        <a:lnSpc>
                          <a:spcPct val="73100"/>
                        </a:lnSpc>
                      </a:pPr>
                      <a:endParaRPr lang="en-US" altLang="zh-CN" sz="1600" dirty="0">
                        <a:solidFill>
                          <a:srgbClr val="00B0F0"/>
                        </a:solidFill>
                        <a:latin typeface="Times New Roman"/>
                        <a:cs typeface="Times New Roman"/>
                      </a:endParaRPr>
                    </a:p>
                    <a:p>
                      <a:pPr marL="68580" marR="62230" algn="l">
                        <a:lnSpc>
                          <a:spcPct val="73100"/>
                        </a:lnSpc>
                      </a:pPr>
                      <a:r>
                        <a:rPr lang="en-US" altLang="zh-CN" sz="1600" dirty="0">
                          <a:solidFill>
                            <a:srgbClr val="00B0F0"/>
                          </a:solidFill>
                          <a:latin typeface="Times New Roman"/>
                          <a:cs typeface="Times New Roman"/>
                        </a:rPr>
                        <a:t>3.After the removing, the mobile can still open the door.</a:t>
                      </a:r>
                      <a:endParaRPr lang="en-US" altLang="zh-CN" sz="1650" dirty="0">
                        <a:solidFill>
                          <a:srgbClr val="00B0F0"/>
                        </a:solidFill>
                        <a:latin typeface="Times New Roman"/>
                        <a:cs typeface="Times New Roman"/>
                      </a:endParaRPr>
                    </a:p>
                  </a:txBody>
                  <a:tcPr marL="0" marR="0" marT="1358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63099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TotalTime>
  <Words>907</Words>
  <Application>Microsoft Office PowerPoint</Application>
  <PresentationFormat>全屏显示(4:3)</PresentationFormat>
  <Paragraphs>123</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Carlito</vt:lpstr>
      <vt:lpstr>宋体</vt:lpstr>
      <vt:lpstr>Arial</vt:lpstr>
      <vt:lpstr>Calibri</vt:lpstr>
      <vt:lpstr>Comic Sans MS</vt:lpstr>
      <vt:lpstr>Symbol</vt:lpstr>
      <vt:lpstr>Times New Roman</vt:lpstr>
      <vt:lpstr>Wingdings</vt:lpstr>
      <vt:lpstr>Office Theme</vt:lpstr>
      <vt:lpstr>Deriving Use Cases from  System Requirements</vt:lpstr>
      <vt:lpstr>Use Case 1: Unlock</vt:lpstr>
      <vt:lpstr>Use Case 4:Retire Uesr</vt:lpstr>
      <vt:lpstr>Acceptance Test Case for  UC-1 Unlock</vt:lpstr>
      <vt:lpstr>Acceptance Test Case for  UC-4 Retire Uesr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Deriving Use Cases from  System Requirements</dc:title>
  <cp:lastModifiedBy>姜 睿宇</cp:lastModifiedBy>
  <cp:revision>17</cp:revision>
  <dcterms:created xsi:type="dcterms:W3CDTF">2021-03-24T01:28:42Z</dcterms:created>
  <dcterms:modified xsi:type="dcterms:W3CDTF">2021-03-28T08:56:45Z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2021-03-24T00:00:00Z</vt:filetime>
  </property>
</Properties>
</file>