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ike_Little" TargetMode="External"/><Relationship Id="rId2" Type="http://schemas.openxmlformats.org/officeDocument/2006/relationships/hyperlink" Target="https://en.wikipedia.org/wiki/Matt_Mullenwe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A934-0201-4D18-BE00-B9A89A0BD299}"/>
              </a:ext>
            </a:extLst>
          </p:cNvPr>
          <p:cNvSpPr>
            <a:spLocks noGrp="1"/>
          </p:cNvSpPr>
          <p:nvPr>
            <p:ph type="ctrTitle"/>
          </p:nvPr>
        </p:nvSpPr>
        <p:spPr>
          <a:xfrm>
            <a:off x="2589213" y="4775200"/>
            <a:ext cx="8915399" cy="823448"/>
          </a:xfrm>
        </p:spPr>
        <p:txBody>
          <a:bodyPr>
            <a:normAutofit/>
          </a:bodyPr>
          <a:lstStyle/>
          <a:p>
            <a:pPr algn="ctr"/>
            <a:r>
              <a:rPr lang="en-US" sz="4400" dirty="0" err="1">
                <a:solidFill>
                  <a:srgbClr val="FF0000"/>
                </a:solidFill>
              </a:rPr>
              <a:t>Báo</a:t>
            </a:r>
            <a:r>
              <a:rPr lang="en-US" sz="4400" dirty="0">
                <a:solidFill>
                  <a:srgbClr val="FF0000"/>
                </a:solidFill>
              </a:rPr>
              <a:t> </a:t>
            </a:r>
            <a:r>
              <a:rPr lang="en-US" sz="4400" dirty="0" err="1">
                <a:solidFill>
                  <a:srgbClr val="FF0000"/>
                </a:solidFill>
              </a:rPr>
              <a:t>Cáo</a:t>
            </a:r>
            <a:r>
              <a:rPr lang="en-US" sz="4400" dirty="0">
                <a:solidFill>
                  <a:srgbClr val="FF0000"/>
                </a:solidFill>
              </a:rPr>
              <a:t> </a:t>
            </a:r>
            <a:r>
              <a:rPr lang="en-US" sz="4400" dirty="0" err="1">
                <a:solidFill>
                  <a:srgbClr val="FF0000"/>
                </a:solidFill>
              </a:rPr>
              <a:t>Chuyên</a:t>
            </a:r>
            <a:r>
              <a:rPr lang="en-US" sz="4400" dirty="0">
                <a:solidFill>
                  <a:srgbClr val="FF0000"/>
                </a:solidFill>
              </a:rPr>
              <a:t> </a:t>
            </a:r>
            <a:r>
              <a:rPr lang="en-US" sz="4400" dirty="0" err="1">
                <a:solidFill>
                  <a:srgbClr val="FF0000"/>
                </a:solidFill>
              </a:rPr>
              <a:t>đề</a:t>
            </a:r>
            <a:r>
              <a:rPr lang="en-US" sz="4400" dirty="0">
                <a:solidFill>
                  <a:srgbClr val="FF0000"/>
                </a:solidFill>
              </a:rPr>
              <a:t> CMS</a:t>
            </a:r>
          </a:p>
        </p:txBody>
      </p:sp>
      <p:sp>
        <p:nvSpPr>
          <p:cNvPr id="3" name="Subtitle 2">
            <a:extLst>
              <a:ext uri="{FF2B5EF4-FFF2-40B4-BE49-F238E27FC236}">
                <a16:creationId xmlns:a16="http://schemas.microsoft.com/office/drawing/2014/main" id="{FC81FC54-973C-4E02-9BF3-19A2179F8F20}"/>
              </a:ext>
            </a:extLst>
          </p:cNvPr>
          <p:cNvSpPr>
            <a:spLocks noGrp="1"/>
          </p:cNvSpPr>
          <p:nvPr>
            <p:ph type="subTitle" idx="1"/>
          </p:nvPr>
        </p:nvSpPr>
        <p:spPr>
          <a:xfrm>
            <a:off x="2589213" y="5598647"/>
            <a:ext cx="8915399" cy="522754"/>
          </a:xfrm>
        </p:spPr>
        <p:txBody>
          <a:bodyPr>
            <a:normAutofit/>
          </a:bodyPr>
          <a:lstStyle/>
          <a:p>
            <a:pPr algn="ctr"/>
            <a:r>
              <a:rPr lang="en-US" sz="2400" dirty="0" err="1">
                <a:solidFill>
                  <a:srgbClr val="00B0F0"/>
                </a:solidFill>
              </a:rPr>
              <a:t>Nhóm</a:t>
            </a:r>
            <a:r>
              <a:rPr lang="en-US" sz="2400" dirty="0">
                <a:solidFill>
                  <a:srgbClr val="00B0F0"/>
                </a:solidFill>
              </a:rPr>
              <a:t> 2- CT7</a:t>
            </a:r>
          </a:p>
        </p:txBody>
      </p:sp>
      <p:pic>
        <p:nvPicPr>
          <p:cNvPr id="7" name="Picture 6">
            <a:extLst>
              <a:ext uri="{FF2B5EF4-FFF2-40B4-BE49-F238E27FC236}">
                <a16:creationId xmlns:a16="http://schemas.microsoft.com/office/drawing/2014/main" id="{916225A4-9B64-4C63-A7DE-B974EC438F7E}"/>
              </a:ext>
            </a:extLst>
          </p:cNvPr>
          <p:cNvPicPr>
            <a:picLocks noChangeAspect="1"/>
          </p:cNvPicPr>
          <p:nvPr/>
        </p:nvPicPr>
        <p:blipFill rotWithShape="1">
          <a:blip r:embed="rId2"/>
          <a:srcRect t="11986" b="6223"/>
          <a:stretch/>
        </p:blipFill>
        <p:spPr>
          <a:xfrm>
            <a:off x="2589212" y="634963"/>
            <a:ext cx="8915400" cy="3854971"/>
          </a:xfrm>
          <a:prstGeom prst="rect">
            <a:avLst/>
          </a:prstGeom>
        </p:spPr>
      </p:pic>
    </p:spTree>
    <p:extLst>
      <p:ext uri="{BB962C8B-B14F-4D97-AF65-F5344CB8AC3E}">
        <p14:creationId xmlns:p14="http://schemas.microsoft.com/office/powerpoint/2010/main" val="234746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022-93B7-4A1A-84F6-2FBCFEFEF2B4}"/>
              </a:ext>
            </a:extLst>
          </p:cNvPr>
          <p:cNvSpPr>
            <a:spLocks noGrp="1"/>
          </p:cNvSpPr>
          <p:nvPr>
            <p:ph type="title"/>
          </p:nvPr>
        </p:nvSpPr>
        <p:spPr>
          <a:xfrm>
            <a:off x="2592925" y="624110"/>
            <a:ext cx="8911687" cy="862819"/>
          </a:xfrm>
        </p:spPr>
        <p:txBody>
          <a:bodyPr/>
          <a:lstStyle/>
          <a:p>
            <a:r>
              <a:rPr lang="en-US" dirty="0"/>
              <a:t>3. </a:t>
            </a:r>
            <a:r>
              <a:rPr lang="en-US" dirty="0" err="1"/>
              <a:t>Giới</a:t>
            </a:r>
            <a:r>
              <a:rPr lang="en-US" dirty="0"/>
              <a:t> </a:t>
            </a:r>
            <a:r>
              <a:rPr lang="en-US" dirty="0" err="1"/>
              <a:t>thiệu</a:t>
            </a:r>
            <a:r>
              <a:rPr lang="en-US" dirty="0"/>
              <a:t> plugin</a:t>
            </a:r>
          </a:p>
        </p:txBody>
      </p:sp>
      <p:sp>
        <p:nvSpPr>
          <p:cNvPr id="3" name="Content Placeholder 2">
            <a:extLst>
              <a:ext uri="{FF2B5EF4-FFF2-40B4-BE49-F238E27FC236}">
                <a16:creationId xmlns:a16="http://schemas.microsoft.com/office/drawing/2014/main" id="{762EDD62-7FC7-4E97-B062-C3F8FF04E05E}"/>
              </a:ext>
            </a:extLst>
          </p:cNvPr>
          <p:cNvSpPr>
            <a:spLocks noGrp="1"/>
          </p:cNvSpPr>
          <p:nvPr>
            <p:ph idx="1"/>
          </p:nvPr>
        </p:nvSpPr>
        <p:spPr>
          <a:xfrm>
            <a:off x="2294238" y="1486929"/>
            <a:ext cx="5269685" cy="4431957"/>
          </a:xfrm>
        </p:spPr>
        <p:txBody>
          <a:bodyPr>
            <a:normAutofit fontScale="92500" lnSpcReduction="10000"/>
          </a:bodyPr>
          <a:lstStyle/>
          <a:p>
            <a:pPr marL="540385" marR="0" indent="-180340">
              <a:lnSpc>
                <a:spcPct val="150000"/>
              </a:lnSpc>
              <a:spcBef>
                <a:spcPts val="600"/>
              </a:spcBef>
              <a:spcAft>
                <a:spcPts val="600"/>
              </a:spcAft>
            </a:pPr>
            <a:r>
              <a:rPr lang="en-US" sz="2200" b="1" dirty="0">
                <a:solidFill>
                  <a:srgbClr val="000000"/>
                </a:solidFill>
                <a:effectLst/>
                <a:latin typeface="Times New Roman" panose="02020603050405020304" pitchFamily="18" charset="0"/>
                <a:ea typeface="Times New Roman" panose="02020603050405020304" pitchFamily="18" charset="0"/>
              </a:rPr>
              <a:t> </a:t>
            </a:r>
            <a:r>
              <a:rPr lang="en-US" sz="2200" b="1" dirty="0" err="1">
                <a:solidFill>
                  <a:srgbClr val="000000"/>
                </a:solidFill>
                <a:effectLst/>
                <a:latin typeface="Times New Roman" panose="02020603050405020304" pitchFamily="18" charset="0"/>
                <a:ea typeface="Times New Roman" panose="02020603050405020304" pitchFamily="18" charset="0"/>
              </a:rPr>
              <a:t>Ưu</a:t>
            </a:r>
            <a:r>
              <a:rPr lang="en-US" sz="2200" b="1" dirty="0">
                <a:solidFill>
                  <a:srgbClr val="000000"/>
                </a:solidFill>
                <a:effectLst/>
                <a:latin typeface="Times New Roman" panose="02020603050405020304" pitchFamily="18" charset="0"/>
                <a:ea typeface="Times New Roman" panose="02020603050405020304" pitchFamily="18" charset="0"/>
              </a:rPr>
              <a:t> </a:t>
            </a:r>
            <a:r>
              <a:rPr lang="en-US" sz="2200" b="1" dirty="0" err="1">
                <a:solidFill>
                  <a:srgbClr val="000000"/>
                </a:solidFill>
                <a:effectLst/>
                <a:latin typeface="Times New Roman" panose="02020603050405020304" pitchFamily="18" charset="0"/>
                <a:ea typeface="Times New Roman" panose="02020603050405020304" pitchFamily="18" charset="0"/>
              </a:rPr>
              <a:t>điểm</a:t>
            </a:r>
            <a:endParaRPr lang="en-US" sz="2200" b="1" dirty="0">
              <a:solidFill>
                <a:srgbClr val="434343"/>
              </a:solidFill>
              <a:effectLst/>
              <a:latin typeface="Arial" panose="020B0604020202020204" pitchFamily="34" charset="0"/>
            </a:endParaRPr>
          </a:p>
          <a:p>
            <a:pPr marL="342900" marR="0" lvl="0" indent="-342900">
              <a:lnSpc>
                <a:spcPct val="150000"/>
              </a:lnSpc>
              <a:spcBef>
                <a:spcPts val="600"/>
              </a:spcBef>
              <a:spcAft>
                <a:spcPts val="600"/>
              </a:spcAft>
              <a:buFont typeface="Symbol" panose="05050102010706020507" pitchFamily="18" charset="2"/>
              <a:buChar char=""/>
            </a:pPr>
            <a:r>
              <a:rPr lang="en-US" sz="2000" dirty="0" err="1">
                <a:solidFill>
                  <a:srgbClr val="000000"/>
                </a:solidFill>
                <a:effectLst/>
                <a:latin typeface="Times New Roman" panose="02020603050405020304" pitchFamily="18" charset="0"/>
                <a:ea typeface="Times New Roman" panose="02020603050405020304" pitchFamily="18" charset="0"/>
              </a:rPr>
              <a:t>Không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cần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phải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sửa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đổi</a:t>
            </a:r>
            <a:r>
              <a:rPr lang="en-US" sz="2000" dirty="0">
                <a:solidFill>
                  <a:srgbClr val="000000"/>
                </a:solidFill>
                <a:effectLst/>
                <a:latin typeface="Times New Roman" panose="02020603050405020304" pitchFamily="18" charset="0"/>
                <a:ea typeface="Times New Roman" panose="02020603050405020304" pitchFamily="18" charset="0"/>
              </a:rPr>
              <a:t> Core </a:t>
            </a:r>
            <a:r>
              <a:rPr lang="en-US" sz="2000" dirty="0" err="1">
                <a:solidFill>
                  <a:srgbClr val="000000"/>
                </a:solidFill>
                <a:effectLst/>
                <a:latin typeface="Times New Roman" panose="02020603050405020304" pitchFamily="18" charset="0"/>
                <a:ea typeface="Times New Roman" panose="02020603050405020304" pitchFamily="18" charset="0"/>
              </a:rPr>
              <a:t>của</a:t>
            </a:r>
            <a:r>
              <a:rPr lang="en-US" sz="2000" dirty="0">
                <a:solidFill>
                  <a:srgbClr val="000000"/>
                </a:solidFill>
                <a:effectLst/>
                <a:latin typeface="Times New Roman" panose="02020603050405020304" pitchFamily="18" charset="0"/>
                <a:ea typeface="Times New Roman" panose="02020603050405020304" pitchFamily="18" charset="0"/>
              </a:rPr>
              <a:t> WP</a:t>
            </a:r>
            <a:endParaRPr lang="en-US" sz="20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600"/>
              </a:spcAft>
              <a:buFont typeface="Symbol" panose="05050102010706020507" pitchFamily="18" charset="2"/>
              <a:buChar char=""/>
            </a:pPr>
            <a:r>
              <a:rPr lang="en-US" sz="2000" dirty="0" err="1">
                <a:solidFill>
                  <a:srgbClr val="000000"/>
                </a:solidFill>
                <a:effectLst/>
                <a:latin typeface="Times New Roman" panose="02020603050405020304" pitchFamily="18" charset="0"/>
                <a:ea typeface="Times New Roman" panose="02020603050405020304" pitchFamily="18" charset="0"/>
              </a:rPr>
              <a:t>Không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lãng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phí</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thời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gian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cho</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những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cái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đã</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tồn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tại</a:t>
            </a:r>
            <a:endParaRPr lang="en-US" sz="20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600"/>
              </a:spcAft>
              <a:buFont typeface="Symbol" panose="05050102010706020507" pitchFamily="18" charset="2"/>
              <a:buChar char=""/>
            </a:pPr>
            <a:r>
              <a:rPr lang="en-US" sz="2000" dirty="0" err="1">
                <a:solidFill>
                  <a:srgbClr val="000000"/>
                </a:solidFill>
                <a:effectLst/>
                <a:latin typeface="Times New Roman" panose="02020603050405020304" pitchFamily="18" charset="0"/>
                <a:ea typeface="Times New Roman" panose="02020603050405020304" pitchFamily="18" charset="0"/>
              </a:rPr>
              <a:t>Người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sử</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dụng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dễ</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dàng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nâng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cấp</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các</a:t>
            </a:r>
            <a:r>
              <a:rPr lang="en-US" sz="2000" dirty="0">
                <a:solidFill>
                  <a:srgbClr val="000000"/>
                </a:solidFill>
                <a:effectLst/>
                <a:latin typeface="Times New Roman" panose="02020603050405020304" pitchFamily="18" charset="0"/>
                <a:ea typeface="Times New Roman" panose="02020603050405020304" pitchFamily="18" charset="0"/>
              </a:rPr>
              <a:t> Plugin</a:t>
            </a:r>
            <a:endParaRPr lang="en-US" sz="20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600"/>
              </a:spcAft>
              <a:buFont typeface="Symbol" panose="05050102010706020507" pitchFamily="18" charset="2"/>
              <a:buChar char=""/>
            </a:pPr>
            <a:r>
              <a:rPr lang="en-US" sz="2000" dirty="0" err="1">
                <a:solidFill>
                  <a:srgbClr val="000000"/>
                </a:solidFill>
                <a:effectLst/>
                <a:latin typeface="Times New Roman" panose="02020603050405020304" pitchFamily="18" charset="0"/>
                <a:ea typeface="Times New Roman" panose="02020603050405020304" pitchFamily="18" charset="0"/>
              </a:rPr>
              <a:t>Dễ</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dàng</a:t>
            </a:r>
            <a:r>
              <a:rPr lang="en-US" sz="2000" dirty="0">
                <a:solidFill>
                  <a:srgbClr val="000000"/>
                </a:solidFill>
                <a:effectLst/>
                <a:latin typeface="Times New Roman" panose="02020603050405020304" pitchFamily="18" charset="0"/>
                <a:ea typeface="Times New Roman" panose="02020603050405020304" pitchFamily="18" charset="0"/>
              </a:rPr>
              <a:t> chia </a:t>
            </a:r>
            <a:r>
              <a:rPr lang="en-US" sz="2000" dirty="0" err="1">
                <a:solidFill>
                  <a:srgbClr val="000000"/>
                </a:solidFill>
                <a:effectLst/>
                <a:latin typeface="Times New Roman" panose="02020603050405020304" pitchFamily="18" charset="0"/>
                <a:ea typeface="Times New Roman" panose="02020603050405020304" pitchFamily="18" charset="0"/>
              </a:rPr>
              <a:t>sẻ</a:t>
            </a:r>
            <a:r>
              <a:rPr lang="en-US" sz="2000" dirty="0">
                <a:solidFill>
                  <a:srgbClr val="000000"/>
                </a:solidFill>
                <a:effectLst/>
                <a:latin typeface="Times New Roman" panose="02020603050405020304" pitchFamily="18" charset="0"/>
                <a:ea typeface="Times New Roman" panose="02020603050405020304" pitchFamily="18" charset="0"/>
              </a:rPr>
              <a:t> Plugin </a:t>
            </a:r>
            <a:r>
              <a:rPr lang="en-US" sz="2000" dirty="0" err="1">
                <a:solidFill>
                  <a:srgbClr val="000000"/>
                </a:solidFill>
                <a:effectLst/>
                <a:latin typeface="Times New Roman" panose="02020603050405020304" pitchFamily="18" charset="0"/>
                <a:ea typeface="Times New Roman" panose="02020603050405020304" pitchFamily="18" charset="0"/>
              </a:rPr>
              <a:t>của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bạn</a:t>
            </a:r>
            <a:endParaRPr lang="en-US" sz="20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600"/>
              </a:spcAft>
              <a:buFont typeface="Symbol" panose="05050102010706020507" pitchFamily="18" charset="2"/>
              <a:buChar char=""/>
            </a:pPr>
            <a:r>
              <a:rPr lang="en-US" sz="2000" dirty="0" err="1">
                <a:solidFill>
                  <a:srgbClr val="000000"/>
                </a:solidFill>
                <a:effectLst/>
                <a:latin typeface="Times New Roman" panose="02020603050405020304" pitchFamily="18" charset="0"/>
                <a:ea typeface="Times New Roman" panose="02020603050405020304" pitchFamily="18" charset="0"/>
              </a:rPr>
              <a:t>Kế</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thừa</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và</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chỉnh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sửa</a:t>
            </a:r>
            <a:r>
              <a:rPr lang="en-US" sz="2000" dirty="0">
                <a:solidFill>
                  <a:srgbClr val="000000"/>
                </a:solidFill>
                <a:effectLst/>
                <a:latin typeface="Times New Roman" panose="02020603050405020304" pitchFamily="18" charset="0"/>
                <a:ea typeface="Times New Roman" panose="02020603050405020304" pitchFamily="18" charset="0"/>
              </a:rPr>
              <a:t> plugin </a:t>
            </a:r>
            <a:r>
              <a:rPr lang="en-US" sz="2000" dirty="0" err="1">
                <a:solidFill>
                  <a:srgbClr val="000000"/>
                </a:solidFill>
                <a:effectLst/>
                <a:latin typeface="Times New Roman" panose="02020603050405020304" pitchFamily="18" charset="0"/>
                <a:ea typeface="Times New Roman" panose="02020603050405020304" pitchFamily="18" charset="0"/>
              </a:rPr>
              <a:t>đã</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có</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sẵn</a:t>
            </a:r>
            <a:endParaRPr lang="en-US" sz="20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600"/>
              </a:spcAft>
              <a:buFont typeface="Symbol" panose="05050102010706020507" pitchFamily="18" charset="2"/>
              <a:buChar char=""/>
            </a:pPr>
            <a:r>
              <a:rPr lang="en-US" sz="2000" dirty="0" err="1">
                <a:solidFill>
                  <a:srgbClr val="000000"/>
                </a:solidFill>
                <a:effectLst/>
                <a:latin typeface="Times New Roman" panose="02020603050405020304" pitchFamily="18" charset="0"/>
                <a:ea typeface="Times New Roman" panose="02020603050405020304" pitchFamily="18" charset="0"/>
              </a:rPr>
              <a:t>Chuyển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hướng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khi</a:t>
            </a:r>
            <a:r>
              <a:rPr lang="en-US" sz="2000" dirty="0">
                <a:solidFill>
                  <a:srgbClr val="000000"/>
                </a:solidFill>
                <a:effectLst/>
                <a:latin typeface="Times New Roman" panose="02020603050405020304" pitchFamily="18" charset="0"/>
                <a:ea typeface="Times New Roman" panose="02020603050405020304" pitchFamily="18" charset="0"/>
              </a:rPr>
              <a:t> plugin </a:t>
            </a:r>
            <a:r>
              <a:rPr lang="en-US" sz="2000" dirty="0" err="1">
                <a:solidFill>
                  <a:srgbClr val="000000"/>
                </a:solidFill>
                <a:effectLst/>
                <a:latin typeface="Times New Roman" panose="02020603050405020304" pitchFamily="18" charset="0"/>
                <a:ea typeface="Times New Roman" panose="02020603050405020304" pitchFamily="18" charset="0"/>
              </a:rPr>
              <a:t>gây</a:t>
            </a:r>
            <a:r>
              <a:rPr lang="en-US" sz="2000" dirty="0">
                <a:solidFill>
                  <a:srgbClr val="000000"/>
                </a:solidFill>
                <a:effectLst/>
                <a:latin typeface="Times New Roman" panose="02020603050405020304" pitchFamily="18" charset="0"/>
                <a:ea typeface="Times New Roman" panose="02020603050405020304" pitchFamily="18" charset="0"/>
              </a:rPr>
              <a:t> ra </a:t>
            </a:r>
            <a:r>
              <a:rPr lang="en-US" sz="2000" dirty="0" err="1">
                <a:solidFill>
                  <a:srgbClr val="000000"/>
                </a:solidFill>
                <a:effectLst/>
                <a:latin typeface="Times New Roman" panose="02020603050405020304" pitchFamily="18" charset="0"/>
                <a:ea typeface="Times New Roman" panose="02020603050405020304" pitchFamily="18" charset="0"/>
              </a:rPr>
              <a:t>lỗi</a:t>
            </a:r>
            <a:endParaRPr lang="en-US" sz="2000" dirty="0">
              <a:effectLst/>
              <a:latin typeface="Arial" panose="020B0604020202020204" pitchFamily="34" charset="0"/>
              <a:ea typeface="Arial" panose="020B0604020202020204" pitchFamily="34" charset="0"/>
            </a:endParaRPr>
          </a:p>
          <a:p>
            <a:r>
              <a:rPr lang="en-US" sz="2000" dirty="0" err="1">
                <a:solidFill>
                  <a:srgbClr val="000000"/>
                </a:solidFill>
                <a:effectLst/>
                <a:latin typeface="Times New Roman" panose="02020603050405020304" pitchFamily="18" charset="0"/>
                <a:ea typeface="Times New Roman" panose="02020603050405020304" pitchFamily="18" charset="0"/>
              </a:rPr>
              <a:t>Cộng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đồng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phát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triển</a:t>
            </a:r>
            <a:r>
              <a:rPr lang="en-US" sz="2000" dirty="0">
                <a:solidFill>
                  <a:srgbClr val="000000"/>
                </a:solidFill>
                <a:effectLst/>
                <a:latin typeface="Times New Roman" panose="02020603050405020304" pitchFamily="18" charset="0"/>
                <a:ea typeface="Times New Roman" panose="02020603050405020304" pitchFamily="18" charset="0"/>
              </a:rPr>
              <a:t> plugin </a:t>
            </a:r>
            <a:r>
              <a:rPr lang="en-US" sz="2000" dirty="0" err="1">
                <a:solidFill>
                  <a:srgbClr val="000000"/>
                </a:solidFill>
                <a:effectLst/>
                <a:latin typeface="Times New Roman" panose="02020603050405020304" pitchFamily="18" charset="0"/>
                <a:ea typeface="Times New Roman" panose="02020603050405020304" pitchFamily="18" charset="0"/>
              </a:rPr>
              <a:t>rất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lớn</a:t>
            </a:r>
            <a:endParaRPr lang="en-US" sz="2000" dirty="0"/>
          </a:p>
        </p:txBody>
      </p:sp>
      <p:sp>
        <p:nvSpPr>
          <p:cNvPr id="4" name="Content Placeholder 2">
            <a:extLst>
              <a:ext uri="{FF2B5EF4-FFF2-40B4-BE49-F238E27FC236}">
                <a16:creationId xmlns:a16="http://schemas.microsoft.com/office/drawing/2014/main" id="{219ED043-D7C9-48FB-A015-FEFB37F1FD5A}"/>
              </a:ext>
            </a:extLst>
          </p:cNvPr>
          <p:cNvSpPr txBox="1">
            <a:spLocks/>
          </p:cNvSpPr>
          <p:nvPr/>
        </p:nvSpPr>
        <p:spPr>
          <a:xfrm>
            <a:off x="7563923" y="1486929"/>
            <a:ext cx="4515923" cy="29573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540385" indent="-179705">
              <a:lnSpc>
                <a:spcPct val="150000"/>
              </a:lnSpc>
              <a:spcBef>
                <a:spcPts val="600"/>
              </a:spcBef>
              <a:spcAft>
                <a:spcPts val="600"/>
              </a:spcAft>
            </a:pPr>
            <a:r>
              <a:rPr lang="en-US"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Nhược</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điểm</a:t>
            </a:r>
            <a:endParaRPr lang="en-US" sz="2000" b="1" dirty="0">
              <a:solidFill>
                <a:srgbClr val="434343"/>
              </a:solidFill>
              <a:latin typeface="Arial" panose="020B0604020202020204" pitchFamily="34" charset="0"/>
            </a:endParaRPr>
          </a:p>
          <a:p>
            <a:pPr>
              <a:lnSpc>
                <a:spcPct val="150000"/>
              </a:lnSpc>
              <a:spcBef>
                <a:spcPts val="600"/>
              </a:spcBef>
              <a:spcAft>
                <a:spcPts val="600"/>
              </a:spcAft>
              <a:buFont typeface="Symbol" panose="05050102010706020507" pitchFamily="18" charset="2"/>
              <a:buChar char=""/>
            </a:pPr>
            <a:r>
              <a:rPr lang="en-US" sz="2000" dirty="0" err="1">
                <a:solidFill>
                  <a:srgbClr val="000000"/>
                </a:solidFill>
                <a:latin typeface="Times New Roman" panose="02020603050405020304" pitchFamily="18" charset="0"/>
                <a:ea typeface="Times New Roman" panose="02020603050405020304" pitchFamily="18" charset="0"/>
              </a:rPr>
              <a:t>Bảo</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mật</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không</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tốt</a:t>
            </a:r>
            <a:endParaRPr lang="en-US" sz="2000" dirty="0">
              <a:latin typeface="Arial" panose="020B0604020202020204" pitchFamily="34" charset="0"/>
              <a:ea typeface="Arial" panose="020B0604020202020204" pitchFamily="34" charset="0"/>
            </a:endParaRPr>
          </a:p>
          <a:p>
            <a:pPr>
              <a:lnSpc>
                <a:spcPct val="150000"/>
              </a:lnSpc>
              <a:spcBef>
                <a:spcPts val="600"/>
              </a:spcBef>
              <a:spcAft>
                <a:spcPts val="600"/>
              </a:spcAft>
              <a:buFont typeface="Symbol" panose="05050102010706020507" pitchFamily="18" charset="2"/>
              <a:buChar char=""/>
            </a:pPr>
            <a:r>
              <a:rPr lang="en-US" sz="2000" dirty="0" err="1">
                <a:solidFill>
                  <a:srgbClr val="000000"/>
                </a:solidFill>
                <a:latin typeface="Times New Roman" panose="02020603050405020304" pitchFamily="18" charset="0"/>
                <a:ea typeface="Times New Roman" panose="02020603050405020304" pitchFamily="18" charset="0"/>
              </a:rPr>
              <a:t>Cài</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đặt</a:t>
            </a:r>
            <a:r>
              <a:rPr lang="en-US" sz="2000" dirty="0">
                <a:solidFill>
                  <a:srgbClr val="000000"/>
                </a:solidFill>
                <a:latin typeface="Times New Roman" panose="02020603050405020304" pitchFamily="18" charset="0"/>
                <a:ea typeface="Times New Roman" panose="02020603050405020304" pitchFamily="18" charset="0"/>
              </a:rPr>
              <a:t> template </a:t>
            </a:r>
            <a:r>
              <a:rPr lang="en-US" sz="2000" dirty="0" err="1">
                <a:solidFill>
                  <a:srgbClr val="000000"/>
                </a:solidFill>
                <a:latin typeface="Times New Roman" panose="02020603050405020304" pitchFamily="18" charset="0"/>
                <a:ea typeface="Times New Roman" panose="02020603050405020304" pitchFamily="18" charset="0"/>
              </a:rPr>
              <a:t>và</a:t>
            </a:r>
            <a:r>
              <a:rPr lang="en-US" sz="2000" dirty="0">
                <a:solidFill>
                  <a:srgbClr val="000000"/>
                </a:solidFill>
                <a:latin typeface="Times New Roman" panose="02020603050405020304" pitchFamily="18" charset="0"/>
                <a:ea typeface="Times New Roman" panose="02020603050405020304" pitchFamily="18" charset="0"/>
              </a:rPr>
              <a:t> plugin </a:t>
            </a:r>
            <a:r>
              <a:rPr lang="en-US" sz="2000" dirty="0" err="1">
                <a:solidFill>
                  <a:srgbClr val="000000"/>
                </a:solidFill>
                <a:latin typeface="Times New Roman" panose="02020603050405020304" pitchFamily="18" charset="0"/>
                <a:ea typeface="Times New Roman" panose="02020603050405020304" pitchFamily="18" charset="0"/>
              </a:rPr>
              <a:t>không</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đơn</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giản</a:t>
            </a:r>
            <a:endParaRPr lang="en-US" sz="2000" dirty="0">
              <a:latin typeface="Arial" panose="020B0604020202020204" pitchFamily="34" charset="0"/>
              <a:ea typeface="Arial" panose="020B0604020202020204" pitchFamily="34" charset="0"/>
            </a:endParaRPr>
          </a:p>
          <a:p>
            <a:pPr>
              <a:lnSpc>
                <a:spcPct val="150000"/>
              </a:lnSpc>
              <a:spcBef>
                <a:spcPts val="600"/>
              </a:spcBef>
              <a:spcAft>
                <a:spcPts val="600"/>
              </a:spcAft>
              <a:buFont typeface="Symbol" panose="05050102010706020507" pitchFamily="18" charset="2"/>
              <a:buChar char=""/>
            </a:pPr>
            <a:r>
              <a:rPr lang="en-US" sz="2000" dirty="0" err="1">
                <a:solidFill>
                  <a:srgbClr val="000000"/>
                </a:solidFill>
                <a:latin typeface="Times New Roman" panose="02020603050405020304" pitchFamily="18" charset="0"/>
                <a:ea typeface="Times New Roman" panose="02020603050405020304" pitchFamily="18" charset="0"/>
              </a:rPr>
              <a:t>Phù</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hợp</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với</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doanh</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nghiệp</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nhỏ</a:t>
            </a:r>
            <a:endParaRPr lang="en-US" sz="2000" dirty="0"/>
          </a:p>
        </p:txBody>
      </p:sp>
    </p:spTree>
    <p:extLst>
      <p:ext uri="{BB962C8B-B14F-4D97-AF65-F5344CB8AC3E}">
        <p14:creationId xmlns:p14="http://schemas.microsoft.com/office/powerpoint/2010/main" val="23449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022-93B7-4A1A-84F6-2FBCFEFEF2B4}"/>
              </a:ext>
            </a:extLst>
          </p:cNvPr>
          <p:cNvSpPr>
            <a:spLocks noGrp="1"/>
          </p:cNvSpPr>
          <p:nvPr>
            <p:ph type="title"/>
          </p:nvPr>
        </p:nvSpPr>
        <p:spPr>
          <a:xfrm>
            <a:off x="2592925" y="624110"/>
            <a:ext cx="8911687" cy="833987"/>
          </a:xfrm>
        </p:spPr>
        <p:txBody>
          <a:bodyPr>
            <a:normAutofit fontScale="90000"/>
          </a:bodyPr>
          <a:lstStyle/>
          <a:p>
            <a:r>
              <a:rPr lang="en-US" dirty="0"/>
              <a:t>4.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vi-V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GUTENBERG BLOCK</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62EDD62-7FC7-4E97-B062-C3F8FF04E05E}"/>
              </a:ext>
            </a:extLst>
          </p:cNvPr>
          <p:cNvSpPr>
            <a:spLocks noGrp="1"/>
          </p:cNvSpPr>
          <p:nvPr>
            <p:ph idx="1"/>
          </p:nvPr>
        </p:nvSpPr>
        <p:spPr>
          <a:xfrm>
            <a:off x="2589212" y="1458097"/>
            <a:ext cx="8911687" cy="4584357"/>
          </a:xfrm>
        </p:spPr>
        <p:txBody>
          <a:bodyPr/>
          <a:lstStyle/>
          <a:p>
            <a:pPr marL="540385" indent="-179705">
              <a:lnSpc>
                <a:spcPct val="150000"/>
              </a:lnSpc>
              <a:spcBef>
                <a:spcPts val="600"/>
              </a:spcBef>
              <a:spcAft>
                <a:spcPts val="600"/>
              </a:spcAft>
            </a:pPr>
            <a:r>
              <a:rPr lang="vi-VN" sz="2000" dirty="0">
                <a:solidFill>
                  <a:srgbClr val="000000"/>
                </a:solidFill>
                <a:effectLst/>
                <a:latin typeface="Times New Roman" panose="02020603050405020304" pitchFamily="18" charset="0"/>
                <a:ea typeface="Times New Roman" panose="02020603050405020304" pitchFamily="18" charset="0"/>
              </a:rPr>
              <a:t>Gutenberg là trình soạn thảo văn bản mới ở dạng khối của WordPress và trở thành Editor mặc định từ phiên bản WordPress</a:t>
            </a:r>
            <a:r>
              <a:rPr lang="vi-VN" sz="2000" i="1" dirty="0">
                <a:solidFill>
                  <a:srgbClr val="000000"/>
                </a:solidFill>
                <a:effectLst/>
                <a:latin typeface="Times New Roman" panose="02020603050405020304" pitchFamily="18" charset="0"/>
                <a:ea typeface="Times New Roman" panose="02020603050405020304" pitchFamily="18" charset="0"/>
              </a:rPr>
              <a:t> 5.0</a:t>
            </a:r>
            <a:r>
              <a:rPr lang="vi-VN" sz="2000" dirty="0">
                <a:solidFill>
                  <a:srgbClr val="000000"/>
                </a:solidFill>
                <a:effectLst/>
                <a:latin typeface="Times New Roman" panose="02020603050405020304" pitchFamily="18" charset="0"/>
                <a:ea typeface="Times New Roman" panose="02020603050405020304" pitchFamily="18" charset="0"/>
              </a:rPr>
              <a:t> Tên Gutenberh được đặt theo tên Johannes Gutenberg </a:t>
            </a:r>
            <a:endParaRPr lang="en-US" sz="2000" dirty="0">
              <a:solidFill>
                <a:srgbClr val="000000"/>
              </a:solidFill>
              <a:effectLst/>
              <a:latin typeface="Times New Roman" panose="02020603050405020304" pitchFamily="18" charset="0"/>
              <a:ea typeface="Times New Roman" panose="02020603050405020304" pitchFamily="18" charset="0"/>
            </a:endParaRPr>
          </a:p>
          <a:p>
            <a:pPr marL="540385" indent="-179705">
              <a:lnSpc>
                <a:spcPct val="150000"/>
              </a:lnSpc>
              <a:spcBef>
                <a:spcPts val="600"/>
              </a:spcBef>
              <a:spcAft>
                <a:spcPts val="600"/>
              </a:spcAft>
            </a:pPr>
            <a:r>
              <a:rPr lang="vi-VN" sz="2000" dirty="0">
                <a:solidFill>
                  <a:srgbClr val="000000"/>
                </a:solidFill>
                <a:effectLst/>
                <a:latin typeface="Times New Roman" panose="02020603050405020304" pitchFamily="18" charset="0"/>
                <a:ea typeface="Arial" panose="020B0604020202020204" pitchFamily="34" charset="0"/>
              </a:rPr>
              <a:t>Ngoài ra, Gutenberg không chỉ là một giao diện được cập nhập mới mà nó còn nâng cấp trình xây dựng nội dung văn bản bằng cách tiếp cận dựa trên mô hình khối (block). </a:t>
            </a:r>
            <a:endParaRPr lang="en-US" sz="2000" dirty="0">
              <a:effectLst/>
              <a:latin typeface="Arial" panose="020B0604020202020204" pitchFamily="34" charset="0"/>
              <a:ea typeface="Arial" panose="020B0604020202020204" pitchFamily="34" charset="0"/>
            </a:endParaRPr>
          </a:p>
          <a:p>
            <a:pPr marL="360680" indent="0">
              <a:lnSpc>
                <a:spcPct val="150000"/>
              </a:lnSpc>
              <a:spcBef>
                <a:spcPts val="600"/>
              </a:spcBef>
              <a:spcAft>
                <a:spcPts val="600"/>
              </a:spcAft>
              <a:buNone/>
            </a:pPr>
            <a:endParaRPr lang="en-US" sz="1800" dirty="0">
              <a:effectLst/>
              <a:latin typeface="Arial" panose="020B0604020202020204" pitchFamily="34" charset="0"/>
              <a:ea typeface="Arial" panose="020B0604020202020204" pitchFamily="34" charset="0"/>
            </a:endParaRPr>
          </a:p>
          <a:p>
            <a:pPr marL="540385" marR="0" indent="-179705">
              <a:lnSpc>
                <a:spcPct val="150000"/>
              </a:lnSpc>
              <a:spcBef>
                <a:spcPts val="600"/>
              </a:spcBef>
              <a:spcAft>
                <a:spcPts val="600"/>
              </a:spcAft>
            </a:pPr>
            <a:endParaRPr lang="en-US" dirty="0"/>
          </a:p>
        </p:txBody>
      </p:sp>
    </p:spTree>
    <p:extLst>
      <p:ext uri="{BB962C8B-B14F-4D97-AF65-F5344CB8AC3E}">
        <p14:creationId xmlns:p14="http://schemas.microsoft.com/office/powerpoint/2010/main" val="413375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022-93B7-4A1A-84F6-2FBCFEFEF2B4}"/>
              </a:ext>
            </a:extLst>
          </p:cNvPr>
          <p:cNvSpPr>
            <a:spLocks noGrp="1"/>
          </p:cNvSpPr>
          <p:nvPr>
            <p:ph type="title"/>
          </p:nvPr>
        </p:nvSpPr>
        <p:spPr>
          <a:xfrm>
            <a:off x="2592925" y="624110"/>
            <a:ext cx="8911687" cy="908128"/>
          </a:xfrm>
        </p:spPr>
        <p:txBody>
          <a:bodyPr/>
          <a:lstStyle/>
          <a:p>
            <a:r>
              <a:rPr lang="en-US" dirty="0"/>
              <a:t>4.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vi-V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GUTENBERG BLOCK</a:t>
            </a:r>
            <a:endParaRPr lang="en-US" dirty="0"/>
          </a:p>
        </p:txBody>
      </p:sp>
      <p:sp>
        <p:nvSpPr>
          <p:cNvPr id="3" name="Content Placeholder 2">
            <a:extLst>
              <a:ext uri="{FF2B5EF4-FFF2-40B4-BE49-F238E27FC236}">
                <a16:creationId xmlns:a16="http://schemas.microsoft.com/office/drawing/2014/main" id="{762EDD62-7FC7-4E97-B062-C3F8FF04E05E}"/>
              </a:ext>
            </a:extLst>
          </p:cNvPr>
          <p:cNvSpPr>
            <a:spLocks noGrp="1"/>
          </p:cNvSpPr>
          <p:nvPr>
            <p:ph idx="1"/>
          </p:nvPr>
        </p:nvSpPr>
        <p:spPr>
          <a:xfrm>
            <a:off x="2589212" y="1532238"/>
            <a:ext cx="8915400" cy="4378984"/>
          </a:xfrm>
        </p:spPr>
        <p:txBody>
          <a:bodyPr/>
          <a:lstStyle/>
          <a:p>
            <a:pPr marL="0" marR="0" lvl="0" indent="0">
              <a:lnSpc>
                <a:spcPct val="150000"/>
              </a:lnSpc>
              <a:spcBef>
                <a:spcPts val="0"/>
              </a:spcBef>
              <a:spcAft>
                <a:spcPts val="600"/>
              </a:spcAft>
              <a:buNone/>
            </a:pPr>
            <a:r>
              <a:rPr lang="en-US" sz="1800" b="1" i="1" dirty="0">
                <a:solidFill>
                  <a:srgbClr val="000000"/>
                </a:solidFill>
                <a:effectLst/>
                <a:latin typeface="Arial" panose="020B0604020202020204" pitchFamily="34" charset="0"/>
                <a:ea typeface="Times New Roman" panose="02020603050405020304" pitchFamily="18" charset="0"/>
              </a:rPr>
              <a:t>-    </a:t>
            </a:r>
            <a:r>
              <a:rPr lang="vi-VN" sz="1800" b="1" i="1" dirty="0">
                <a:solidFill>
                  <a:srgbClr val="000000"/>
                </a:solidFill>
                <a:effectLst/>
                <a:latin typeface="Arial" panose="020B0604020202020204" pitchFamily="34" charset="0"/>
                <a:ea typeface="Times New Roman" panose="02020603050405020304" pitchFamily="18" charset="0"/>
              </a:rPr>
              <a:t>Ưu điểm</a:t>
            </a:r>
            <a:endParaRPr lang="en-US" sz="1800" dirty="0">
              <a:effectLst/>
              <a:latin typeface="Arial" panose="020B0604020202020204" pitchFamily="34" charset="0"/>
              <a:ea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pPr>
            <a:r>
              <a:rPr lang="vi-VN" sz="1800" dirty="0">
                <a:solidFill>
                  <a:srgbClr val="000000"/>
                </a:solidFill>
                <a:effectLst/>
                <a:latin typeface="Times New Roman" panose="02020603050405020304" pitchFamily="18" charset="0"/>
                <a:ea typeface="Times New Roman" panose="02020603050405020304" pitchFamily="18" charset="0"/>
              </a:rPr>
              <a:t>Gutenberg sở hữu khả năng tùy biến bố cục phong phú cho phép người dùng linh hoạt sáng tạo văn bản với nhiều bố cục khác nhau. .</a:t>
            </a:r>
            <a:endParaRPr lang="en-US" sz="18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vi-VN" sz="1800" dirty="0">
                <a:solidFill>
                  <a:srgbClr val="000000"/>
                </a:solidFill>
                <a:effectLst/>
                <a:latin typeface="Times New Roman" panose="02020603050405020304" pitchFamily="18" charset="0"/>
                <a:ea typeface="Times New Roman" panose="02020603050405020304" pitchFamily="18" charset="0"/>
              </a:rPr>
              <a:t>Gutenberg làm việc qua các blocks với nhiều công cụ tùy chọn căn chỉnh: tương thích với đa dạng các loại màn hình với kích thước lớn nhỏ khác nhau. </a:t>
            </a:r>
            <a:endParaRPr lang="en-US" sz="18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0"/>
              </a:spcAft>
              <a:buSzPts val="1000"/>
              <a:buFont typeface="Symbol" panose="05050102010706020507" pitchFamily="18" charset="2"/>
              <a:buChar char=""/>
            </a:pPr>
            <a:r>
              <a:rPr lang="vi-VN" sz="1800" dirty="0">
                <a:solidFill>
                  <a:srgbClr val="000000"/>
                </a:solidFill>
                <a:effectLst/>
                <a:latin typeface="Times New Roman" panose="02020603050405020304" pitchFamily="18" charset="0"/>
                <a:ea typeface="Times New Roman" panose="02020603050405020304" pitchFamily="18" charset="0"/>
              </a:rPr>
              <a:t>Khả năng mở rộng các blocks mới thông qua các chủ đề và plugin hiệu quả, do đó, Gutenberg rất phù hợp cho các lập trình viên.</a:t>
            </a:r>
            <a:endParaRPr lang="en-US" sz="18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vi-VN" sz="1800" dirty="0">
                <a:solidFill>
                  <a:srgbClr val="000000"/>
                </a:solidFill>
                <a:effectLst/>
                <a:latin typeface="Times New Roman" panose="02020603050405020304" pitchFamily="18" charset="0"/>
                <a:ea typeface="Times New Roman" panose="02020603050405020304" pitchFamily="18" charset="0"/>
              </a:rPr>
              <a:t>Các tính năng của Gutenberg được đơn giản hóa bằng cách thao tác với thanh công cụ.</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79648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022-93B7-4A1A-84F6-2FBCFEFEF2B4}"/>
              </a:ext>
            </a:extLst>
          </p:cNvPr>
          <p:cNvSpPr>
            <a:spLocks noGrp="1"/>
          </p:cNvSpPr>
          <p:nvPr>
            <p:ph type="title"/>
          </p:nvPr>
        </p:nvSpPr>
        <p:spPr>
          <a:xfrm>
            <a:off x="2592925" y="624110"/>
            <a:ext cx="8911687" cy="833987"/>
          </a:xfrm>
        </p:spPr>
        <p:txBody>
          <a:bodyPr/>
          <a:lstStyle/>
          <a:p>
            <a:r>
              <a:rPr lang="en-US" dirty="0"/>
              <a:t>4.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vi-V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GUTENBERG BLOCK</a:t>
            </a:r>
            <a:endParaRPr lang="en-US" dirty="0"/>
          </a:p>
        </p:txBody>
      </p:sp>
      <p:sp>
        <p:nvSpPr>
          <p:cNvPr id="3" name="Content Placeholder 2">
            <a:extLst>
              <a:ext uri="{FF2B5EF4-FFF2-40B4-BE49-F238E27FC236}">
                <a16:creationId xmlns:a16="http://schemas.microsoft.com/office/drawing/2014/main" id="{762EDD62-7FC7-4E97-B062-C3F8FF04E05E}"/>
              </a:ext>
            </a:extLst>
          </p:cNvPr>
          <p:cNvSpPr>
            <a:spLocks noGrp="1"/>
          </p:cNvSpPr>
          <p:nvPr>
            <p:ph idx="1"/>
          </p:nvPr>
        </p:nvSpPr>
        <p:spPr>
          <a:xfrm>
            <a:off x="2589212" y="1458097"/>
            <a:ext cx="8915400" cy="4453125"/>
          </a:xfrm>
        </p:spPr>
        <p:txBody>
          <a:bodyPr/>
          <a:lstStyle/>
          <a:p>
            <a:pPr marL="342900" marR="0" lvl="0" indent="-342900">
              <a:lnSpc>
                <a:spcPct val="150000"/>
              </a:lnSpc>
              <a:spcBef>
                <a:spcPts val="600"/>
              </a:spcBef>
              <a:spcAft>
                <a:spcPts val="600"/>
              </a:spcAft>
              <a:buFont typeface="Times New Roman" panose="02020603050405020304" pitchFamily="18" charset="0"/>
              <a:buChar char="-"/>
            </a:pPr>
            <a:r>
              <a:rPr lang="vi-VN" sz="2000" b="1" i="1" dirty="0">
                <a:solidFill>
                  <a:srgbClr val="000000"/>
                </a:solidFill>
                <a:effectLst/>
                <a:latin typeface="Arial" panose="020B0604020202020204" pitchFamily="34" charset="0"/>
                <a:ea typeface="Times New Roman" panose="02020603050405020304" pitchFamily="18" charset="0"/>
              </a:rPr>
              <a:t>Nhược điểm</a:t>
            </a:r>
            <a:endParaRPr lang="en-US" sz="2000" dirty="0">
              <a:effectLst/>
              <a:latin typeface="Arial" panose="020B0604020202020204" pitchFamily="34" charset="0"/>
              <a:ea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pPr>
            <a:r>
              <a:rPr lang="vi-VN" sz="2000" dirty="0">
                <a:solidFill>
                  <a:srgbClr val="000000"/>
                </a:solidFill>
                <a:effectLst/>
                <a:latin typeface="Times New Roman" panose="02020603050405020304" pitchFamily="18" charset="0"/>
                <a:ea typeface="Times New Roman" panose="02020603050405020304" pitchFamily="18" charset="0"/>
              </a:rPr>
              <a:t>Gutenberg chưa được hỗ trợ Markdown.</a:t>
            </a:r>
            <a:endParaRPr lang="en-US" sz="20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0"/>
              </a:spcAft>
              <a:buSzPts val="1000"/>
              <a:buFont typeface="Symbol" panose="05050102010706020507" pitchFamily="18" charset="2"/>
              <a:buChar char=""/>
            </a:pPr>
            <a:r>
              <a:rPr lang="vi-VN" sz="2000" dirty="0">
                <a:solidFill>
                  <a:srgbClr val="000000"/>
                </a:solidFill>
                <a:effectLst/>
                <a:latin typeface="Times New Roman" panose="02020603050405020304" pitchFamily="18" charset="0"/>
                <a:ea typeface="Times New Roman" panose="02020603050405020304" pitchFamily="18" charset="0"/>
              </a:rPr>
              <a:t>Tuy Gutenberg khá phong phú về các dạng blocks nhưng dường như một phần trong số chúng vẫn chưa thực sự dễ dàng để sử dụng.</a:t>
            </a:r>
            <a:endParaRPr lang="en-US" sz="20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0"/>
              </a:spcAft>
              <a:buSzPts val="1000"/>
              <a:buFont typeface="Symbol" panose="05050102010706020507" pitchFamily="18" charset="2"/>
              <a:buChar char=""/>
            </a:pPr>
            <a:r>
              <a:rPr lang="vi-VN" sz="2000" dirty="0">
                <a:solidFill>
                  <a:srgbClr val="000000"/>
                </a:solidFill>
                <a:effectLst/>
                <a:latin typeface="Times New Roman" panose="02020603050405020304" pitchFamily="18" charset="0"/>
                <a:ea typeface="Times New Roman" panose="02020603050405020304" pitchFamily="18" charset="0"/>
              </a:rPr>
              <a:t>Không hỗ trợ bố cục cột responsive</a:t>
            </a:r>
            <a:endParaRPr lang="en-US" sz="2000" dirty="0">
              <a:effectLst/>
              <a:latin typeface="Arial" panose="020B0604020202020204" pitchFamily="34" charset="0"/>
              <a:ea typeface="Arial" panose="020B0604020202020204" pitchFamily="34" charset="0"/>
            </a:endParaRPr>
          </a:p>
          <a:p>
            <a:pPr marL="342900" marR="0" lvl="0" indent="-342900">
              <a:lnSpc>
                <a:spcPct val="150000"/>
              </a:lnSpc>
              <a:spcBef>
                <a:spcPts val="0"/>
              </a:spcBef>
              <a:spcAft>
                <a:spcPts val="0"/>
              </a:spcAft>
              <a:buSzPts val="1000"/>
              <a:buFont typeface="Symbol" panose="05050102010706020507" pitchFamily="18" charset="2"/>
              <a:buChar char=""/>
            </a:pPr>
            <a:r>
              <a:rPr lang="vi-VN" sz="2000" dirty="0">
                <a:solidFill>
                  <a:srgbClr val="000000"/>
                </a:solidFill>
                <a:effectLst/>
                <a:latin typeface="Times New Roman" panose="02020603050405020304" pitchFamily="18" charset="0"/>
                <a:ea typeface="Times New Roman" panose="02020603050405020304" pitchFamily="18" charset="0"/>
              </a:rPr>
              <a:t>Chưa tích hợp với các plugin và giao diện cũ nên người dùng tạm sử dụng trình soạn thảo cũ.</a:t>
            </a:r>
            <a:endParaRPr lang="en-US" sz="20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3274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022-93B7-4A1A-84F6-2FBCFEFEF2B4}"/>
              </a:ext>
            </a:extLst>
          </p:cNvPr>
          <p:cNvSpPr>
            <a:spLocks noGrp="1"/>
          </p:cNvSpPr>
          <p:nvPr>
            <p:ph type="title"/>
          </p:nvPr>
        </p:nvSpPr>
        <p:spPr>
          <a:xfrm>
            <a:off x="2592925" y="624110"/>
            <a:ext cx="8911687" cy="747490"/>
          </a:xfrm>
        </p:spPr>
        <p:txBody>
          <a:bodyPr/>
          <a:lstStyle/>
          <a:p>
            <a:r>
              <a:rPr lang="en-US" dirty="0">
                <a:solidFill>
                  <a:srgbClr val="000000"/>
                </a:solidFill>
                <a:latin typeface="Times New Roman" panose="02020603050405020304" pitchFamily="18" charset="0"/>
                <a:cs typeface="Times New Roman" panose="02020603050405020304" pitchFamily="18" charset="0"/>
              </a:rPr>
              <a:t>5. </a:t>
            </a:r>
            <a:r>
              <a:rPr lang="en-US" dirty="0" err="1">
                <a:solidFill>
                  <a:srgbClr val="000000"/>
                </a:solidFill>
                <a:latin typeface="Times New Roman" panose="02020603050405020304" pitchFamily="18" charset="0"/>
                <a:cs typeface="Times New Roman" panose="02020603050405020304" pitchFamily="18" charset="0"/>
              </a:rPr>
              <a:t>Giới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thiệu</a:t>
            </a:r>
            <a:r>
              <a:rPr lang="en-US" dirty="0">
                <a:solidFill>
                  <a:srgbClr val="000000"/>
                </a:solidFill>
                <a:latin typeface="Times New Roman" panose="02020603050405020304" pitchFamily="18" charset="0"/>
                <a:cs typeface="Times New Roman" panose="02020603050405020304" pitchFamily="18" charset="0"/>
              </a:rPr>
              <a:t> </a:t>
            </a:r>
            <a:r>
              <a:rPr lang="vi-VN" sz="3600" dirty="0">
                <a:solidFill>
                  <a:srgbClr val="000000"/>
                </a:solidFill>
                <a:effectLst/>
                <a:latin typeface="Times New Roman" panose="02020603050405020304" pitchFamily="18" charset="0"/>
                <a:ea typeface="Times New Roman" panose="02020603050405020304" pitchFamily="18" charset="0"/>
              </a:rPr>
              <a:t>Widget</a:t>
            </a:r>
            <a:endParaRPr lang="en-US" dirty="0"/>
          </a:p>
        </p:txBody>
      </p:sp>
      <p:sp>
        <p:nvSpPr>
          <p:cNvPr id="3" name="Content Placeholder 2">
            <a:extLst>
              <a:ext uri="{FF2B5EF4-FFF2-40B4-BE49-F238E27FC236}">
                <a16:creationId xmlns:a16="http://schemas.microsoft.com/office/drawing/2014/main" id="{762EDD62-7FC7-4E97-B062-C3F8FF04E05E}"/>
              </a:ext>
            </a:extLst>
          </p:cNvPr>
          <p:cNvSpPr>
            <a:spLocks noGrp="1"/>
          </p:cNvSpPr>
          <p:nvPr>
            <p:ph idx="1"/>
          </p:nvPr>
        </p:nvSpPr>
        <p:spPr>
          <a:xfrm>
            <a:off x="2589212" y="1495168"/>
            <a:ext cx="8915400" cy="4856205"/>
          </a:xfrm>
        </p:spPr>
        <p:txBody>
          <a:bodyPr>
            <a:normAutofit/>
          </a:bodyPr>
          <a:lstStyle/>
          <a:p>
            <a:pPr marL="342900" marR="0" lvl="0" indent="-342900">
              <a:lnSpc>
                <a:spcPct val="150000"/>
              </a:lnSpc>
              <a:spcBef>
                <a:spcPts val="0"/>
              </a:spcBef>
              <a:spcAft>
                <a:spcPts val="0"/>
              </a:spcAft>
              <a:buFont typeface="Times New Roman" panose="02020603050405020304" pitchFamily="18" charset="0"/>
              <a:buChar char="-"/>
            </a:pPr>
            <a:r>
              <a:rPr lang="vi-V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Widget là một tính năng mà bất kỳ một website WordPress nào cũng phải cần dùng, nó là một tập hợp các chức năng, mỗi widget tương ứng với một chức năng để bạn chèn vào sidebar của theme.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vi-V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Đơn giản nó một phím tắt giúp bạn mở ra các ứng dụng or chức năng một cách nhanh chóng. Widget xuất hiện trên cả máy tính, website, tablet và cả thiết bị điện thoại di động.</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vi-V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Tác dụng của Widget:</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40385" marR="0" indent="0">
              <a:lnSpc>
                <a:spcPct val="150000"/>
              </a:lnSpc>
              <a:spcBef>
                <a:spcPts val="0"/>
              </a:spcBef>
              <a:spcAft>
                <a:spcPts val="0"/>
              </a:spcAft>
              <a:buNone/>
            </a:pPr>
            <a:r>
              <a:rPr lang="vi-V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Hiển thị nơi dễ thấy nhất</a:t>
            </a:r>
            <a:endPar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540385" marR="0" indent="0">
              <a:lnSpc>
                <a:spcPct val="150000"/>
              </a:lnSpc>
              <a:spcBef>
                <a:spcPts val="0"/>
              </a:spcBef>
              <a:spcAft>
                <a:spcPts val="0"/>
              </a:spcAft>
              <a:buNone/>
            </a:pP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Thao </a:t>
            </a:r>
            <a:r>
              <a:rPr lang="en-US" sz="2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tác</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nhanh</a:t>
            </a:r>
            <a:r>
              <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chóng</a:t>
            </a:r>
            <a:endParaRPr lang="en-US"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vi-V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Một số ứng dụng tiện ích Widget</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Calendar</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Clock</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Picture Puzzle</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61155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022-93B7-4A1A-84F6-2FBCFEFEF2B4}"/>
              </a:ext>
            </a:extLst>
          </p:cNvPr>
          <p:cNvSpPr>
            <a:spLocks noGrp="1"/>
          </p:cNvSpPr>
          <p:nvPr>
            <p:ph type="title"/>
          </p:nvPr>
        </p:nvSpPr>
        <p:spPr>
          <a:xfrm>
            <a:off x="2592925" y="624110"/>
            <a:ext cx="8911687" cy="833987"/>
          </a:xfrm>
        </p:spPr>
        <p:txBody>
          <a:bodyPr/>
          <a:lstStyle/>
          <a:p>
            <a:r>
              <a:rPr lang="en-US" dirty="0"/>
              <a:t>6. </a:t>
            </a:r>
            <a:r>
              <a:rPr lang="en-US" dirty="0" err="1"/>
              <a:t>Giới</a:t>
            </a:r>
            <a:r>
              <a:rPr lang="en-US" dirty="0"/>
              <a:t> </a:t>
            </a:r>
            <a:r>
              <a:rPr lang="en-US" dirty="0" err="1"/>
              <a:t>thiệu</a:t>
            </a:r>
            <a:r>
              <a:rPr lang="en-US" dirty="0"/>
              <a:t> Theme </a:t>
            </a:r>
            <a:r>
              <a:rPr lang="en-US" dirty="0" err="1"/>
              <a:t>Wordpress</a:t>
            </a:r>
            <a:endParaRPr lang="en-US" dirty="0"/>
          </a:p>
        </p:txBody>
      </p:sp>
      <p:sp>
        <p:nvSpPr>
          <p:cNvPr id="3" name="Content Placeholder 2">
            <a:extLst>
              <a:ext uri="{FF2B5EF4-FFF2-40B4-BE49-F238E27FC236}">
                <a16:creationId xmlns:a16="http://schemas.microsoft.com/office/drawing/2014/main" id="{762EDD62-7FC7-4E97-B062-C3F8FF04E05E}"/>
              </a:ext>
            </a:extLst>
          </p:cNvPr>
          <p:cNvSpPr>
            <a:spLocks noGrp="1"/>
          </p:cNvSpPr>
          <p:nvPr>
            <p:ph idx="1"/>
          </p:nvPr>
        </p:nvSpPr>
        <p:spPr>
          <a:xfrm>
            <a:off x="2589212" y="1458097"/>
            <a:ext cx="8915400" cy="4453125"/>
          </a:xfrm>
        </p:spPr>
        <p:txBody>
          <a:bodyPr/>
          <a:lstStyle/>
          <a:p>
            <a:r>
              <a:rPr lang="vi-V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Là tập hợp các files xác định cách bố trí trang web của bạn. Một </a:t>
            </a:r>
            <a:r>
              <a:rPr lang="vi-V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theme</a:t>
            </a:r>
            <a:r>
              <a:rPr lang="vi-V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bao gồm HTML, PHP và CSS, và cũng thường sử dụng JavaScript/jQuery. ... </a:t>
            </a:r>
            <a:r>
              <a:rPr lang="vi-V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Theme</a:t>
            </a:r>
            <a:r>
              <a:rPr lang="vi-V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cho phép trang web của bạn có bố cục nhất quán cho mỗi trang, bài viết và có thể nhanh chóng được sửa để thay đổi giao diện trang web của bạn</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vi-V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Thường Theme WordPress sẽ được chia làm 2 loại chính dựa trên giá thành, đó là:</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557530" marR="0" indent="0">
              <a:lnSpc>
                <a:spcPct val="150000"/>
              </a:lnSpc>
              <a:spcBef>
                <a:spcPts val="0"/>
              </a:spcBef>
              <a:spcAft>
                <a:spcPts val="0"/>
              </a:spcAft>
              <a:buNone/>
            </a:pPr>
            <a:r>
              <a:rPr lang="vi-V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Theme WordPress miễn phí</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557530" marR="0" indent="0">
              <a:lnSpc>
                <a:spcPct val="150000"/>
              </a:lnSpc>
              <a:spcBef>
                <a:spcPts val="0"/>
              </a:spcBef>
              <a:spcAft>
                <a:spcPts val="0"/>
              </a:spcAft>
              <a:buNone/>
            </a:pPr>
            <a:r>
              <a:rPr lang="vi-V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Theme WordPress trả phí</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89625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5278-6884-4A39-8329-91A754FEE8D3}"/>
              </a:ext>
            </a:extLst>
          </p:cNvPr>
          <p:cNvSpPr>
            <a:spLocks noGrp="1"/>
          </p:cNvSpPr>
          <p:nvPr>
            <p:ph type="title"/>
          </p:nvPr>
        </p:nvSpPr>
        <p:spPr/>
        <p:txBody>
          <a:bodyPr/>
          <a:lstStyle/>
          <a:p>
            <a:r>
              <a:rPr lang="en-US" dirty="0"/>
              <a:t>6. </a:t>
            </a:r>
            <a:r>
              <a:rPr lang="en-US" dirty="0" err="1"/>
              <a:t>Giới</a:t>
            </a:r>
            <a:r>
              <a:rPr lang="en-US" dirty="0"/>
              <a:t> </a:t>
            </a:r>
            <a:r>
              <a:rPr lang="en-US" dirty="0" err="1"/>
              <a:t>thiệu</a:t>
            </a:r>
            <a:r>
              <a:rPr lang="en-US" dirty="0"/>
              <a:t> Theme </a:t>
            </a:r>
            <a:r>
              <a:rPr lang="en-US" dirty="0" err="1"/>
              <a:t>Wordpress</a:t>
            </a:r>
            <a:endParaRPr lang="en-US" dirty="0"/>
          </a:p>
        </p:txBody>
      </p:sp>
      <p:sp>
        <p:nvSpPr>
          <p:cNvPr id="3" name="Content Placeholder 2">
            <a:extLst>
              <a:ext uri="{FF2B5EF4-FFF2-40B4-BE49-F238E27FC236}">
                <a16:creationId xmlns:a16="http://schemas.microsoft.com/office/drawing/2014/main" id="{7387C654-5BE2-4941-8324-11EF5CA7FDB0}"/>
              </a:ext>
            </a:extLst>
          </p:cNvPr>
          <p:cNvSpPr>
            <a:spLocks noGrp="1"/>
          </p:cNvSpPr>
          <p:nvPr>
            <p:ph idx="1"/>
          </p:nvPr>
        </p:nvSpPr>
        <p:spPr>
          <a:xfrm>
            <a:off x="2589212" y="1643449"/>
            <a:ext cx="8915400" cy="4267773"/>
          </a:xfrm>
        </p:spPr>
        <p:txBody>
          <a:bodyPr/>
          <a:lstStyle/>
          <a:p>
            <a:pPr marR="0" lvl="0">
              <a:lnSpc>
                <a:spcPct val="150000"/>
              </a:lnSpc>
              <a:spcBef>
                <a:spcPts val="0"/>
              </a:spcBef>
              <a:spcAft>
                <a:spcPts val="0"/>
              </a:spcAft>
              <a:buFont typeface="Wingdings" panose="05000000000000000000" pitchFamily="2" charset="2"/>
              <a:buChar char="v"/>
            </a:pPr>
            <a:r>
              <a:rPr lang="en-US" sz="2000" dirty="0" err="1">
                <a:solidFill>
                  <a:srgbClr val="000000"/>
                </a:solidFill>
                <a:latin typeface="Times New Roman" panose="02020603050405020304" pitchFamily="18" charset="0"/>
                <a:ea typeface="Times New Roman" panose="02020603050405020304" pitchFamily="18" charset="0"/>
              </a:rPr>
              <a:t>Ưu</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rPr>
              <a:t>điểm</a:t>
            </a:r>
            <a:r>
              <a:rPr lang="en-US" sz="2000" dirty="0">
                <a:solidFill>
                  <a:srgbClr val="000000"/>
                </a:solidFill>
                <a:latin typeface="Times New Roman" panose="02020603050405020304" pitchFamily="18" charset="0"/>
                <a:ea typeface="Times New Roman" panose="02020603050405020304" pitchFamily="18" charset="0"/>
              </a:rPr>
              <a:t> theme </a:t>
            </a:r>
            <a:r>
              <a:rPr lang="vi-VN" sz="2000" b="1" dirty="0">
                <a:solidFill>
                  <a:srgbClr val="000000"/>
                </a:solidFill>
                <a:effectLst/>
                <a:latin typeface="Times New Roman" panose="02020603050405020304" pitchFamily="18" charset="0"/>
                <a:ea typeface="Times New Roman" panose="02020603050405020304" pitchFamily="18" charset="0"/>
              </a:rPr>
              <a:t>WordPress</a:t>
            </a:r>
            <a:r>
              <a:rPr lang="en-US" sz="2000" b="1" dirty="0">
                <a:solidFill>
                  <a:srgbClr val="000000"/>
                </a:solidFill>
                <a:effectLst/>
                <a:latin typeface="Times New Roman" panose="02020603050405020304" pitchFamily="18" charset="0"/>
                <a:ea typeface="Times New Roman" panose="02020603050405020304" pitchFamily="18" charset="0"/>
              </a:rPr>
              <a:t>:</a:t>
            </a:r>
            <a:endParaRPr lang="en-US" sz="2000" dirty="0">
              <a:solidFill>
                <a:srgbClr val="000000"/>
              </a:solidFill>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vi-VN" sz="2000" dirty="0">
                <a:solidFill>
                  <a:srgbClr val="000000"/>
                </a:solidFill>
                <a:effectLst/>
                <a:latin typeface="Times New Roman" panose="02020603050405020304" pitchFamily="18" charset="0"/>
                <a:ea typeface="Times New Roman" panose="02020603050405020304" pitchFamily="18" charset="0"/>
              </a:rPr>
              <a:t>Thao tác cài đặt nhanh chóng, đơn giản</a:t>
            </a:r>
            <a:endParaRPr lang="en-US" sz="2000" dirty="0">
              <a:effectLst/>
              <a:latin typeface="Arial" panose="020B0604020202020204" pitchFamily="34" charset="0"/>
              <a:ea typeface="Arial" panose="020B0604020202020204" pitchFamily="34" charset="0"/>
            </a:endParaRPr>
          </a:p>
          <a:p>
            <a:pPr marR="0" lvl="0">
              <a:lnSpc>
                <a:spcPct val="150000"/>
              </a:lnSpc>
              <a:spcBef>
                <a:spcPts val="0"/>
              </a:spcBef>
              <a:spcAft>
                <a:spcPts val="0"/>
              </a:spcAft>
              <a:buFont typeface="Wingdings" panose="05000000000000000000" pitchFamily="2" charset="2"/>
              <a:buChar char="Ø"/>
            </a:pPr>
            <a:r>
              <a:rPr lang="vi-VN" sz="2000" dirty="0">
                <a:solidFill>
                  <a:srgbClr val="000000"/>
                </a:solidFill>
                <a:effectLst/>
                <a:latin typeface="Times New Roman" panose="02020603050405020304" pitchFamily="18" charset="0"/>
                <a:ea typeface="Times New Roman" panose="02020603050405020304" pitchFamily="18" charset="0"/>
              </a:rPr>
              <a:t>Thực hiện chỉnh sửa, phát triển, bảo trì tiện lợi.</a:t>
            </a:r>
            <a:endParaRPr lang="en-US" sz="2000" dirty="0">
              <a:effectLst/>
              <a:latin typeface="Arial" panose="020B0604020202020204" pitchFamily="34" charset="0"/>
              <a:ea typeface="Arial" panose="020B0604020202020204" pitchFamily="34" charset="0"/>
            </a:endParaRPr>
          </a:p>
          <a:p>
            <a:pPr marR="0" lvl="0">
              <a:lnSpc>
                <a:spcPct val="150000"/>
              </a:lnSpc>
              <a:spcBef>
                <a:spcPts val="0"/>
              </a:spcBef>
              <a:spcAft>
                <a:spcPts val="0"/>
              </a:spcAft>
              <a:buFont typeface="Wingdings" panose="05000000000000000000" pitchFamily="2" charset="2"/>
              <a:buChar char="Ø"/>
            </a:pPr>
            <a:r>
              <a:rPr lang="vi-VN" sz="2000" dirty="0">
                <a:solidFill>
                  <a:srgbClr val="000000"/>
                </a:solidFill>
                <a:effectLst/>
                <a:latin typeface="Times New Roman" panose="02020603050405020304" pitchFamily="18" charset="0"/>
                <a:ea typeface="Times New Roman" panose="02020603050405020304" pitchFamily="18" charset="0"/>
              </a:rPr>
              <a:t>Cấu trúc rõ ràng, dễ quản lý.</a:t>
            </a:r>
            <a:endParaRPr lang="en-US" sz="2000" dirty="0">
              <a:effectLst/>
              <a:latin typeface="Arial" panose="020B0604020202020204" pitchFamily="34" charset="0"/>
              <a:ea typeface="Arial" panose="020B0604020202020204" pitchFamily="34" charset="0"/>
            </a:endParaRPr>
          </a:p>
          <a:p>
            <a:pPr marR="0" lvl="0">
              <a:lnSpc>
                <a:spcPct val="150000"/>
              </a:lnSpc>
              <a:spcBef>
                <a:spcPts val="0"/>
              </a:spcBef>
              <a:spcAft>
                <a:spcPts val="0"/>
              </a:spcAft>
              <a:buFont typeface="Wingdings" panose="05000000000000000000" pitchFamily="2" charset="2"/>
              <a:buChar char="Ø"/>
            </a:pPr>
            <a:r>
              <a:rPr lang="vi-VN" sz="2000" dirty="0">
                <a:solidFill>
                  <a:srgbClr val="000000"/>
                </a:solidFill>
                <a:effectLst/>
                <a:latin typeface="Times New Roman" panose="02020603050405020304" pitchFamily="18" charset="0"/>
                <a:ea typeface="Times New Roman" panose="02020603050405020304" pitchFamily="18" charset="0"/>
              </a:rPr>
              <a:t>Các theme WordPress ngày nay đều được phát triển thân thiện với người dùng và công cụ tìm kiếm, tối ưu SEO.</a:t>
            </a:r>
            <a:endParaRPr lang="en-US" sz="20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1652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519881"/>
            <a:ext cx="8915400" cy="4391341"/>
          </a:xfrm>
        </p:spPr>
        <p:txBody>
          <a:bodyPr/>
          <a:lstStyle/>
          <a:p>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web </a:t>
            </a:r>
            <a:r>
              <a:rPr lang="vi-V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CỬA HÀNG ĐIỆN THOẠI</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wordpress</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p>
          <a:p>
            <a:pPr>
              <a:buFontTx/>
              <a:buChar char="-"/>
            </a:pP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Sever</a:t>
            </a:r>
          </a:p>
          <a:p>
            <a:pPr>
              <a:buFontTx/>
              <a:buChar char="-"/>
            </a:pPr>
            <a:r>
              <a:rPr lang="en-US" sz="2000" dirty="0">
                <a:latin typeface="Times New Roman" panose="02020603050405020304" pitchFamily="18" charset="0"/>
                <a:cs typeface="Times New Roman" panose="02020603050405020304" pitchFamily="18" charset="0"/>
              </a:rPr>
              <a:t>Custom theme</a:t>
            </a:r>
          </a:p>
          <a:p>
            <a:pPr>
              <a:buFontTx/>
              <a:buChar char="-"/>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plugin : </a:t>
            </a:r>
            <a:r>
              <a:rPr lang="en-US" sz="2000" dirty="0" err="1">
                <a:latin typeface="Times New Roman" panose="02020603050405020304" pitchFamily="18" charset="0"/>
                <a:cs typeface="Times New Roman" panose="02020603050405020304" pitchFamily="18" charset="0"/>
              </a:rPr>
              <a:t>Woocomerce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Add Custom CSS</a:t>
            </a:r>
          </a:p>
          <a:p>
            <a:pPr>
              <a:buFontTx/>
              <a:buChar char="-"/>
            </a:pPr>
            <a:endParaRPr lang="en-US" dirty="0"/>
          </a:p>
        </p:txBody>
      </p:sp>
    </p:spTree>
    <p:extLst>
      <p:ext uri="{BB962C8B-B14F-4D97-AF65-F5344CB8AC3E}">
        <p14:creationId xmlns:p14="http://schemas.microsoft.com/office/powerpoint/2010/main" val="4245195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668162"/>
            <a:ext cx="8915400" cy="4243060"/>
          </a:xfrm>
        </p:spPr>
        <p:txBody>
          <a:bodyPr/>
          <a:lstStyle/>
          <a:p>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header</a:t>
            </a:r>
          </a:p>
          <a:p>
            <a:pPr marL="0" indent="0">
              <a:buNone/>
            </a:pPr>
            <a:endParaRPr lang="en-US" dirty="0"/>
          </a:p>
        </p:txBody>
      </p:sp>
      <p:pic>
        <p:nvPicPr>
          <p:cNvPr id="5" name="Picture 4">
            <a:extLst>
              <a:ext uri="{FF2B5EF4-FFF2-40B4-BE49-F238E27FC236}">
                <a16:creationId xmlns:a16="http://schemas.microsoft.com/office/drawing/2014/main" id="{0988AEBF-52B4-4459-824B-E55233E69BE4}"/>
              </a:ext>
            </a:extLst>
          </p:cNvPr>
          <p:cNvPicPr/>
          <p:nvPr/>
        </p:nvPicPr>
        <p:blipFill>
          <a:blip r:embed="rId2"/>
          <a:stretch>
            <a:fillRect/>
          </a:stretch>
        </p:blipFill>
        <p:spPr>
          <a:xfrm>
            <a:off x="3365215" y="2216162"/>
            <a:ext cx="5733415" cy="3147060"/>
          </a:xfrm>
          <a:prstGeom prst="rect">
            <a:avLst/>
          </a:prstGeom>
        </p:spPr>
      </p:pic>
    </p:spTree>
    <p:extLst>
      <p:ext uri="{BB962C8B-B14F-4D97-AF65-F5344CB8AC3E}">
        <p14:creationId xmlns:p14="http://schemas.microsoft.com/office/powerpoint/2010/main" val="84111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421027"/>
            <a:ext cx="8915400" cy="4490195"/>
          </a:xfrm>
        </p:spPr>
        <p:txBody>
          <a:bodyPr/>
          <a:lstStyle/>
          <a:p>
            <a:r>
              <a:rPr lang="en-US" sz="2000" dirty="0">
                <a:latin typeface="Times New Roman" panose="02020603050405020304" pitchFamily="18" charset="0"/>
                <a:cs typeface="Times New Roman" panose="02020603050405020304" pitchFamily="18" charset="0"/>
              </a:rPr>
              <a:t>Giao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footer</a:t>
            </a:r>
          </a:p>
          <a:p>
            <a:pPr marL="0" indent="0">
              <a:buNone/>
            </a:pPr>
            <a:endParaRPr lang="en-US" dirty="0"/>
          </a:p>
        </p:txBody>
      </p:sp>
      <p:pic>
        <p:nvPicPr>
          <p:cNvPr id="4" name="Picture 3">
            <a:extLst>
              <a:ext uri="{FF2B5EF4-FFF2-40B4-BE49-F238E27FC236}">
                <a16:creationId xmlns:a16="http://schemas.microsoft.com/office/drawing/2014/main" id="{1065172E-5C55-40BF-A521-47104022D321}"/>
              </a:ext>
            </a:extLst>
          </p:cNvPr>
          <p:cNvPicPr/>
          <p:nvPr/>
        </p:nvPicPr>
        <p:blipFill>
          <a:blip r:embed="rId2"/>
          <a:stretch>
            <a:fillRect/>
          </a:stretch>
        </p:blipFill>
        <p:spPr>
          <a:xfrm>
            <a:off x="3229292" y="2100649"/>
            <a:ext cx="5840567" cy="2817339"/>
          </a:xfrm>
          <a:prstGeom prst="rect">
            <a:avLst/>
          </a:prstGeom>
        </p:spPr>
      </p:pic>
    </p:spTree>
    <p:extLst>
      <p:ext uri="{BB962C8B-B14F-4D97-AF65-F5344CB8AC3E}">
        <p14:creationId xmlns:p14="http://schemas.microsoft.com/office/powerpoint/2010/main" val="41714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9" name="Rectangle 7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3" name="Rectangle 82">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4391F-443D-462B-99A0-76B4AAAA678C}"/>
              </a:ext>
            </a:extLst>
          </p:cNvPr>
          <p:cNvSpPr>
            <a:spLocks noGrp="1"/>
          </p:cNvSpPr>
          <p:nvPr>
            <p:ph type="title"/>
          </p:nvPr>
        </p:nvSpPr>
        <p:spPr>
          <a:xfrm>
            <a:off x="7534655" y="1399026"/>
            <a:ext cx="1945011" cy="571462"/>
          </a:xfrm>
        </p:spPr>
        <p:txBody>
          <a:bodyPr vert="horz" lIns="91440" tIns="45720" rIns="91440" bIns="45720" rtlCol="0" anchor="b">
            <a:normAutofit/>
          </a:bodyPr>
          <a:lstStyle/>
          <a:p>
            <a:r>
              <a:rPr lang="en-US" sz="2800" b="1" dirty="0"/>
              <a:t>Team 2:</a:t>
            </a:r>
          </a:p>
        </p:txBody>
      </p:sp>
      <p:sp>
        <p:nvSpPr>
          <p:cNvPr id="85" name="Rectangle 84">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Logo, company name&#10;&#10;Description automatically generated">
            <a:extLst>
              <a:ext uri="{FF2B5EF4-FFF2-40B4-BE49-F238E27FC236}">
                <a16:creationId xmlns:a16="http://schemas.microsoft.com/office/drawing/2014/main" id="{1D9FEEB5-B354-4CDD-BB8D-11FCCCFB5283}"/>
              </a:ext>
            </a:extLst>
          </p:cNvPr>
          <p:cNvPicPr>
            <a:picLocks noGrp="1" noChangeAspect="1"/>
          </p:cNvPicPr>
          <p:nvPr>
            <p:ph idx="1"/>
          </p:nvPr>
        </p:nvPicPr>
        <p:blipFill>
          <a:blip r:embed="rId2"/>
          <a:stretch>
            <a:fillRect/>
          </a:stretch>
        </p:blipFill>
        <p:spPr>
          <a:xfrm>
            <a:off x="1643262" y="913494"/>
            <a:ext cx="4987852" cy="4401045"/>
          </a:xfrm>
          <a:prstGeom prst="rect">
            <a:avLst/>
          </a:prstGeom>
        </p:spPr>
      </p:pic>
      <p:sp>
        <p:nvSpPr>
          <p:cNvPr id="4" name="Text Placeholder 3">
            <a:extLst>
              <a:ext uri="{FF2B5EF4-FFF2-40B4-BE49-F238E27FC236}">
                <a16:creationId xmlns:a16="http://schemas.microsoft.com/office/drawing/2014/main" id="{4FFD9C4F-1C9C-485E-B705-36F7C2A3A4DA}"/>
              </a:ext>
            </a:extLst>
          </p:cNvPr>
          <p:cNvSpPr>
            <a:spLocks noGrp="1"/>
          </p:cNvSpPr>
          <p:nvPr>
            <p:ph type="body" sz="half" idx="2"/>
          </p:nvPr>
        </p:nvSpPr>
        <p:spPr>
          <a:xfrm>
            <a:off x="7083706" y="2255492"/>
            <a:ext cx="4543122" cy="2632021"/>
          </a:xfrm>
        </p:spPr>
        <p:txBody>
          <a:bodyPr vert="horz" lIns="91440" tIns="45720" rIns="91440" bIns="45720" rtlCol="0">
            <a:normAutofit/>
          </a:bodyPr>
          <a:lstStyle/>
          <a:p>
            <a:pPr>
              <a:buFont typeface="Wingdings 3" charset="2"/>
              <a:buChar char=""/>
            </a:pPr>
            <a:r>
              <a:rPr lang="en-US" sz="2000" dirty="0" err="1">
                <a:latin typeface="Times New Roman" panose="02020603050405020304" pitchFamily="18" charset="0"/>
                <a:cs typeface="Times New Roman" panose="02020603050405020304" pitchFamily="18" charset="0"/>
              </a:rPr>
              <a:t>Đỗ</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Thịnh</a:t>
            </a:r>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trưởng</a:t>
            </a:r>
            <a:r>
              <a:rPr lang="en-US" sz="2000" dirty="0">
                <a:latin typeface="Times New Roman" panose="02020603050405020304" pitchFamily="18" charset="0"/>
                <a:cs typeface="Times New Roman" panose="02020603050405020304" pitchFamily="18" charset="0"/>
              </a:rPr>
              <a:t> &gt;</a:t>
            </a:r>
          </a:p>
          <a:p>
            <a:pPr>
              <a:buFont typeface="Wingdings 3" charset="2"/>
              <a:buChar char=""/>
            </a:pPr>
            <a:r>
              <a:rPr lang="en-US" sz="2000" dirty="0" err="1">
                <a:latin typeface="Times New Roman" panose="02020603050405020304" pitchFamily="18" charset="0"/>
                <a:cs typeface="Times New Roman" panose="02020603050405020304" pitchFamily="18" charset="0"/>
              </a:rPr>
              <a:t>Hà</a:t>
            </a:r>
            <a:r>
              <a:rPr lang="en-US" sz="2000" dirty="0">
                <a:latin typeface="Times New Roman" panose="02020603050405020304" pitchFamily="18" charset="0"/>
                <a:cs typeface="Times New Roman" panose="02020603050405020304" pitchFamily="18" charset="0"/>
              </a:rPr>
              <a:t> Phi </a:t>
            </a:r>
            <a:r>
              <a:rPr lang="en-US" sz="2000" dirty="0" err="1">
                <a:latin typeface="Times New Roman" panose="02020603050405020304" pitchFamily="18" charset="0"/>
                <a:cs typeface="Times New Roman" panose="02020603050405020304" pitchFamily="18" charset="0"/>
              </a:rPr>
              <a:t>Hùng</a:t>
            </a:r>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phó</a:t>
            </a:r>
            <a:r>
              <a:rPr lang="en-US" sz="2000" dirty="0">
                <a:latin typeface="Times New Roman" panose="02020603050405020304" pitchFamily="18" charset="0"/>
                <a:cs typeface="Times New Roman" panose="02020603050405020304" pitchFamily="18" charset="0"/>
              </a:rPr>
              <a:t> &gt;</a:t>
            </a:r>
          </a:p>
          <a:p>
            <a:pPr>
              <a:buFont typeface="Wingdings 3" charset="2"/>
              <a:buChar char=""/>
            </a:pPr>
            <a:r>
              <a:rPr lang="en-US" sz="2000" dirty="0" err="1">
                <a:latin typeface="Times New Roman" panose="02020603050405020304" pitchFamily="18" charset="0"/>
                <a:cs typeface="Times New Roman" panose="02020603050405020304" pitchFamily="18" charset="0"/>
              </a:rPr>
              <a:t>Phùng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a:t>
            </a:r>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&gt;</a:t>
            </a:r>
          </a:p>
          <a:p>
            <a:pPr>
              <a:buFont typeface="Wingdings 3" charset="2"/>
              <a:buChar char=""/>
            </a:pP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a:t>
            </a:r>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&gt;</a:t>
            </a:r>
          </a:p>
          <a:p>
            <a:pPr>
              <a:buFont typeface="Wingdings 3" charset="2"/>
              <a:buChar char=""/>
            </a:pPr>
            <a:r>
              <a:rPr lang="en-US" sz="2000" dirty="0" err="1">
                <a:latin typeface="Times New Roman" panose="02020603050405020304" pitchFamily="18" charset="0"/>
                <a:cs typeface="Times New Roman" panose="02020603050405020304" pitchFamily="18" charset="0"/>
              </a:rPr>
              <a:t>Trần</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Thuận</a:t>
            </a:r>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&gt;</a:t>
            </a:r>
          </a:p>
        </p:txBody>
      </p:sp>
    </p:spTree>
    <p:extLst>
      <p:ext uri="{BB962C8B-B14F-4D97-AF65-F5344CB8AC3E}">
        <p14:creationId xmlns:p14="http://schemas.microsoft.com/office/powerpoint/2010/main" val="1708514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421027"/>
            <a:ext cx="8915400" cy="4490195"/>
          </a:xfrm>
        </p:spPr>
        <p:txBody>
          <a:bodyPr/>
          <a:lstStyle/>
          <a:p>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pic>
        <p:nvPicPr>
          <p:cNvPr id="5" name="Picture 4">
            <a:extLst>
              <a:ext uri="{FF2B5EF4-FFF2-40B4-BE49-F238E27FC236}">
                <a16:creationId xmlns:a16="http://schemas.microsoft.com/office/drawing/2014/main" id="{C8DC0329-7766-428A-81D6-350B73E2DD7B}"/>
              </a:ext>
            </a:extLst>
          </p:cNvPr>
          <p:cNvPicPr>
            <a:picLocks noChangeAspect="1"/>
          </p:cNvPicPr>
          <p:nvPr/>
        </p:nvPicPr>
        <p:blipFill>
          <a:blip r:embed="rId2"/>
          <a:stretch>
            <a:fillRect/>
          </a:stretch>
        </p:blipFill>
        <p:spPr>
          <a:xfrm>
            <a:off x="2429428" y="1832011"/>
            <a:ext cx="8715375" cy="3895725"/>
          </a:xfrm>
          <a:prstGeom prst="rect">
            <a:avLst/>
          </a:prstGeom>
        </p:spPr>
      </p:pic>
    </p:spTree>
    <p:extLst>
      <p:ext uri="{BB962C8B-B14F-4D97-AF65-F5344CB8AC3E}">
        <p14:creationId xmlns:p14="http://schemas.microsoft.com/office/powerpoint/2010/main" val="4239546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507524"/>
            <a:ext cx="8915400" cy="4403698"/>
          </a:xfrm>
        </p:spPr>
        <p:txBody>
          <a:bodyPr/>
          <a:lstStyle/>
          <a:p>
            <a:r>
              <a:rPr lang="en-US" sz="2000" dirty="0">
                <a:latin typeface="Times New Roman" panose="02020603050405020304" pitchFamily="18" charset="0"/>
                <a:cs typeface="Times New Roman" panose="02020603050405020304" pitchFamily="18" charset="0"/>
              </a:rPr>
              <a:t>Trang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pic>
        <p:nvPicPr>
          <p:cNvPr id="4" name="Picture 3">
            <a:extLst>
              <a:ext uri="{FF2B5EF4-FFF2-40B4-BE49-F238E27FC236}">
                <a16:creationId xmlns:a16="http://schemas.microsoft.com/office/drawing/2014/main" id="{8BE7AAF0-9565-48AE-B080-C4D51F6E0849}"/>
              </a:ext>
            </a:extLst>
          </p:cNvPr>
          <p:cNvPicPr>
            <a:picLocks noChangeAspect="1"/>
          </p:cNvPicPr>
          <p:nvPr/>
        </p:nvPicPr>
        <p:blipFill>
          <a:blip r:embed="rId2"/>
          <a:stretch>
            <a:fillRect/>
          </a:stretch>
        </p:blipFill>
        <p:spPr>
          <a:xfrm>
            <a:off x="5694278" y="1421027"/>
            <a:ext cx="4872933" cy="5086400"/>
          </a:xfrm>
          <a:prstGeom prst="rect">
            <a:avLst/>
          </a:prstGeom>
        </p:spPr>
      </p:pic>
    </p:spTree>
    <p:extLst>
      <p:ext uri="{BB962C8B-B14F-4D97-AF65-F5344CB8AC3E}">
        <p14:creationId xmlns:p14="http://schemas.microsoft.com/office/powerpoint/2010/main" val="2830415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507524"/>
            <a:ext cx="8915400" cy="4403698"/>
          </a:xfrm>
        </p:spPr>
        <p:txBody>
          <a:bodyPr/>
          <a:lstStyle/>
          <a:p>
            <a:r>
              <a:rPr lang="en-US" sz="2000" dirty="0">
                <a:latin typeface="Times New Roman" panose="02020603050405020304" pitchFamily="18" charset="0"/>
                <a:cs typeface="Times New Roman" panose="02020603050405020304" pitchFamily="18" charset="0"/>
              </a:rPr>
              <a:t>Trang </a:t>
            </a:r>
            <a:r>
              <a:rPr lang="en-US" sz="2000" dirty="0" err="1">
                <a:latin typeface="Times New Roman" panose="02020603050405020304" pitchFamily="18" charset="0"/>
                <a:cs typeface="Times New Roman" panose="02020603050405020304" pitchFamily="18" charset="0"/>
              </a:rPr>
              <a:t>giỏ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pic>
        <p:nvPicPr>
          <p:cNvPr id="5" name="Picture 4">
            <a:extLst>
              <a:ext uri="{FF2B5EF4-FFF2-40B4-BE49-F238E27FC236}">
                <a16:creationId xmlns:a16="http://schemas.microsoft.com/office/drawing/2014/main" id="{732609A0-29FE-4AD5-AA82-11BDB982D392}"/>
              </a:ext>
            </a:extLst>
          </p:cNvPr>
          <p:cNvPicPr>
            <a:picLocks noChangeAspect="1"/>
          </p:cNvPicPr>
          <p:nvPr/>
        </p:nvPicPr>
        <p:blipFill>
          <a:blip r:embed="rId2"/>
          <a:stretch>
            <a:fillRect/>
          </a:stretch>
        </p:blipFill>
        <p:spPr>
          <a:xfrm>
            <a:off x="2589212" y="1934793"/>
            <a:ext cx="9134475" cy="4200525"/>
          </a:xfrm>
          <a:prstGeom prst="rect">
            <a:avLst/>
          </a:prstGeom>
        </p:spPr>
      </p:pic>
    </p:spTree>
    <p:extLst>
      <p:ext uri="{BB962C8B-B14F-4D97-AF65-F5344CB8AC3E}">
        <p14:creationId xmlns:p14="http://schemas.microsoft.com/office/powerpoint/2010/main" val="228984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507524"/>
            <a:ext cx="8915400" cy="4403698"/>
          </a:xfrm>
        </p:spPr>
        <p:txBody>
          <a:bodyPr/>
          <a:lstStyle/>
          <a:p>
            <a:r>
              <a:rPr lang="en-US" sz="2000" dirty="0">
                <a:latin typeface="Times New Roman" panose="02020603050405020304" pitchFamily="18" charset="0"/>
                <a:cs typeface="Times New Roman" panose="02020603050405020304" pitchFamily="18" charset="0"/>
              </a:rPr>
              <a:t>Trang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pic>
        <p:nvPicPr>
          <p:cNvPr id="4" name="Picture 3">
            <a:extLst>
              <a:ext uri="{FF2B5EF4-FFF2-40B4-BE49-F238E27FC236}">
                <a16:creationId xmlns:a16="http://schemas.microsoft.com/office/drawing/2014/main" id="{DBC8EB37-9417-4E15-8B02-8595CB0CA525}"/>
              </a:ext>
            </a:extLst>
          </p:cNvPr>
          <p:cNvPicPr>
            <a:picLocks noChangeAspect="1"/>
          </p:cNvPicPr>
          <p:nvPr/>
        </p:nvPicPr>
        <p:blipFill>
          <a:blip r:embed="rId2"/>
          <a:stretch>
            <a:fillRect/>
          </a:stretch>
        </p:blipFill>
        <p:spPr>
          <a:xfrm>
            <a:off x="6179620" y="1136908"/>
            <a:ext cx="4638675" cy="4924425"/>
          </a:xfrm>
          <a:prstGeom prst="rect">
            <a:avLst/>
          </a:prstGeom>
        </p:spPr>
      </p:pic>
    </p:spTree>
    <p:extLst>
      <p:ext uri="{BB962C8B-B14F-4D97-AF65-F5344CB8AC3E}">
        <p14:creationId xmlns:p14="http://schemas.microsoft.com/office/powerpoint/2010/main" val="2651172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507524"/>
            <a:ext cx="8915400" cy="4403698"/>
          </a:xfrm>
        </p:spPr>
        <p:txBody>
          <a:bodyPr/>
          <a:lstStyle/>
          <a:p>
            <a:r>
              <a:rPr lang="en-US" sz="2000" dirty="0">
                <a:latin typeface="Times New Roman" panose="02020603050405020304" pitchFamily="18" charset="0"/>
                <a:cs typeface="Times New Roman" panose="02020603050405020304" pitchFamily="18" charset="0"/>
              </a:rPr>
              <a:t>Trang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pic>
        <p:nvPicPr>
          <p:cNvPr id="5" name="Picture 4">
            <a:extLst>
              <a:ext uri="{FF2B5EF4-FFF2-40B4-BE49-F238E27FC236}">
                <a16:creationId xmlns:a16="http://schemas.microsoft.com/office/drawing/2014/main" id="{9A2AC0B8-531E-4B76-A586-5C209A2DFE25}"/>
              </a:ext>
            </a:extLst>
          </p:cNvPr>
          <p:cNvPicPr>
            <a:picLocks noChangeAspect="1"/>
          </p:cNvPicPr>
          <p:nvPr/>
        </p:nvPicPr>
        <p:blipFill>
          <a:blip r:embed="rId2"/>
          <a:stretch>
            <a:fillRect/>
          </a:stretch>
        </p:blipFill>
        <p:spPr>
          <a:xfrm>
            <a:off x="2680844" y="2571750"/>
            <a:ext cx="8467725" cy="1714500"/>
          </a:xfrm>
          <a:prstGeom prst="rect">
            <a:avLst/>
          </a:prstGeom>
        </p:spPr>
      </p:pic>
    </p:spTree>
    <p:extLst>
      <p:ext uri="{BB962C8B-B14F-4D97-AF65-F5344CB8AC3E}">
        <p14:creationId xmlns:p14="http://schemas.microsoft.com/office/powerpoint/2010/main" val="1116030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507524"/>
            <a:ext cx="8915400" cy="4403698"/>
          </a:xfrm>
        </p:spPr>
        <p:txBody>
          <a:bodyPr/>
          <a:lstStyle/>
          <a:p>
            <a:r>
              <a:rPr lang="en-US" sz="2000" dirty="0">
                <a:latin typeface="Times New Roman" panose="02020603050405020304" pitchFamily="18" charset="0"/>
                <a:cs typeface="Times New Roman" panose="02020603050405020304" pitchFamily="18" charset="0"/>
              </a:rPr>
              <a:t>Trang login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register:</a:t>
            </a:r>
          </a:p>
          <a:p>
            <a:pPr marL="0" indent="0">
              <a:buNone/>
            </a:pPr>
            <a:endParaRPr lang="en-US" dirty="0"/>
          </a:p>
        </p:txBody>
      </p:sp>
      <p:pic>
        <p:nvPicPr>
          <p:cNvPr id="4" name="Picture 3">
            <a:extLst>
              <a:ext uri="{FF2B5EF4-FFF2-40B4-BE49-F238E27FC236}">
                <a16:creationId xmlns:a16="http://schemas.microsoft.com/office/drawing/2014/main" id="{FF6F6588-7DDE-4DF3-8655-EAA283634283}"/>
              </a:ext>
            </a:extLst>
          </p:cNvPr>
          <p:cNvPicPr>
            <a:picLocks noChangeAspect="1"/>
          </p:cNvPicPr>
          <p:nvPr/>
        </p:nvPicPr>
        <p:blipFill>
          <a:blip r:embed="rId2"/>
          <a:stretch>
            <a:fillRect/>
          </a:stretch>
        </p:blipFill>
        <p:spPr>
          <a:xfrm>
            <a:off x="2589212" y="2110747"/>
            <a:ext cx="8629650" cy="3800475"/>
          </a:xfrm>
          <a:prstGeom prst="rect">
            <a:avLst/>
          </a:prstGeom>
        </p:spPr>
      </p:pic>
    </p:spTree>
    <p:extLst>
      <p:ext uri="{BB962C8B-B14F-4D97-AF65-F5344CB8AC3E}">
        <p14:creationId xmlns:p14="http://schemas.microsoft.com/office/powerpoint/2010/main" val="335474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75B8-96BA-43AB-8BE4-1BF66AD2AB2C}"/>
              </a:ext>
            </a:extLst>
          </p:cNvPr>
          <p:cNvSpPr>
            <a:spLocks noGrp="1"/>
          </p:cNvSpPr>
          <p:nvPr>
            <p:ph type="title"/>
          </p:nvPr>
        </p:nvSpPr>
        <p:spPr>
          <a:xfrm>
            <a:off x="2592925" y="624110"/>
            <a:ext cx="8911687" cy="796917"/>
          </a:xfrm>
        </p:spPr>
        <p:txBody>
          <a:bodyPr>
            <a:normAutofit fontScale="90000"/>
          </a:bodyPr>
          <a:lstStyle/>
          <a:p>
            <a:r>
              <a:rPr lang="en-US" sz="4400" dirty="0">
                <a:latin typeface="Times New Roman" panose="02020603050405020304" pitchFamily="18" charset="0"/>
                <a:cs typeface="Times New Roman" panose="02020603050405020304" pitchFamily="18" charset="0"/>
              </a:rPr>
              <a:t>7. </a:t>
            </a:r>
            <a:r>
              <a:rPr lang="en-US" sz="4400" dirty="0" err="1">
                <a:latin typeface="Times New Roman" panose="02020603050405020304" pitchFamily="18" charset="0"/>
                <a:cs typeface="Times New Roman" panose="02020603050405020304" pitchFamily="18" charset="0"/>
              </a:rPr>
              <a:t>Báo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B684FD-25A1-40AE-9154-D57F0A6E6835}"/>
              </a:ext>
            </a:extLst>
          </p:cNvPr>
          <p:cNvSpPr>
            <a:spLocks noGrp="1"/>
          </p:cNvSpPr>
          <p:nvPr>
            <p:ph idx="1"/>
          </p:nvPr>
        </p:nvSpPr>
        <p:spPr>
          <a:xfrm>
            <a:off x="2589212" y="1507524"/>
            <a:ext cx="8915400" cy="4403698"/>
          </a:xfrm>
        </p:spPr>
        <p:txBody>
          <a:bodyPr/>
          <a:lstStyle/>
          <a:p>
            <a:r>
              <a:rPr lang="en-US" sz="2000">
                <a:latin typeface="Times New Roman" panose="02020603050405020304" pitchFamily="18" charset="0"/>
                <a:cs typeface="Times New Roman" panose="02020603050405020304" pitchFamily="18" charset="0"/>
              </a:rPr>
              <a:t>Trang hiện thị lỗi không tìm thấy:</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DEBAEF84-ADED-4787-B458-D16FE5E8F8FE}"/>
              </a:ext>
            </a:extLst>
          </p:cNvPr>
          <p:cNvPicPr>
            <a:picLocks noChangeAspect="1"/>
          </p:cNvPicPr>
          <p:nvPr/>
        </p:nvPicPr>
        <p:blipFill>
          <a:blip r:embed="rId2"/>
          <a:stretch>
            <a:fillRect/>
          </a:stretch>
        </p:blipFill>
        <p:spPr>
          <a:xfrm>
            <a:off x="2546349" y="1897136"/>
            <a:ext cx="9001125" cy="4467225"/>
          </a:xfrm>
          <a:prstGeom prst="rect">
            <a:avLst/>
          </a:prstGeom>
        </p:spPr>
      </p:pic>
    </p:spTree>
    <p:extLst>
      <p:ext uri="{BB962C8B-B14F-4D97-AF65-F5344CB8AC3E}">
        <p14:creationId xmlns:p14="http://schemas.microsoft.com/office/powerpoint/2010/main" val="599015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ình ảnh Slide cảm ơn, lời kết thúc slide đẹp mắt, chuyên nghiệp">
            <a:extLst>
              <a:ext uri="{FF2B5EF4-FFF2-40B4-BE49-F238E27FC236}">
                <a16:creationId xmlns:a16="http://schemas.microsoft.com/office/drawing/2014/main" id="{D9D98955-A9E6-4037-8366-24F5189FEC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2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50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2FEB1-9839-44E5-9E79-5468C686B437}"/>
              </a:ext>
            </a:extLst>
          </p:cNvPr>
          <p:cNvSpPr>
            <a:spLocks noGrp="1"/>
          </p:cNvSpPr>
          <p:nvPr>
            <p:ph type="title"/>
          </p:nvPr>
        </p:nvSpPr>
        <p:spPr>
          <a:xfrm>
            <a:off x="6097705" y="715596"/>
            <a:ext cx="4092173" cy="1324340"/>
          </a:xfrm>
        </p:spPr>
        <p:txBody>
          <a:bodyPr anchor="b">
            <a:normAutofit/>
          </a:bodyPr>
          <a:lstStyle/>
          <a:p>
            <a:r>
              <a:rPr lang="en-US" sz="2800" dirty="0" err="1">
                <a:solidFill>
                  <a:srgbClr val="FF0000"/>
                </a:solidFill>
              </a:rPr>
              <a:t>Nội</a:t>
            </a:r>
            <a:r>
              <a:rPr lang="en-US" sz="2800" dirty="0">
                <a:solidFill>
                  <a:srgbClr val="FF0000"/>
                </a:solidFill>
              </a:rPr>
              <a:t> dung </a:t>
            </a:r>
            <a:r>
              <a:rPr lang="en-US" sz="2800" dirty="0" err="1">
                <a:solidFill>
                  <a:srgbClr val="FF0000"/>
                </a:solidFill>
              </a:rPr>
              <a:t>báo</a:t>
            </a:r>
            <a:r>
              <a:rPr lang="en-US" sz="2800" dirty="0">
                <a:solidFill>
                  <a:srgbClr val="FF0000"/>
                </a:solidFill>
              </a:rPr>
              <a:t> </a:t>
            </a:r>
            <a:r>
              <a:rPr lang="en-US" sz="2800" dirty="0" err="1">
                <a:solidFill>
                  <a:srgbClr val="FF0000"/>
                </a:solidFill>
              </a:rPr>
              <a:t>cáo</a:t>
            </a:r>
            <a:endParaRPr lang="en-US" sz="2800" dirty="0">
              <a:solidFill>
                <a:srgbClr val="FF0000"/>
              </a:solidFill>
            </a:endParaRPr>
          </a:p>
        </p:txBody>
      </p:sp>
      <p:sp>
        <p:nvSpPr>
          <p:cNvPr id="13" name="Rectangle 12">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4374C"/>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5C9E0AF8-BAD1-45BD-8B30-8846C1BD0C3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30148" y="1296366"/>
            <a:ext cx="4641448" cy="4178460"/>
          </a:xfrm>
          <a:prstGeom prst="rect">
            <a:avLst/>
          </a:prstGeom>
        </p:spPr>
      </p:pic>
      <p:sp>
        <p:nvSpPr>
          <p:cNvPr id="8" name="Content Placeholder 7">
            <a:extLst>
              <a:ext uri="{FF2B5EF4-FFF2-40B4-BE49-F238E27FC236}">
                <a16:creationId xmlns:a16="http://schemas.microsoft.com/office/drawing/2014/main" id="{255C7038-1EDE-461A-8CBF-D8AD7AAC2C82}"/>
              </a:ext>
            </a:extLst>
          </p:cNvPr>
          <p:cNvSpPr>
            <a:spLocks noGrp="1"/>
          </p:cNvSpPr>
          <p:nvPr>
            <p:ph idx="1"/>
          </p:nvPr>
        </p:nvSpPr>
        <p:spPr>
          <a:xfrm>
            <a:off x="6096000" y="2313365"/>
            <a:ext cx="5065852" cy="3521740"/>
          </a:xfrm>
        </p:spPr>
        <p:txBody>
          <a:bodyPr>
            <a:normAutofit/>
          </a:bodyPr>
          <a:lstStyle/>
          <a:p>
            <a:r>
              <a:rPr lang="en-US" dirty="0"/>
              <a:t>1. </a:t>
            </a:r>
            <a:r>
              <a:rPr lang="en-US" dirty="0" err="1"/>
              <a:t>Giới</a:t>
            </a:r>
            <a:r>
              <a:rPr lang="en-US" dirty="0"/>
              <a:t> </a:t>
            </a:r>
            <a:r>
              <a:rPr lang="en-US" dirty="0" err="1"/>
              <a:t>thiệu</a:t>
            </a:r>
            <a:r>
              <a:rPr lang="en-US" dirty="0"/>
              <a:t> </a:t>
            </a:r>
            <a:r>
              <a:rPr lang="en-US" dirty="0" err="1"/>
              <a:t>wordpress</a:t>
            </a:r>
            <a:endParaRPr lang="en-US" dirty="0"/>
          </a:p>
          <a:p>
            <a:r>
              <a:rPr lang="en-US" dirty="0"/>
              <a:t>2. </a:t>
            </a:r>
            <a:r>
              <a:rPr lang="en-US" dirty="0" err="1"/>
              <a:t>Giới</a:t>
            </a:r>
            <a:r>
              <a:rPr lang="en-US" dirty="0"/>
              <a:t> </a:t>
            </a:r>
            <a:r>
              <a:rPr lang="en-US" dirty="0" err="1"/>
              <a:t>thiệu</a:t>
            </a:r>
            <a:r>
              <a:rPr lang="en-US" dirty="0"/>
              <a:t> </a:t>
            </a:r>
            <a:r>
              <a:rPr lang="en-US" dirty="0" err="1"/>
              <a:t>trang</a:t>
            </a:r>
            <a:r>
              <a:rPr lang="en-US" dirty="0"/>
              <a:t> admin </a:t>
            </a:r>
            <a:r>
              <a:rPr lang="en-US" dirty="0" err="1"/>
              <a:t>wordpres</a:t>
            </a:r>
            <a:endParaRPr lang="en-US" dirty="0"/>
          </a:p>
          <a:p>
            <a:r>
              <a:rPr lang="en-US" dirty="0"/>
              <a:t>3. </a:t>
            </a:r>
            <a:r>
              <a:rPr lang="en-US" dirty="0" err="1"/>
              <a:t>Giới</a:t>
            </a:r>
            <a:r>
              <a:rPr lang="en-US" dirty="0"/>
              <a:t> </a:t>
            </a:r>
            <a:r>
              <a:rPr lang="en-US" dirty="0" err="1"/>
              <a:t>thiệu</a:t>
            </a:r>
            <a:r>
              <a:rPr lang="en-US" dirty="0"/>
              <a:t> plugin</a:t>
            </a:r>
          </a:p>
          <a:p>
            <a:r>
              <a:rPr lang="en-US" dirty="0"/>
              <a:t>4.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GUTENBERG BLOCK</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5. </a:t>
            </a:r>
            <a:r>
              <a:rPr lang="en-US" dirty="0" err="1">
                <a:solidFill>
                  <a:srgbClr val="000000"/>
                </a:solidFill>
                <a:latin typeface="Times New Roman" panose="02020603050405020304" pitchFamily="18" charset="0"/>
                <a:cs typeface="Times New Roman" panose="02020603050405020304" pitchFamily="18" charset="0"/>
              </a:rPr>
              <a:t>Giới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thiệu</a:t>
            </a:r>
            <a:r>
              <a:rPr lang="en-US" dirty="0">
                <a:solidFill>
                  <a:srgbClr val="000000"/>
                </a:solidFill>
                <a:latin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rPr>
              <a:t>Widget</a:t>
            </a:r>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6.</a:t>
            </a:r>
            <a:r>
              <a:rPr lang="en-US" dirty="0"/>
              <a:t> </a:t>
            </a:r>
            <a:r>
              <a:rPr lang="en-US" dirty="0" err="1"/>
              <a:t>Giới</a:t>
            </a:r>
            <a:r>
              <a:rPr lang="en-US" dirty="0"/>
              <a:t> </a:t>
            </a:r>
            <a:r>
              <a:rPr lang="en-US" dirty="0" err="1"/>
              <a:t>thiệu</a:t>
            </a:r>
            <a:r>
              <a:rPr lang="en-US" dirty="0"/>
              <a:t> Theme </a:t>
            </a:r>
            <a:r>
              <a:rPr lang="en-US" dirty="0" err="1"/>
              <a:t>Wordpress</a:t>
            </a:r>
            <a:endParaRPr lang="en-US" dirty="0"/>
          </a:p>
          <a:p>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22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619F-FC98-4259-822E-3625F4F1A631}"/>
              </a:ext>
            </a:extLst>
          </p:cNvPr>
          <p:cNvSpPr>
            <a:spLocks noGrp="1"/>
          </p:cNvSpPr>
          <p:nvPr>
            <p:ph type="title"/>
          </p:nvPr>
        </p:nvSpPr>
        <p:spPr>
          <a:xfrm>
            <a:off x="2592925" y="624110"/>
            <a:ext cx="8911687" cy="908128"/>
          </a:xfrm>
        </p:spPr>
        <p:txBody>
          <a:bodyPr/>
          <a:lstStyle/>
          <a:p>
            <a:r>
              <a:rPr lang="en-US" dirty="0"/>
              <a:t>1. </a:t>
            </a:r>
            <a:r>
              <a:rPr lang="en-US" dirty="0" err="1"/>
              <a:t>Giới</a:t>
            </a:r>
            <a:r>
              <a:rPr lang="en-US" dirty="0"/>
              <a:t> </a:t>
            </a:r>
            <a:r>
              <a:rPr lang="en-US" dirty="0" err="1"/>
              <a:t>thiệu</a:t>
            </a:r>
            <a:r>
              <a:rPr lang="en-US" dirty="0"/>
              <a:t> </a:t>
            </a:r>
            <a:r>
              <a:rPr lang="en-US" dirty="0" err="1"/>
              <a:t>wordpress</a:t>
            </a:r>
            <a:endParaRPr lang="en-US" dirty="0"/>
          </a:p>
        </p:txBody>
      </p:sp>
      <p:sp>
        <p:nvSpPr>
          <p:cNvPr id="3" name="Content Placeholder 2">
            <a:extLst>
              <a:ext uri="{FF2B5EF4-FFF2-40B4-BE49-F238E27FC236}">
                <a16:creationId xmlns:a16="http://schemas.microsoft.com/office/drawing/2014/main" id="{B409D776-FF59-4626-8C89-86BEC8FFEB69}"/>
              </a:ext>
            </a:extLst>
          </p:cNvPr>
          <p:cNvSpPr>
            <a:spLocks noGrp="1"/>
          </p:cNvSpPr>
          <p:nvPr>
            <p:ph idx="1"/>
          </p:nvPr>
        </p:nvSpPr>
        <p:spPr>
          <a:xfrm>
            <a:off x="2589212" y="1643449"/>
            <a:ext cx="8915400" cy="4267773"/>
          </a:xfrm>
        </p:spPr>
        <p:txBody>
          <a:bodyPr>
            <a:normAutofit/>
          </a:bodyPr>
          <a:lstStyle/>
          <a:p>
            <a:r>
              <a:rPr lang="vi-VN" sz="2400" dirty="0">
                <a:solidFill>
                  <a:srgbClr val="000000"/>
                </a:solidFill>
                <a:effectLst/>
                <a:latin typeface="Times New Roman" panose="02020603050405020304" pitchFamily="18" charset="0"/>
                <a:ea typeface="Arial" panose="020B0604020202020204" pitchFamily="34" charset="0"/>
              </a:rPr>
              <a:t>WordPress là một công cụ tạo trang web nguồn mở trực tuyến được viết bằng ngôn ngữ PHP. Nhưng nói cách khác, nó có lẽ là hệ thống quản lý nội dung trang web và viết blog đơn giản và mạnh nhất (hoặc CMS) hiện nay.</a:t>
            </a:r>
            <a:endParaRPr lang="en-US" sz="2400" dirty="0">
              <a:solidFill>
                <a:srgbClr val="000000"/>
              </a:solidFill>
              <a:effectLst/>
              <a:latin typeface="Times New Roman" panose="02020603050405020304" pitchFamily="18" charset="0"/>
              <a:ea typeface="Arial" panose="020B0604020202020204" pitchFamily="34" charset="0"/>
            </a:endParaRPr>
          </a:p>
          <a:p>
            <a:pPr marL="0" indent="0">
              <a:buNone/>
            </a:pPr>
            <a:endParaRPr lang="en-US" sz="2400" dirty="0">
              <a:solidFill>
                <a:srgbClr val="000000"/>
              </a:solidFill>
              <a:effectLst/>
              <a:latin typeface="Times New Roman" panose="02020603050405020304" pitchFamily="18" charset="0"/>
              <a:ea typeface="Arial" panose="020B0604020202020204" pitchFamily="34" charset="0"/>
            </a:endParaRPr>
          </a:p>
          <a:p>
            <a:r>
              <a:rPr lang="vi-VN" sz="2400" dirty="0">
                <a:solidFill>
                  <a:srgbClr val="000000"/>
                </a:solidFill>
                <a:effectLst/>
                <a:latin typeface="Times New Roman" panose="02020603050405020304" pitchFamily="18" charset="0"/>
                <a:ea typeface="Arial" panose="020B0604020202020204" pitchFamily="34" charset="0"/>
              </a:rPr>
              <a:t>Vào ngày 27/5/2003 wordpress ra mắt lần đầu tiên bởi tác giả </a:t>
            </a:r>
            <a:r>
              <a:rPr lang="vi-VN" sz="2400" u="sng" dirty="0">
                <a:solidFill>
                  <a:srgbClr val="000000"/>
                </a:solidFill>
                <a:effectLst/>
                <a:latin typeface="Times New Roman" panose="02020603050405020304" pitchFamily="18" charset="0"/>
                <a:ea typeface="Arial" panose="020B0604020202020204" pitchFamily="34" charset="0"/>
                <a:hlinkClick r:id="rId2"/>
              </a:rPr>
              <a:t>Matt Mullenweg</a:t>
            </a:r>
            <a:r>
              <a:rPr lang="vi-VN" sz="2400" dirty="0">
                <a:solidFill>
                  <a:srgbClr val="000000"/>
                </a:solidFill>
                <a:effectLst/>
                <a:latin typeface="Times New Roman" panose="02020603050405020304" pitchFamily="18" charset="0"/>
                <a:ea typeface="Arial" panose="020B0604020202020204" pitchFamily="34" charset="0"/>
              </a:rPr>
              <a:t> và </a:t>
            </a:r>
            <a:r>
              <a:rPr lang="vi-VN" sz="2400" u="sng" dirty="0">
                <a:solidFill>
                  <a:srgbClr val="000000"/>
                </a:solidFill>
                <a:effectLst/>
                <a:latin typeface="Times New Roman" panose="02020603050405020304" pitchFamily="18" charset="0"/>
                <a:ea typeface="Arial" panose="020B0604020202020204" pitchFamily="34" charset="0"/>
                <a:hlinkClick r:id="rId3"/>
              </a:rPr>
              <a:t>Mike Little</a:t>
            </a:r>
            <a:r>
              <a:rPr lang="vi-VN" sz="2400" dirty="0">
                <a:solidFill>
                  <a:srgbClr val="000000"/>
                </a:solidFill>
                <a:effectLst/>
                <a:latin typeface="Times New Roman" panose="02020603050405020304" pitchFamily="18" charset="0"/>
                <a:ea typeface="Arial" panose="020B0604020202020204" pitchFamily="34" charset="0"/>
              </a:rPr>
              <a:t>. Cho đến hiện nay wordpress thuộc quyền sở hữu và phát triển của công ty Automattic.</a:t>
            </a:r>
            <a:endParaRPr lang="en-US" sz="2400" dirty="0"/>
          </a:p>
        </p:txBody>
      </p:sp>
    </p:spTree>
    <p:extLst>
      <p:ext uri="{BB962C8B-B14F-4D97-AF65-F5344CB8AC3E}">
        <p14:creationId xmlns:p14="http://schemas.microsoft.com/office/powerpoint/2010/main" val="351859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DDD1-1B2F-4703-A0B4-7FFA5B347D06}"/>
              </a:ext>
            </a:extLst>
          </p:cNvPr>
          <p:cNvSpPr>
            <a:spLocks noGrp="1"/>
          </p:cNvSpPr>
          <p:nvPr>
            <p:ph type="title"/>
          </p:nvPr>
        </p:nvSpPr>
        <p:spPr>
          <a:xfrm>
            <a:off x="2592925" y="624110"/>
            <a:ext cx="8911687" cy="710420"/>
          </a:xfrm>
        </p:spPr>
        <p:txBody>
          <a:bodyPr/>
          <a:lstStyle/>
          <a:p>
            <a:r>
              <a:rPr lang="en-US" dirty="0"/>
              <a:t>1. </a:t>
            </a:r>
            <a:r>
              <a:rPr lang="en-US" dirty="0" err="1"/>
              <a:t>Giới</a:t>
            </a:r>
            <a:r>
              <a:rPr lang="en-US" dirty="0"/>
              <a:t> </a:t>
            </a:r>
            <a:r>
              <a:rPr lang="en-US" dirty="0" err="1"/>
              <a:t>thiệu</a:t>
            </a:r>
            <a:r>
              <a:rPr lang="en-US" dirty="0"/>
              <a:t> </a:t>
            </a:r>
            <a:r>
              <a:rPr lang="en-US" dirty="0" err="1"/>
              <a:t>wordpress</a:t>
            </a:r>
            <a:endParaRPr lang="en-US" dirty="0"/>
          </a:p>
        </p:txBody>
      </p:sp>
      <p:sp>
        <p:nvSpPr>
          <p:cNvPr id="3" name="Content Placeholder 2">
            <a:extLst>
              <a:ext uri="{FF2B5EF4-FFF2-40B4-BE49-F238E27FC236}">
                <a16:creationId xmlns:a16="http://schemas.microsoft.com/office/drawing/2014/main" id="{F0A1E679-8C92-4BF7-B3F3-5CF483F53B35}"/>
              </a:ext>
            </a:extLst>
          </p:cNvPr>
          <p:cNvSpPr>
            <a:spLocks noGrp="1"/>
          </p:cNvSpPr>
          <p:nvPr>
            <p:ph idx="1"/>
          </p:nvPr>
        </p:nvSpPr>
        <p:spPr>
          <a:xfrm>
            <a:off x="2592925" y="1713471"/>
            <a:ext cx="3939179" cy="3777622"/>
          </a:xfrm>
        </p:spPr>
        <p:txBody>
          <a:bodyPr/>
          <a:lstStyle/>
          <a:p>
            <a:r>
              <a:rPr lang="en-US" sz="2400" b="1" dirty="0" err="1">
                <a:solidFill>
                  <a:srgbClr val="000000"/>
                </a:solidFill>
                <a:effectLst/>
                <a:latin typeface="Times New Roman" panose="02020603050405020304" pitchFamily="18" charset="0"/>
                <a:ea typeface="Times New Roman" panose="02020603050405020304" pitchFamily="18" charset="0"/>
              </a:rPr>
              <a:t>Ưu</a:t>
            </a:r>
            <a:r>
              <a:rPr lang="en-US" sz="2400" b="1" dirty="0">
                <a:solidFill>
                  <a:srgbClr val="000000"/>
                </a:solidFill>
                <a:effectLst/>
                <a:latin typeface="Times New Roman" panose="02020603050405020304" pitchFamily="18" charset="0"/>
                <a:ea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rPr>
              <a:t>điểm</a:t>
            </a:r>
            <a:r>
              <a:rPr lang="en-US" sz="2400" b="1" dirty="0">
                <a:solidFill>
                  <a:srgbClr val="000000"/>
                </a:solidFill>
                <a:effectLst/>
                <a:latin typeface="Times New Roman" panose="02020603050405020304" pitchFamily="18" charset="0"/>
                <a:ea typeface="Times New Roman" panose="02020603050405020304" pitchFamily="18" charset="0"/>
              </a:rPr>
              <a:t> :</a:t>
            </a:r>
            <a:endParaRPr lang="en-US" sz="2400" dirty="0">
              <a:effectLst/>
              <a:latin typeface="Arial" panose="020B0604020202020204" pitchFamily="34" charset="0"/>
              <a:ea typeface="Times New Roman" panose="02020603050405020304" pitchFamily="18" charset="0"/>
            </a:endParaRPr>
          </a:p>
          <a:p>
            <a:pPr>
              <a:buFontTx/>
              <a:buChar char="-"/>
            </a:pPr>
            <a:r>
              <a:rPr lang="en-US" sz="2400" i="0" dirty="0" err="1">
                <a:solidFill>
                  <a:srgbClr val="000000"/>
                </a:solidFill>
                <a:effectLst/>
                <a:latin typeface="Open Sans"/>
              </a:rPr>
              <a:t>Dễ</a:t>
            </a:r>
            <a:r>
              <a:rPr lang="en-US" sz="2400" i="0" dirty="0">
                <a:solidFill>
                  <a:srgbClr val="000000"/>
                </a:solidFill>
                <a:effectLst/>
                <a:latin typeface="Open Sans"/>
              </a:rPr>
              <a:t> </a:t>
            </a:r>
            <a:r>
              <a:rPr lang="en-US" sz="2400" i="0" dirty="0" err="1">
                <a:solidFill>
                  <a:srgbClr val="000000"/>
                </a:solidFill>
                <a:effectLst/>
                <a:latin typeface="Open Sans"/>
              </a:rPr>
              <a:t>sử</a:t>
            </a:r>
            <a:r>
              <a:rPr lang="en-US" sz="2400" i="0" dirty="0">
                <a:solidFill>
                  <a:srgbClr val="000000"/>
                </a:solidFill>
                <a:effectLst/>
                <a:latin typeface="Open Sans"/>
              </a:rPr>
              <a:t> </a:t>
            </a:r>
            <a:r>
              <a:rPr lang="en-US" sz="2400" i="0" dirty="0" err="1">
                <a:solidFill>
                  <a:srgbClr val="000000"/>
                </a:solidFill>
                <a:effectLst/>
                <a:latin typeface="Open Sans"/>
              </a:rPr>
              <a:t>dụng</a:t>
            </a:r>
            <a:r>
              <a:rPr lang="en-US" sz="2400" i="0" dirty="0">
                <a:solidFill>
                  <a:srgbClr val="000000"/>
                </a:solidFill>
                <a:effectLst/>
                <a:latin typeface="Open Sans"/>
              </a:rPr>
              <a:t>:</a:t>
            </a:r>
          </a:p>
          <a:p>
            <a:pPr>
              <a:buFontTx/>
              <a:buChar char="-"/>
            </a:pPr>
            <a:r>
              <a:rPr lang="en-US" sz="2400" i="0" dirty="0" err="1">
                <a:solidFill>
                  <a:srgbClr val="000000"/>
                </a:solidFill>
                <a:effectLst/>
                <a:latin typeface="Open Sans"/>
              </a:rPr>
              <a:t>Dễ</a:t>
            </a:r>
            <a:r>
              <a:rPr lang="en-US" sz="2400" i="0" dirty="0">
                <a:solidFill>
                  <a:srgbClr val="000000"/>
                </a:solidFill>
                <a:effectLst/>
                <a:latin typeface="Open Sans"/>
              </a:rPr>
              <a:t> </a:t>
            </a:r>
            <a:r>
              <a:rPr lang="en-US" sz="2400" i="0" dirty="0" err="1">
                <a:solidFill>
                  <a:srgbClr val="000000"/>
                </a:solidFill>
                <a:effectLst/>
                <a:latin typeface="Open Sans"/>
              </a:rPr>
              <a:t>quản</a:t>
            </a:r>
            <a:r>
              <a:rPr lang="en-US" sz="2400" i="0" dirty="0">
                <a:solidFill>
                  <a:srgbClr val="000000"/>
                </a:solidFill>
                <a:effectLst/>
                <a:latin typeface="Open Sans"/>
              </a:rPr>
              <a:t> </a:t>
            </a:r>
            <a:r>
              <a:rPr lang="en-US" sz="2400" i="0" dirty="0" err="1">
                <a:solidFill>
                  <a:srgbClr val="000000"/>
                </a:solidFill>
                <a:effectLst/>
                <a:latin typeface="Open Sans"/>
              </a:rPr>
              <a:t>lý</a:t>
            </a:r>
            <a:endParaRPr lang="en-US" sz="2400" i="0" dirty="0">
              <a:solidFill>
                <a:srgbClr val="000000"/>
              </a:solidFill>
              <a:effectLst/>
              <a:latin typeface="Open Sans"/>
            </a:endParaRPr>
          </a:p>
          <a:p>
            <a:pPr>
              <a:buFontTx/>
              <a:buChar char="-"/>
            </a:pPr>
            <a:r>
              <a:rPr lang="en-US" sz="2400" i="0" dirty="0" err="1">
                <a:solidFill>
                  <a:srgbClr val="000000"/>
                </a:solidFill>
                <a:effectLst/>
                <a:latin typeface="Open Sans"/>
              </a:rPr>
              <a:t>Nguồn</a:t>
            </a:r>
            <a:r>
              <a:rPr lang="en-US" sz="2400" i="0" dirty="0">
                <a:solidFill>
                  <a:srgbClr val="000000"/>
                </a:solidFill>
                <a:effectLst/>
                <a:latin typeface="Open Sans"/>
              </a:rPr>
              <a:t> </a:t>
            </a:r>
            <a:r>
              <a:rPr lang="en-US" sz="2400" i="0" dirty="0" err="1">
                <a:solidFill>
                  <a:srgbClr val="000000"/>
                </a:solidFill>
                <a:effectLst/>
                <a:latin typeface="Open Sans"/>
              </a:rPr>
              <a:t>mở</a:t>
            </a:r>
            <a:r>
              <a:rPr lang="en-US" sz="2400" i="0" dirty="0">
                <a:solidFill>
                  <a:srgbClr val="000000"/>
                </a:solidFill>
                <a:effectLst/>
                <a:latin typeface="Open Sans"/>
              </a:rPr>
              <a:t> </a:t>
            </a:r>
            <a:r>
              <a:rPr lang="en-US" sz="2400" i="0" dirty="0" err="1">
                <a:solidFill>
                  <a:srgbClr val="000000"/>
                </a:solidFill>
                <a:effectLst/>
                <a:latin typeface="Open Sans"/>
              </a:rPr>
              <a:t>miễn</a:t>
            </a:r>
            <a:r>
              <a:rPr lang="en-US" sz="2400" i="0" dirty="0">
                <a:solidFill>
                  <a:srgbClr val="000000"/>
                </a:solidFill>
                <a:effectLst/>
                <a:latin typeface="Open Sans"/>
              </a:rPr>
              <a:t> </a:t>
            </a:r>
            <a:r>
              <a:rPr lang="en-US" sz="2400" i="0" dirty="0" err="1">
                <a:solidFill>
                  <a:srgbClr val="000000"/>
                </a:solidFill>
                <a:effectLst/>
                <a:latin typeface="Open Sans"/>
              </a:rPr>
              <a:t>phí</a:t>
            </a:r>
            <a:r>
              <a:rPr lang="en-US" sz="2400" i="0" dirty="0">
                <a:solidFill>
                  <a:srgbClr val="000000"/>
                </a:solidFill>
                <a:effectLst/>
                <a:latin typeface="Open Sans"/>
              </a:rPr>
              <a:t>:</a:t>
            </a:r>
            <a:endParaRPr lang="en-US" sz="2400" dirty="0">
              <a:solidFill>
                <a:srgbClr val="000000"/>
              </a:solidFill>
              <a:latin typeface="Open Sans"/>
            </a:endParaRPr>
          </a:p>
          <a:p>
            <a:pPr>
              <a:buFontTx/>
              <a:buChar char="-"/>
            </a:pPr>
            <a:r>
              <a:rPr lang="vi-VN" sz="2400" i="0" dirty="0">
                <a:solidFill>
                  <a:srgbClr val="000000"/>
                </a:solidFill>
                <a:effectLst/>
                <a:latin typeface="Open Sans"/>
              </a:rPr>
              <a:t>Tối ưu hóa SEO:</a:t>
            </a:r>
            <a:endParaRPr lang="en-US" sz="2400" i="0" dirty="0">
              <a:solidFill>
                <a:srgbClr val="000000"/>
              </a:solidFill>
              <a:effectLst/>
              <a:latin typeface="Open Sans"/>
            </a:endParaRPr>
          </a:p>
          <a:p>
            <a:pPr>
              <a:buFontTx/>
              <a:buChar char="-"/>
            </a:pPr>
            <a:r>
              <a:rPr lang="en-US" sz="2400" i="0" dirty="0" err="1">
                <a:solidFill>
                  <a:srgbClr val="000000"/>
                </a:solidFill>
                <a:effectLst/>
                <a:latin typeface="Open Sans"/>
              </a:rPr>
              <a:t>Thiết</a:t>
            </a:r>
            <a:r>
              <a:rPr lang="en-US" sz="2400" i="0" dirty="0">
                <a:solidFill>
                  <a:srgbClr val="000000"/>
                </a:solidFill>
                <a:effectLst/>
                <a:latin typeface="Open Sans"/>
              </a:rPr>
              <a:t> </a:t>
            </a:r>
            <a:r>
              <a:rPr lang="en-US" sz="2400" i="0" dirty="0" err="1">
                <a:solidFill>
                  <a:srgbClr val="000000"/>
                </a:solidFill>
                <a:effectLst/>
                <a:latin typeface="Open Sans"/>
              </a:rPr>
              <a:t>kế</a:t>
            </a:r>
            <a:r>
              <a:rPr lang="en-US" sz="2400" i="0" dirty="0">
                <a:solidFill>
                  <a:srgbClr val="000000"/>
                </a:solidFill>
                <a:effectLst/>
                <a:latin typeface="Open Sans"/>
              </a:rPr>
              <a:t> </a:t>
            </a:r>
            <a:r>
              <a:rPr lang="en-US" sz="2400" i="0" dirty="0" err="1">
                <a:solidFill>
                  <a:srgbClr val="000000"/>
                </a:solidFill>
                <a:effectLst/>
                <a:latin typeface="Open Sans"/>
              </a:rPr>
              <a:t>trang</a:t>
            </a:r>
            <a:r>
              <a:rPr lang="en-US" sz="2400" i="0" dirty="0">
                <a:solidFill>
                  <a:srgbClr val="000000"/>
                </a:solidFill>
                <a:effectLst/>
                <a:latin typeface="Open Sans"/>
              </a:rPr>
              <a:t> web</a:t>
            </a:r>
            <a:endParaRPr lang="en-US" sz="2400" dirty="0">
              <a:solidFill>
                <a:srgbClr val="000000"/>
              </a:solidFill>
              <a:latin typeface="Open Sans"/>
            </a:endParaRPr>
          </a:p>
          <a:p>
            <a:pPr>
              <a:buFontTx/>
              <a:buChar char="-"/>
            </a:pPr>
            <a:r>
              <a:rPr lang="en-US" sz="2400" i="0" dirty="0" err="1">
                <a:solidFill>
                  <a:srgbClr val="000000"/>
                </a:solidFill>
                <a:effectLst/>
                <a:latin typeface="Open Sans"/>
              </a:rPr>
              <a:t>Hỗ</a:t>
            </a:r>
            <a:r>
              <a:rPr lang="en-US" sz="2400" i="0" dirty="0">
                <a:solidFill>
                  <a:srgbClr val="000000"/>
                </a:solidFill>
                <a:effectLst/>
                <a:latin typeface="Open Sans"/>
              </a:rPr>
              <a:t> </a:t>
            </a:r>
            <a:r>
              <a:rPr lang="en-US" sz="2400" i="0" dirty="0" err="1">
                <a:solidFill>
                  <a:srgbClr val="000000"/>
                </a:solidFill>
                <a:effectLst/>
                <a:latin typeface="Open Sans"/>
              </a:rPr>
              <a:t>trợ</a:t>
            </a:r>
            <a:r>
              <a:rPr lang="en-US" sz="2400" i="0" dirty="0">
                <a:solidFill>
                  <a:srgbClr val="000000"/>
                </a:solidFill>
                <a:effectLst/>
                <a:latin typeface="Open Sans"/>
              </a:rPr>
              <a:t> </a:t>
            </a:r>
            <a:r>
              <a:rPr lang="en-US" sz="2400" i="0" dirty="0" err="1">
                <a:solidFill>
                  <a:srgbClr val="000000"/>
                </a:solidFill>
                <a:effectLst/>
                <a:latin typeface="Open Sans"/>
              </a:rPr>
              <a:t>nhiều</a:t>
            </a:r>
            <a:r>
              <a:rPr lang="en-US" sz="2400" i="0" dirty="0">
                <a:solidFill>
                  <a:srgbClr val="000000"/>
                </a:solidFill>
                <a:effectLst/>
                <a:latin typeface="Open Sans"/>
              </a:rPr>
              <a:t> </a:t>
            </a:r>
            <a:r>
              <a:rPr lang="en-US" sz="2400" i="0" dirty="0" err="1">
                <a:solidFill>
                  <a:srgbClr val="000000"/>
                </a:solidFill>
                <a:effectLst/>
                <a:latin typeface="Open Sans"/>
              </a:rPr>
              <a:t>ngôn</a:t>
            </a:r>
            <a:r>
              <a:rPr lang="en-US" sz="2400" i="0" dirty="0">
                <a:solidFill>
                  <a:srgbClr val="000000"/>
                </a:solidFill>
                <a:effectLst/>
                <a:latin typeface="Open Sans"/>
              </a:rPr>
              <a:t> </a:t>
            </a:r>
            <a:r>
              <a:rPr lang="en-US" sz="2400" i="0" dirty="0" err="1">
                <a:solidFill>
                  <a:srgbClr val="000000"/>
                </a:solidFill>
                <a:effectLst/>
                <a:latin typeface="Open Sans"/>
              </a:rPr>
              <a:t>ngữ</a:t>
            </a:r>
            <a:endParaRPr lang="en-US" sz="2400" dirty="0"/>
          </a:p>
        </p:txBody>
      </p:sp>
      <p:sp>
        <p:nvSpPr>
          <p:cNvPr id="4" name="Content Placeholder 2">
            <a:extLst>
              <a:ext uri="{FF2B5EF4-FFF2-40B4-BE49-F238E27FC236}">
                <a16:creationId xmlns:a16="http://schemas.microsoft.com/office/drawing/2014/main" id="{F086E489-6818-4C76-BD82-3AE8006321C0}"/>
              </a:ext>
            </a:extLst>
          </p:cNvPr>
          <p:cNvSpPr txBox="1">
            <a:spLocks/>
          </p:cNvSpPr>
          <p:nvPr/>
        </p:nvSpPr>
        <p:spPr>
          <a:xfrm>
            <a:off x="7048768" y="1713471"/>
            <a:ext cx="5066230" cy="410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sz="2400" b="1" i="1" dirty="0">
                <a:solidFill>
                  <a:srgbClr val="000000"/>
                </a:solidFill>
                <a:latin typeface="Open Sans"/>
              </a:rPr>
              <a:t>Nhược điểm:</a:t>
            </a:r>
            <a:endParaRPr lang="en-US" sz="2400" b="1" i="1" dirty="0">
              <a:solidFill>
                <a:srgbClr val="000000"/>
              </a:solidFill>
              <a:latin typeface="Open Sans"/>
            </a:endParaRPr>
          </a:p>
          <a:p>
            <a:pPr>
              <a:buFontTx/>
              <a:buChar char="-"/>
            </a:pPr>
            <a:r>
              <a:rPr lang="en-US" sz="2400" dirty="0" err="1">
                <a:solidFill>
                  <a:srgbClr val="000000"/>
                </a:solidFill>
                <a:latin typeface="Open Sans"/>
              </a:rPr>
              <a:t>Bảo</a:t>
            </a:r>
            <a:r>
              <a:rPr lang="en-US" sz="2400" dirty="0">
                <a:solidFill>
                  <a:srgbClr val="000000"/>
                </a:solidFill>
                <a:latin typeface="Open Sans"/>
              </a:rPr>
              <a:t> </a:t>
            </a:r>
            <a:r>
              <a:rPr lang="en-US" sz="2400" dirty="0" err="1">
                <a:solidFill>
                  <a:srgbClr val="000000"/>
                </a:solidFill>
                <a:latin typeface="Open Sans"/>
              </a:rPr>
              <a:t>mật</a:t>
            </a:r>
            <a:r>
              <a:rPr lang="en-US" sz="2400" dirty="0">
                <a:solidFill>
                  <a:srgbClr val="000000"/>
                </a:solidFill>
                <a:latin typeface="Open Sans"/>
              </a:rPr>
              <a:t> </a:t>
            </a:r>
            <a:r>
              <a:rPr lang="en-US" sz="2400" dirty="0" err="1">
                <a:solidFill>
                  <a:srgbClr val="000000"/>
                </a:solidFill>
                <a:latin typeface="Open Sans"/>
              </a:rPr>
              <a:t>không</a:t>
            </a:r>
            <a:r>
              <a:rPr lang="en-US" sz="2400" dirty="0">
                <a:solidFill>
                  <a:srgbClr val="000000"/>
                </a:solidFill>
                <a:latin typeface="Open Sans"/>
              </a:rPr>
              <a:t> </a:t>
            </a:r>
            <a:r>
              <a:rPr lang="en-US" sz="2400" dirty="0" err="1">
                <a:solidFill>
                  <a:srgbClr val="000000"/>
                </a:solidFill>
                <a:latin typeface="Open Sans"/>
              </a:rPr>
              <a:t>tốt</a:t>
            </a:r>
            <a:endParaRPr lang="en-US" sz="2400" i="1" dirty="0">
              <a:solidFill>
                <a:srgbClr val="000000"/>
              </a:solidFill>
              <a:latin typeface="Open Sans"/>
            </a:endParaRPr>
          </a:p>
          <a:p>
            <a:pPr>
              <a:buFontTx/>
              <a:buChar char="-"/>
            </a:pPr>
            <a:r>
              <a:rPr lang="en-US" sz="2400" dirty="0" err="1">
                <a:solidFill>
                  <a:srgbClr val="000000"/>
                </a:solidFill>
                <a:latin typeface="Open Sans"/>
              </a:rPr>
              <a:t>Cài</a:t>
            </a:r>
            <a:r>
              <a:rPr lang="en-US" sz="2400" dirty="0">
                <a:solidFill>
                  <a:srgbClr val="000000"/>
                </a:solidFill>
                <a:latin typeface="Open Sans"/>
              </a:rPr>
              <a:t> </a:t>
            </a:r>
            <a:r>
              <a:rPr lang="en-US" sz="2400" dirty="0" err="1">
                <a:solidFill>
                  <a:srgbClr val="000000"/>
                </a:solidFill>
                <a:latin typeface="Open Sans"/>
              </a:rPr>
              <a:t>đặt</a:t>
            </a:r>
            <a:r>
              <a:rPr lang="en-US" sz="2400" dirty="0">
                <a:solidFill>
                  <a:srgbClr val="000000"/>
                </a:solidFill>
                <a:latin typeface="Open Sans"/>
              </a:rPr>
              <a:t> template </a:t>
            </a:r>
            <a:r>
              <a:rPr lang="en-US" sz="2400" dirty="0" err="1">
                <a:solidFill>
                  <a:srgbClr val="000000"/>
                </a:solidFill>
                <a:latin typeface="Open Sans"/>
              </a:rPr>
              <a:t>và</a:t>
            </a:r>
            <a:r>
              <a:rPr lang="en-US" sz="2400" dirty="0">
                <a:solidFill>
                  <a:srgbClr val="000000"/>
                </a:solidFill>
                <a:latin typeface="Open Sans"/>
              </a:rPr>
              <a:t> plugin</a:t>
            </a:r>
            <a:endParaRPr lang="en-US" sz="2400" i="1" dirty="0">
              <a:solidFill>
                <a:srgbClr val="000000"/>
              </a:solidFill>
              <a:latin typeface="Open Sans"/>
            </a:endParaRPr>
          </a:p>
          <a:p>
            <a:pPr>
              <a:buFontTx/>
              <a:buChar char="-"/>
            </a:pPr>
            <a:r>
              <a:rPr lang="en-US" sz="2400" dirty="0" err="1">
                <a:solidFill>
                  <a:srgbClr val="000000"/>
                </a:solidFill>
                <a:latin typeface="Open Sans"/>
              </a:rPr>
              <a:t>Phù</a:t>
            </a:r>
            <a:r>
              <a:rPr lang="en-US" sz="2400" dirty="0">
                <a:solidFill>
                  <a:srgbClr val="000000"/>
                </a:solidFill>
                <a:latin typeface="Open Sans"/>
              </a:rPr>
              <a:t> </a:t>
            </a:r>
            <a:r>
              <a:rPr lang="en-US" sz="2400" dirty="0" err="1">
                <a:solidFill>
                  <a:srgbClr val="000000"/>
                </a:solidFill>
                <a:latin typeface="Open Sans"/>
              </a:rPr>
              <a:t>hợp</a:t>
            </a:r>
            <a:r>
              <a:rPr lang="en-US" sz="2400" dirty="0">
                <a:solidFill>
                  <a:srgbClr val="000000"/>
                </a:solidFill>
                <a:latin typeface="Open Sans"/>
              </a:rPr>
              <a:t> </a:t>
            </a:r>
            <a:r>
              <a:rPr lang="en-US" sz="2400" dirty="0" err="1">
                <a:solidFill>
                  <a:srgbClr val="000000"/>
                </a:solidFill>
                <a:latin typeface="Open Sans"/>
              </a:rPr>
              <a:t>với</a:t>
            </a:r>
            <a:r>
              <a:rPr lang="en-US" sz="2400" dirty="0">
                <a:solidFill>
                  <a:srgbClr val="000000"/>
                </a:solidFill>
                <a:latin typeface="Open Sans"/>
              </a:rPr>
              <a:t> </a:t>
            </a:r>
            <a:r>
              <a:rPr lang="en-US" sz="2400" dirty="0" err="1">
                <a:solidFill>
                  <a:srgbClr val="000000"/>
                </a:solidFill>
                <a:latin typeface="Open Sans"/>
              </a:rPr>
              <a:t>doanh</a:t>
            </a:r>
            <a:r>
              <a:rPr lang="en-US" sz="2400" dirty="0">
                <a:solidFill>
                  <a:srgbClr val="000000"/>
                </a:solidFill>
                <a:latin typeface="Open Sans"/>
              </a:rPr>
              <a:t> </a:t>
            </a:r>
            <a:r>
              <a:rPr lang="en-US" sz="2400" dirty="0" err="1">
                <a:solidFill>
                  <a:srgbClr val="000000"/>
                </a:solidFill>
                <a:latin typeface="Open Sans"/>
              </a:rPr>
              <a:t>nghiệp</a:t>
            </a:r>
            <a:r>
              <a:rPr lang="en-US" sz="2400" dirty="0">
                <a:solidFill>
                  <a:srgbClr val="000000"/>
                </a:solidFill>
                <a:latin typeface="Open Sans"/>
              </a:rPr>
              <a:t> </a:t>
            </a:r>
            <a:r>
              <a:rPr lang="en-US" sz="2400" dirty="0" err="1">
                <a:solidFill>
                  <a:srgbClr val="000000"/>
                </a:solidFill>
                <a:latin typeface="Open Sans"/>
              </a:rPr>
              <a:t>nhỏ</a:t>
            </a:r>
            <a:endParaRPr lang="en-US" sz="2400" i="1" dirty="0">
              <a:solidFill>
                <a:srgbClr val="000000"/>
              </a:solidFill>
              <a:latin typeface="Open Sans"/>
            </a:endParaRPr>
          </a:p>
          <a:p>
            <a:pPr marL="0" indent="0">
              <a:buFont typeface="Wingdings 3" charset="2"/>
              <a:buNone/>
            </a:pPr>
            <a:endParaRPr lang="en-US" dirty="0"/>
          </a:p>
        </p:txBody>
      </p:sp>
    </p:spTree>
    <p:extLst>
      <p:ext uri="{BB962C8B-B14F-4D97-AF65-F5344CB8AC3E}">
        <p14:creationId xmlns:p14="http://schemas.microsoft.com/office/powerpoint/2010/main" val="250113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7CF8-3DAF-4424-BBB5-F8F00E71C668}"/>
              </a:ext>
            </a:extLst>
          </p:cNvPr>
          <p:cNvSpPr>
            <a:spLocks noGrp="1"/>
          </p:cNvSpPr>
          <p:nvPr>
            <p:ph type="title"/>
          </p:nvPr>
        </p:nvSpPr>
        <p:spPr/>
        <p:txBody>
          <a:bodyPr/>
          <a:lstStyle/>
          <a:p>
            <a:r>
              <a:rPr lang="en-US" dirty="0"/>
              <a:t>1. </a:t>
            </a:r>
            <a:r>
              <a:rPr lang="en-US" dirty="0" err="1"/>
              <a:t>Giới</a:t>
            </a:r>
            <a:r>
              <a:rPr lang="en-US" dirty="0"/>
              <a:t> </a:t>
            </a:r>
            <a:r>
              <a:rPr lang="en-US" dirty="0" err="1"/>
              <a:t>thiệu</a:t>
            </a:r>
            <a:r>
              <a:rPr lang="en-US" dirty="0"/>
              <a:t> </a:t>
            </a:r>
            <a:r>
              <a:rPr lang="en-US" dirty="0" err="1"/>
              <a:t>wordpress</a:t>
            </a:r>
            <a:endParaRPr lang="en-US" dirty="0"/>
          </a:p>
        </p:txBody>
      </p:sp>
      <p:sp>
        <p:nvSpPr>
          <p:cNvPr id="3" name="Content Placeholder 2">
            <a:extLst>
              <a:ext uri="{FF2B5EF4-FFF2-40B4-BE49-F238E27FC236}">
                <a16:creationId xmlns:a16="http://schemas.microsoft.com/office/drawing/2014/main" id="{9F1C3375-109D-4180-9F4D-53061F672C49}"/>
              </a:ext>
            </a:extLst>
          </p:cNvPr>
          <p:cNvSpPr>
            <a:spLocks noGrp="1"/>
          </p:cNvSpPr>
          <p:nvPr>
            <p:ph idx="1"/>
          </p:nvPr>
        </p:nvSpPr>
        <p:spPr>
          <a:xfrm>
            <a:off x="2589211" y="1631092"/>
            <a:ext cx="7862593" cy="4280130"/>
          </a:xfrm>
        </p:spPr>
        <p:txBody>
          <a:bodyPr>
            <a:normAutofit/>
          </a:bodyPr>
          <a:lstStyle/>
          <a:p>
            <a:r>
              <a:rPr lang="en-US" sz="2400" b="1" u="none" strike="noStrike" dirty="0" err="1">
                <a:solidFill>
                  <a:srgbClr val="000000"/>
                </a:solidFill>
                <a:effectLst/>
                <a:latin typeface="Times New Roman" panose="02020603050405020304" pitchFamily="18" charset="0"/>
                <a:ea typeface="Times New Roman" panose="02020603050405020304" pitchFamily="18" charset="0"/>
              </a:rPr>
              <a:t>Lợi</a:t>
            </a:r>
            <a:r>
              <a:rPr lang="en-US" sz="2400" b="1" u="none" strike="noStrike" dirty="0">
                <a:solidFill>
                  <a:srgbClr val="000000"/>
                </a:solidFill>
                <a:effectLst/>
                <a:latin typeface="Times New Roman" panose="02020603050405020304" pitchFamily="18" charset="0"/>
                <a:ea typeface="Times New Roman" panose="02020603050405020304" pitchFamily="18" charset="0"/>
              </a:rPr>
              <a:t> </a:t>
            </a:r>
            <a:r>
              <a:rPr lang="en-US" sz="2400" b="1" u="none" strike="noStrike" dirty="0" err="1">
                <a:solidFill>
                  <a:srgbClr val="000000"/>
                </a:solidFill>
                <a:effectLst/>
                <a:latin typeface="Times New Roman" panose="02020603050405020304" pitchFamily="18" charset="0"/>
                <a:ea typeface="Times New Roman" panose="02020603050405020304" pitchFamily="18" charset="0"/>
              </a:rPr>
              <a:t>ích</a:t>
            </a:r>
            <a:r>
              <a:rPr lang="en-US" sz="2400" b="1" u="none" strike="noStrike" dirty="0">
                <a:solidFill>
                  <a:srgbClr val="000000"/>
                </a:solidFill>
                <a:effectLst/>
                <a:latin typeface="Times New Roman" panose="02020603050405020304" pitchFamily="18" charset="0"/>
                <a:ea typeface="Times New Roman" panose="02020603050405020304" pitchFamily="18" charset="0"/>
              </a:rPr>
              <a:t> </a:t>
            </a:r>
            <a:r>
              <a:rPr lang="en-US" sz="2400" b="1" u="none" strike="noStrike" dirty="0" err="1">
                <a:solidFill>
                  <a:srgbClr val="000000"/>
                </a:solidFill>
                <a:effectLst/>
                <a:latin typeface="Times New Roman" panose="02020603050405020304" pitchFamily="18" charset="0"/>
                <a:ea typeface="Times New Roman" panose="02020603050405020304" pitchFamily="18" charset="0"/>
              </a:rPr>
              <a:t>sử</a:t>
            </a:r>
            <a:r>
              <a:rPr lang="en-US" sz="2400" b="1" u="none" strike="noStrike" dirty="0">
                <a:solidFill>
                  <a:srgbClr val="000000"/>
                </a:solidFill>
                <a:effectLst/>
                <a:latin typeface="Times New Roman" panose="02020603050405020304" pitchFamily="18" charset="0"/>
                <a:ea typeface="Times New Roman" panose="02020603050405020304" pitchFamily="18" charset="0"/>
              </a:rPr>
              <a:t> </a:t>
            </a:r>
            <a:r>
              <a:rPr lang="en-US" sz="2400" b="1" u="none" strike="noStrike" dirty="0" err="1">
                <a:solidFill>
                  <a:srgbClr val="000000"/>
                </a:solidFill>
                <a:effectLst/>
                <a:latin typeface="Times New Roman" panose="02020603050405020304" pitchFamily="18" charset="0"/>
                <a:ea typeface="Times New Roman" panose="02020603050405020304" pitchFamily="18" charset="0"/>
              </a:rPr>
              <a:t>dụng</a:t>
            </a:r>
            <a:r>
              <a:rPr lang="en-US" sz="2400" b="1" u="none" strike="noStrike" dirty="0">
                <a:solidFill>
                  <a:srgbClr val="000000"/>
                </a:solidFill>
                <a:effectLst/>
                <a:latin typeface="Times New Roman" panose="02020603050405020304" pitchFamily="18" charset="0"/>
                <a:ea typeface="Times New Roman" panose="02020603050405020304" pitchFamily="18" charset="0"/>
              </a:rPr>
              <a:t> </a:t>
            </a:r>
            <a:r>
              <a:rPr lang="en-US" sz="2400" b="1" u="none" strike="noStrike" dirty="0" err="1">
                <a:solidFill>
                  <a:srgbClr val="000000"/>
                </a:solidFill>
                <a:effectLst/>
                <a:latin typeface="Times New Roman" panose="02020603050405020304" pitchFamily="18" charset="0"/>
                <a:ea typeface="Times New Roman" panose="02020603050405020304" pitchFamily="18" charset="0"/>
              </a:rPr>
              <a:t>wordpress</a:t>
            </a:r>
            <a:endParaRPr lang="en-US" sz="2400" b="1" i="1" dirty="0">
              <a:solidFill>
                <a:srgbClr val="000000"/>
              </a:solidFill>
              <a:effectLst/>
              <a:latin typeface="Open Sans"/>
            </a:endParaRPr>
          </a:p>
          <a:p>
            <a:pPr marL="0" indent="0">
              <a:buNone/>
            </a:pPr>
            <a:r>
              <a:rPr lang="en-US" sz="2400" dirty="0"/>
              <a:t>- </a:t>
            </a:r>
            <a:r>
              <a:rPr lang="en-US" sz="2400" dirty="0">
                <a:solidFill>
                  <a:srgbClr val="000000"/>
                </a:solidFill>
                <a:effectLst/>
                <a:latin typeface="Times New Roman" panose="02020603050405020304" pitchFamily="18" charset="0"/>
                <a:ea typeface="Times New Roman" panose="02020603050405020304" pitchFamily="18" charset="0"/>
              </a:rPr>
              <a:t>Linh </a:t>
            </a:r>
            <a:r>
              <a:rPr lang="en-US" sz="2400" dirty="0" err="1">
                <a:solidFill>
                  <a:srgbClr val="000000"/>
                </a:solidFill>
                <a:effectLst/>
                <a:latin typeface="Times New Roman" panose="02020603050405020304" pitchFamily="18" charset="0"/>
                <a:ea typeface="Times New Roman" panose="02020603050405020304" pitchFamily="18" charset="0"/>
              </a:rPr>
              <a:t>hoạt</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và</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dễ</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sử</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dụng</a:t>
            </a:r>
            <a:endParaRPr lang="en-US" sz="2400" dirty="0">
              <a:effectLst/>
              <a:latin typeface="Arial" panose="020B0604020202020204" pitchFamily="34" charset="0"/>
              <a:ea typeface="Arial" panose="020B0604020202020204" pitchFamily="34" charset="0"/>
            </a:endParaRPr>
          </a:p>
          <a:p>
            <a:pPr marL="0" indent="0">
              <a:buNone/>
            </a:pPr>
            <a:r>
              <a:rPr lang="en-US" sz="2400" dirty="0"/>
              <a:t>- </a:t>
            </a:r>
            <a:r>
              <a:rPr lang="en-US" sz="2400" dirty="0" err="1">
                <a:solidFill>
                  <a:srgbClr val="000000"/>
                </a:solidFill>
                <a:effectLst/>
                <a:latin typeface="Times New Roman" panose="02020603050405020304" pitchFamily="18" charset="0"/>
                <a:ea typeface="Times New Roman" panose="02020603050405020304" pitchFamily="18" charset="0"/>
              </a:rPr>
              <a:t>Thân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thiện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với</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người</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dùng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ngay</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cả</a:t>
            </a:r>
            <a:r>
              <a:rPr lang="en-US" sz="2400" dirty="0">
                <a:solidFill>
                  <a:srgbClr val="000000"/>
                </a:solidFill>
                <a:effectLst/>
                <a:latin typeface="Times New Roman" panose="02020603050405020304" pitchFamily="18" charset="0"/>
                <a:ea typeface="Times New Roman" panose="02020603050405020304" pitchFamily="18" charset="0"/>
              </a:rPr>
              <a:t> Newbie</a:t>
            </a:r>
            <a:endParaRPr lang="en-US" sz="2400" dirty="0">
              <a:effectLst/>
              <a:latin typeface="Arial" panose="020B0604020202020204" pitchFamily="34" charset="0"/>
              <a:ea typeface="Arial" panose="020B0604020202020204" pitchFamily="34" charset="0"/>
            </a:endParaRPr>
          </a:p>
          <a:p>
            <a:pPr marL="0" indent="0">
              <a:buNone/>
            </a:pPr>
            <a:r>
              <a:rPr lang="en-US" sz="2400" dirty="0"/>
              <a:t>- </a:t>
            </a:r>
            <a:r>
              <a:rPr lang="en-US" sz="2400" dirty="0" err="1">
                <a:solidFill>
                  <a:srgbClr val="000000"/>
                </a:solidFill>
                <a:effectLst/>
                <a:latin typeface="Times New Roman" panose="02020603050405020304" pitchFamily="18" charset="0"/>
                <a:ea typeface="Times New Roman" panose="02020603050405020304" pitchFamily="18" charset="0"/>
              </a:rPr>
              <a:t>Cung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cấp</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giao</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diện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đa</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dạng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miễn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phí</a:t>
            </a:r>
            <a:endParaRPr lang="en-US" sz="2400" dirty="0">
              <a:effectLst/>
              <a:latin typeface="Arial" panose="020B0604020202020204" pitchFamily="34" charset="0"/>
              <a:ea typeface="Arial" panose="020B0604020202020204" pitchFamily="34" charset="0"/>
            </a:endParaRPr>
          </a:p>
          <a:p>
            <a:pPr marL="0" indent="0">
              <a:buNone/>
            </a:pPr>
            <a:r>
              <a:rPr lang="en-US" sz="2400" dirty="0"/>
              <a:t>- </a:t>
            </a:r>
            <a:r>
              <a:rPr lang="en-US" sz="2400" dirty="0">
                <a:solidFill>
                  <a:srgbClr val="000000"/>
                </a:solidFill>
                <a:effectLst/>
                <a:latin typeface="Times New Roman" panose="02020603050405020304" pitchFamily="18" charset="0"/>
                <a:ea typeface="Times New Roman" panose="02020603050405020304" pitchFamily="18" charset="0"/>
              </a:rPr>
              <a:t>Trang web </a:t>
            </a:r>
            <a:r>
              <a:rPr lang="en-US" sz="2400" dirty="0" err="1">
                <a:solidFill>
                  <a:srgbClr val="000000"/>
                </a:solidFill>
                <a:effectLst/>
                <a:latin typeface="Times New Roman" panose="02020603050405020304" pitchFamily="18" charset="0"/>
                <a:ea typeface="Times New Roman" panose="02020603050405020304" pitchFamily="18" charset="0"/>
              </a:rPr>
              <a:t>wordpress</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thường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có</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xếp</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hạng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cao</a:t>
            </a:r>
            <a:endParaRPr lang="en-US" sz="2400" dirty="0">
              <a:effectLst/>
              <a:latin typeface="Arial" panose="020B0604020202020204" pitchFamily="34" charset="0"/>
              <a:ea typeface="Arial" panose="020B0604020202020204" pitchFamily="34" charset="0"/>
            </a:endParaRPr>
          </a:p>
          <a:p>
            <a:pPr marL="0" indent="0">
              <a:buNone/>
            </a:pPr>
            <a:r>
              <a:rPr lang="en-US" sz="2400" dirty="0"/>
              <a:t>- </a:t>
            </a:r>
            <a:r>
              <a:rPr lang="en-US" sz="2400" dirty="0">
                <a:solidFill>
                  <a:srgbClr val="000000"/>
                </a:solidFill>
                <a:effectLst/>
                <a:latin typeface="Times New Roman" panose="02020603050405020304" pitchFamily="18" charset="0"/>
                <a:ea typeface="Times New Roman" panose="02020603050405020304" pitchFamily="18" charset="0"/>
              </a:rPr>
              <a:t>Trang web </a:t>
            </a:r>
            <a:r>
              <a:rPr lang="en-US" sz="2400" dirty="0" err="1">
                <a:solidFill>
                  <a:srgbClr val="000000"/>
                </a:solidFill>
                <a:effectLst/>
                <a:latin typeface="Times New Roman" panose="02020603050405020304" pitchFamily="18" charset="0"/>
                <a:ea typeface="Times New Roman" panose="02020603050405020304" pitchFamily="18" charset="0"/>
              </a:rPr>
              <a:t>wordpress</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thân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thiện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với</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thiết</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bị</a:t>
            </a:r>
            <a:r>
              <a:rPr lang="en-US" sz="2400" dirty="0">
                <a:solidFill>
                  <a:srgbClr val="000000"/>
                </a:solidFill>
                <a:effectLst/>
                <a:latin typeface="Times New Roman" panose="02020603050405020304" pitchFamily="18" charset="0"/>
                <a:ea typeface="Times New Roman" panose="02020603050405020304" pitchFamily="18" charset="0"/>
              </a:rPr>
              <a:t> di </a:t>
            </a:r>
            <a:r>
              <a:rPr lang="en-US" sz="2400" dirty="0" err="1">
                <a:solidFill>
                  <a:srgbClr val="000000"/>
                </a:solidFill>
                <a:effectLst/>
                <a:latin typeface="Times New Roman" panose="02020603050405020304" pitchFamily="18" charset="0"/>
                <a:ea typeface="Times New Roman" panose="02020603050405020304" pitchFamily="18" charset="0"/>
              </a:rPr>
              <a:t>động</a:t>
            </a:r>
            <a:endParaRPr lang="en-US" sz="2400" dirty="0">
              <a:effectLst/>
              <a:latin typeface="Arial" panose="020B0604020202020204" pitchFamily="34" charset="0"/>
              <a:ea typeface="Arial" panose="020B0604020202020204" pitchFamily="34" charset="0"/>
            </a:endParaRPr>
          </a:p>
          <a:p>
            <a:pPr marL="0" indent="0">
              <a:buNone/>
            </a:pPr>
            <a:r>
              <a:rPr lang="en-US" sz="2400" dirty="0"/>
              <a:t>- </a:t>
            </a:r>
            <a:r>
              <a:rPr lang="en-US" sz="2400" dirty="0">
                <a:solidFill>
                  <a:srgbClr val="000000"/>
                </a:solidFill>
                <a:effectLst/>
                <a:latin typeface="Times New Roman" panose="02020603050405020304" pitchFamily="18" charset="0"/>
                <a:ea typeface="Times New Roman" panose="02020603050405020304" pitchFamily="18" charset="0"/>
              </a:rPr>
              <a:t>Trang web </a:t>
            </a:r>
            <a:r>
              <a:rPr lang="en-US" sz="2400" dirty="0" err="1">
                <a:solidFill>
                  <a:srgbClr val="000000"/>
                </a:solidFill>
                <a:effectLst/>
                <a:latin typeface="Times New Roman" panose="02020603050405020304" pitchFamily="18" charset="0"/>
                <a:ea typeface="Times New Roman" panose="02020603050405020304" pitchFamily="18" charset="0"/>
              </a:rPr>
              <a:t>wordpress</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có</a:t>
            </a:r>
            <a:r>
              <a:rPr lang="en-US" sz="2400" dirty="0">
                <a:solidFill>
                  <a:srgbClr val="000000"/>
                </a:solidFill>
                <a:effectLst/>
                <a:latin typeface="Times New Roman" panose="02020603050405020304" pitchFamily="18" charset="0"/>
                <a:ea typeface="Times New Roman" panose="02020603050405020304" pitchFamily="18" charset="0"/>
              </a:rPr>
              <a:t> Blog </a:t>
            </a:r>
            <a:r>
              <a:rPr lang="en-US" sz="2400" dirty="0" err="1">
                <a:solidFill>
                  <a:srgbClr val="000000"/>
                </a:solidFill>
                <a:effectLst/>
                <a:latin typeface="Times New Roman" panose="02020603050405020304" pitchFamily="18" charset="0"/>
                <a:ea typeface="Times New Roman" panose="02020603050405020304" pitchFamily="18" charset="0"/>
              </a:rPr>
              <a:t>tích</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hợp</a:t>
            </a:r>
            <a:endParaRPr lang="en-US" sz="2400" dirty="0">
              <a:effectLst/>
              <a:latin typeface="Arial" panose="020B0604020202020204" pitchFamily="34" charset="0"/>
              <a:ea typeface="Arial" panose="020B0604020202020204" pitchFamily="34" charset="0"/>
            </a:endParaRPr>
          </a:p>
          <a:p>
            <a:pPr marL="0" indent="0">
              <a:buNone/>
            </a:pPr>
            <a:r>
              <a:rPr lang="en-US" sz="2400" dirty="0"/>
              <a:t>- </a:t>
            </a:r>
            <a:r>
              <a:rPr lang="en-US" sz="2400" dirty="0" err="1">
                <a:solidFill>
                  <a:srgbClr val="000000"/>
                </a:solidFill>
                <a:effectLst/>
                <a:latin typeface="Times New Roman" panose="02020603050405020304" pitchFamily="18" charset="0"/>
                <a:ea typeface="Times New Roman" panose="02020603050405020304" pitchFamily="18" charset="0"/>
              </a:rPr>
              <a:t>Cộng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đồng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hỗ</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trợ</a:t>
            </a:r>
            <a:endParaRPr lang="en-US" sz="24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98836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022-93B7-4A1A-84F6-2FBCFEFEF2B4}"/>
              </a:ext>
            </a:extLst>
          </p:cNvPr>
          <p:cNvSpPr>
            <a:spLocks noGrp="1"/>
          </p:cNvSpPr>
          <p:nvPr>
            <p:ph type="title"/>
          </p:nvPr>
        </p:nvSpPr>
        <p:spPr/>
        <p:txBody>
          <a:bodyPr/>
          <a:lstStyle/>
          <a:p>
            <a:r>
              <a:rPr lang="en-US" dirty="0"/>
              <a:t>2. </a:t>
            </a:r>
            <a:r>
              <a:rPr lang="en-US" dirty="0" err="1"/>
              <a:t>Giới</a:t>
            </a:r>
            <a:r>
              <a:rPr lang="en-US" dirty="0"/>
              <a:t> </a:t>
            </a:r>
            <a:r>
              <a:rPr lang="en-US" dirty="0" err="1"/>
              <a:t>thiệu</a:t>
            </a:r>
            <a:r>
              <a:rPr lang="en-US" dirty="0"/>
              <a:t> </a:t>
            </a:r>
            <a:r>
              <a:rPr lang="en-US" dirty="0" err="1"/>
              <a:t>trang</a:t>
            </a:r>
            <a:r>
              <a:rPr lang="en-US" dirty="0"/>
              <a:t> admin </a:t>
            </a:r>
            <a:r>
              <a:rPr lang="en-US" dirty="0" err="1"/>
              <a:t>wordpres</a:t>
            </a:r>
            <a:endParaRPr lang="en-US" dirty="0"/>
          </a:p>
        </p:txBody>
      </p:sp>
      <p:pic>
        <p:nvPicPr>
          <p:cNvPr id="4" name="Content Placeholder 3">
            <a:extLst>
              <a:ext uri="{FF2B5EF4-FFF2-40B4-BE49-F238E27FC236}">
                <a16:creationId xmlns:a16="http://schemas.microsoft.com/office/drawing/2014/main" id="{DD6DE3FE-8704-4139-A91C-30E75ABF1723}"/>
              </a:ext>
            </a:extLst>
          </p:cNvPr>
          <p:cNvPicPr>
            <a:picLocks noGrp="1"/>
          </p:cNvPicPr>
          <p:nvPr>
            <p:ph idx="1"/>
          </p:nvPr>
        </p:nvPicPr>
        <p:blipFill>
          <a:blip r:embed="rId2"/>
          <a:stretch>
            <a:fillRect/>
          </a:stretch>
        </p:blipFill>
        <p:spPr>
          <a:xfrm>
            <a:off x="3171710" y="1668162"/>
            <a:ext cx="7527984" cy="3761774"/>
          </a:xfrm>
          <a:prstGeom prst="rect">
            <a:avLst/>
          </a:prstGeom>
        </p:spPr>
      </p:pic>
    </p:spTree>
    <p:extLst>
      <p:ext uri="{BB962C8B-B14F-4D97-AF65-F5344CB8AC3E}">
        <p14:creationId xmlns:p14="http://schemas.microsoft.com/office/powerpoint/2010/main" val="321743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022-93B7-4A1A-84F6-2FBCFEFEF2B4}"/>
              </a:ext>
            </a:extLst>
          </p:cNvPr>
          <p:cNvSpPr>
            <a:spLocks noGrp="1"/>
          </p:cNvSpPr>
          <p:nvPr>
            <p:ph type="title"/>
          </p:nvPr>
        </p:nvSpPr>
        <p:spPr>
          <a:xfrm>
            <a:off x="2592925" y="624110"/>
            <a:ext cx="8911687" cy="821631"/>
          </a:xfrm>
        </p:spPr>
        <p:txBody>
          <a:bodyPr/>
          <a:lstStyle/>
          <a:p>
            <a:r>
              <a:rPr lang="en-US" dirty="0"/>
              <a:t>2. </a:t>
            </a:r>
            <a:r>
              <a:rPr lang="en-US" dirty="0" err="1"/>
              <a:t>Giới</a:t>
            </a:r>
            <a:r>
              <a:rPr lang="en-US" dirty="0"/>
              <a:t> </a:t>
            </a:r>
            <a:r>
              <a:rPr lang="en-US" dirty="0" err="1"/>
              <a:t>thiệu</a:t>
            </a:r>
            <a:r>
              <a:rPr lang="en-US" dirty="0"/>
              <a:t> </a:t>
            </a:r>
            <a:r>
              <a:rPr lang="en-US" dirty="0" err="1"/>
              <a:t>trang</a:t>
            </a:r>
            <a:r>
              <a:rPr lang="en-US" dirty="0"/>
              <a:t> admin </a:t>
            </a:r>
            <a:r>
              <a:rPr lang="en-US" dirty="0" err="1"/>
              <a:t>wordpres</a:t>
            </a:r>
            <a:endParaRPr lang="en-US" dirty="0"/>
          </a:p>
        </p:txBody>
      </p:sp>
      <p:sp>
        <p:nvSpPr>
          <p:cNvPr id="3" name="Content Placeholder 2">
            <a:extLst>
              <a:ext uri="{FF2B5EF4-FFF2-40B4-BE49-F238E27FC236}">
                <a16:creationId xmlns:a16="http://schemas.microsoft.com/office/drawing/2014/main" id="{762EDD62-7FC7-4E97-B062-C3F8FF04E05E}"/>
              </a:ext>
            </a:extLst>
          </p:cNvPr>
          <p:cNvSpPr>
            <a:spLocks noGrp="1"/>
          </p:cNvSpPr>
          <p:nvPr>
            <p:ph idx="1"/>
          </p:nvPr>
        </p:nvSpPr>
        <p:spPr>
          <a:xfrm>
            <a:off x="2589212" y="1445741"/>
            <a:ext cx="8915400" cy="4788149"/>
          </a:xfrm>
        </p:spPr>
        <p:txBody>
          <a:bodyPr>
            <a:normAutofit fontScale="70000" lnSpcReduction="20000"/>
          </a:bodyPr>
          <a:lstStyle/>
          <a:p>
            <a:pPr marL="342900" marR="0" lvl="0" indent="-342900" algn="just">
              <a:lnSpc>
                <a:spcPct val="150000"/>
              </a:lnSpc>
              <a:spcBef>
                <a:spcPts val="0"/>
              </a:spcBef>
              <a:spcAft>
                <a:spcPts val="600"/>
              </a:spcAft>
              <a:buFont typeface="Times New Roman" panose="02020603050405020304" pitchFamily="18" charset="0"/>
              <a:buChar char="-"/>
            </a:pPr>
            <a:r>
              <a:rPr lang="en-US" sz="3300" dirty="0">
                <a:solidFill>
                  <a:srgbClr val="000000"/>
                </a:solidFill>
                <a:effectLst/>
                <a:latin typeface="Times New Roman" panose="02020603050405020304" pitchFamily="18" charset="0"/>
                <a:ea typeface="Times New Roman" panose="02020603050405020304" pitchFamily="18" charset="0"/>
              </a:rPr>
              <a:t>Dashboard – </a:t>
            </a:r>
            <a:r>
              <a:rPr lang="en-US" sz="3300" dirty="0" err="1">
                <a:solidFill>
                  <a:srgbClr val="000000"/>
                </a:solidFill>
                <a:effectLst/>
                <a:latin typeface="Times New Roman" panose="02020603050405020304" pitchFamily="18" charset="0"/>
                <a:ea typeface="Times New Roman" panose="02020603050405020304" pitchFamily="18" charset="0"/>
              </a:rPr>
              <a:t>Bảng</a:t>
            </a:r>
            <a:r>
              <a:rPr lang="en-US" sz="3300" dirty="0">
                <a:solidFill>
                  <a:srgbClr val="000000"/>
                </a:solidFill>
                <a:effectLst/>
                <a:latin typeface="Times New Roman" panose="02020603050405020304" pitchFamily="18" charset="0"/>
                <a:ea typeface="Times New Roman" panose="02020603050405020304" pitchFamily="18" charset="0"/>
              </a:rPr>
              <a:t> tin: </a:t>
            </a:r>
            <a:r>
              <a:rPr lang="en-US" sz="3300" dirty="0" err="1">
                <a:solidFill>
                  <a:srgbClr val="000000"/>
                </a:solidFill>
                <a:effectLst/>
                <a:latin typeface="Times New Roman" panose="02020603050405020304" pitchFamily="18" charset="0"/>
                <a:ea typeface="Times New Roman" panose="02020603050405020304" pitchFamily="18" charset="0"/>
              </a:rPr>
              <a:t>giúp</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bạn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thống</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kê</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số</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bài</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viết</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hiện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tại</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số</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bình</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luận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trên</a:t>
            </a:r>
            <a:r>
              <a:rPr lang="en-US" sz="3300" dirty="0">
                <a:solidFill>
                  <a:srgbClr val="000000"/>
                </a:solidFill>
                <a:effectLst/>
                <a:latin typeface="Times New Roman" panose="02020603050405020304" pitchFamily="18" charset="0"/>
                <a:ea typeface="Times New Roman" panose="02020603050405020304" pitchFamily="18" charset="0"/>
              </a:rPr>
              <a:t> website , </a:t>
            </a:r>
            <a:r>
              <a:rPr lang="en-US" sz="3300" dirty="0" err="1">
                <a:solidFill>
                  <a:srgbClr val="000000"/>
                </a:solidFill>
                <a:effectLst/>
                <a:latin typeface="Times New Roman" panose="02020603050405020304" pitchFamily="18" charset="0"/>
                <a:ea typeface="Times New Roman" panose="02020603050405020304" pitchFamily="18" charset="0"/>
              </a:rPr>
              <a:t>bản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nháp</a:t>
            </a:r>
            <a:r>
              <a:rPr lang="en-US" sz="3300" dirty="0">
                <a:solidFill>
                  <a:srgbClr val="000000"/>
                </a:solidFill>
                <a:effectLst/>
                <a:latin typeface="Times New Roman" panose="02020603050405020304" pitchFamily="18" charset="0"/>
                <a:ea typeface="Times New Roman" panose="02020603050405020304" pitchFamily="18" charset="0"/>
              </a:rPr>
              <a:t> …</a:t>
            </a:r>
            <a:endParaRPr lang="en-US" sz="33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Times New Roman" panose="02020603050405020304" pitchFamily="18" charset="0"/>
              <a:buChar char="-"/>
            </a:pPr>
            <a:r>
              <a:rPr lang="en-US" sz="3300" dirty="0">
                <a:solidFill>
                  <a:srgbClr val="000000"/>
                </a:solidFill>
                <a:effectLst/>
                <a:latin typeface="Times New Roman" panose="02020603050405020304" pitchFamily="18" charset="0"/>
                <a:ea typeface="Times New Roman" panose="02020603050405020304" pitchFamily="18" charset="0"/>
              </a:rPr>
              <a:t>Post – </a:t>
            </a:r>
            <a:r>
              <a:rPr lang="en-US" sz="3300" dirty="0" err="1">
                <a:solidFill>
                  <a:srgbClr val="000000"/>
                </a:solidFill>
                <a:effectLst/>
                <a:latin typeface="Times New Roman" panose="02020603050405020304" pitchFamily="18" charset="0"/>
                <a:ea typeface="Times New Roman" panose="02020603050405020304" pitchFamily="18" charset="0"/>
              </a:rPr>
              <a:t>Bài</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viết</a:t>
            </a:r>
            <a:endParaRPr lang="en-US" sz="33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Times New Roman" panose="02020603050405020304" pitchFamily="18" charset="0"/>
              <a:buChar char="-"/>
            </a:pPr>
            <a:r>
              <a:rPr lang="en-US" sz="3300" dirty="0">
                <a:solidFill>
                  <a:srgbClr val="000000"/>
                </a:solidFill>
                <a:effectLst/>
                <a:latin typeface="Times New Roman" panose="02020603050405020304" pitchFamily="18" charset="0"/>
                <a:ea typeface="Times New Roman" panose="02020603050405020304" pitchFamily="18" charset="0"/>
              </a:rPr>
              <a:t>Media – File</a:t>
            </a:r>
            <a:endParaRPr lang="en-US" sz="33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Times New Roman" panose="02020603050405020304" pitchFamily="18" charset="0"/>
              <a:buChar char="-"/>
            </a:pPr>
            <a:r>
              <a:rPr lang="en-US" sz="3300" dirty="0">
                <a:solidFill>
                  <a:srgbClr val="000000"/>
                </a:solidFill>
                <a:effectLst/>
                <a:latin typeface="Times New Roman" panose="02020603050405020304" pitchFamily="18" charset="0"/>
                <a:ea typeface="Times New Roman" panose="02020603050405020304" pitchFamily="18" charset="0"/>
              </a:rPr>
              <a:t>Pages: </a:t>
            </a:r>
            <a:r>
              <a:rPr lang="en-US" sz="3300" dirty="0" err="1">
                <a:solidFill>
                  <a:srgbClr val="000000"/>
                </a:solidFill>
                <a:effectLst/>
                <a:latin typeface="Times New Roman" panose="02020603050405020304" pitchFamily="18" charset="0"/>
                <a:ea typeface="Times New Roman" panose="02020603050405020304" pitchFamily="18" charset="0"/>
              </a:rPr>
              <a:t>các</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trang</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trong</a:t>
            </a:r>
            <a:r>
              <a:rPr lang="en-US" sz="3300" dirty="0">
                <a:solidFill>
                  <a:srgbClr val="000000"/>
                </a:solidFill>
                <a:effectLst/>
                <a:latin typeface="Times New Roman" panose="02020603050405020304" pitchFamily="18" charset="0"/>
                <a:ea typeface="Times New Roman" panose="02020603050405020304" pitchFamily="18" charset="0"/>
              </a:rPr>
              <a:t> website </a:t>
            </a:r>
            <a:r>
              <a:rPr lang="en-US" sz="3300" dirty="0" err="1">
                <a:solidFill>
                  <a:srgbClr val="000000"/>
                </a:solidFill>
                <a:effectLst/>
                <a:latin typeface="Times New Roman" panose="02020603050405020304" pitchFamily="18" charset="0"/>
                <a:ea typeface="Times New Roman" panose="02020603050405020304" pitchFamily="18" charset="0"/>
              </a:rPr>
              <a:t>của</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bạn</a:t>
            </a:r>
            <a:endParaRPr lang="en-US" sz="33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Times New Roman" panose="02020603050405020304" pitchFamily="18" charset="0"/>
              <a:buChar char="-"/>
            </a:pPr>
            <a:r>
              <a:rPr lang="en-US" sz="3300" dirty="0">
                <a:solidFill>
                  <a:srgbClr val="000000"/>
                </a:solidFill>
                <a:effectLst/>
                <a:latin typeface="Times New Roman" panose="02020603050405020304" pitchFamily="18" charset="0"/>
                <a:ea typeface="Times New Roman" panose="02020603050405020304" pitchFamily="18" charset="0"/>
              </a:rPr>
              <a:t>Appearance – Giao </a:t>
            </a:r>
            <a:r>
              <a:rPr lang="en-US" sz="3300" dirty="0" err="1">
                <a:solidFill>
                  <a:srgbClr val="000000"/>
                </a:solidFill>
                <a:effectLst/>
                <a:latin typeface="Times New Roman" panose="02020603050405020304" pitchFamily="18" charset="0"/>
                <a:ea typeface="Times New Roman" panose="02020603050405020304" pitchFamily="18" charset="0"/>
              </a:rPr>
              <a:t>diện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chỉnh</a:t>
            </a:r>
            <a:r>
              <a:rPr lang="en-US" sz="3300" dirty="0">
                <a:solidFill>
                  <a:srgbClr val="000000"/>
                </a:solidFill>
                <a:effectLst/>
                <a:latin typeface="Times New Roman" panose="02020603050405020304" pitchFamily="18" charset="0"/>
                <a:ea typeface="Times New Roman" panose="02020603050405020304" pitchFamily="18" charset="0"/>
              </a:rPr>
              <a:t> themes, </a:t>
            </a:r>
            <a:r>
              <a:rPr lang="en-US" sz="3300" dirty="0" err="1">
                <a:solidFill>
                  <a:srgbClr val="000000"/>
                </a:solidFill>
                <a:effectLst/>
                <a:latin typeface="Times New Roman" panose="02020603050405020304" pitchFamily="18" charset="0"/>
                <a:ea typeface="Times New Roman" panose="02020603050405020304" pitchFamily="18" charset="0"/>
              </a:rPr>
              <a:t>thêm</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bớt</a:t>
            </a:r>
            <a:r>
              <a:rPr lang="en-US" sz="3300" dirty="0">
                <a:solidFill>
                  <a:srgbClr val="000000"/>
                </a:solidFill>
                <a:effectLst/>
                <a:latin typeface="Times New Roman" panose="02020603050405020304" pitchFamily="18" charset="0"/>
                <a:ea typeface="Times New Roman" panose="02020603050405020304" pitchFamily="18" charset="0"/>
              </a:rPr>
              <a:t> menu, widget …</a:t>
            </a:r>
            <a:endParaRPr lang="en-US" sz="33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Times New Roman" panose="02020603050405020304" pitchFamily="18" charset="0"/>
              <a:buChar char="-"/>
            </a:pPr>
            <a:r>
              <a:rPr lang="en-US" sz="3300" dirty="0">
                <a:solidFill>
                  <a:srgbClr val="000000"/>
                </a:solidFill>
                <a:effectLst/>
                <a:latin typeface="Times New Roman" panose="02020603050405020304" pitchFamily="18" charset="0"/>
                <a:ea typeface="Times New Roman" panose="02020603050405020304" pitchFamily="18" charset="0"/>
              </a:rPr>
              <a:t>Plugins – </a:t>
            </a:r>
            <a:r>
              <a:rPr lang="en-US" sz="3300" dirty="0" err="1">
                <a:solidFill>
                  <a:srgbClr val="000000"/>
                </a:solidFill>
                <a:effectLst/>
                <a:latin typeface="Times New Roman" panose="02020603050405020304" pitchFamily="18" charset="0"/>
                <a:ea typeface="Times New Roman" panose="02020603050405020304" pitchFamily="18" charset="0"/>
              </a:rPr>
              <a:t>Tiện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ích</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cài</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thêm</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một</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trong</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những</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phần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quan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trọng</a:t>
            </a:r>
            <a:endParaRPr lang="en-US" sz="33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Times New Roman" panose="02020603050405020304" pitchFamily="18" charset="0"/>
              <a:buChar char="-"/>
            </a:pPr>
            <a:r>
              <a:rPr lang="en-US" sz="3300" dirty="0">
                <a:solidFill>
                  <a:srgbClr val="000000"/>
                </a:solidFill>
                <a:effectLst/>
                <a:latin typeface="Times New Roman" panose="02020603050405020304" pitchFamily="18" charset="0"/>
                <a:ea typeface="Times New Roman" panose="02020603050405020304" pitchFamily="18" charset="0"/>
              </a:rPr>
              <a:t>Users: </a:t>
            </a:r>
            <a:r>
              <a:rPr lang="en-US" sz="3300" dirty="0" err="1">
                <a:solidFill>
                  <a:srgbClr val="000000"/>
                </a:solidFill>
                <a:effectLst/>
                <a:latin typeface="Times New Roman" panose="02020603050405020304" pitchFamily="18" charset="0"/>
                <a:ea typeface="Times New Roman" panose="02020603050405020304" pitchFamily="18" charset="0"/>
              </a:rPr>
              <a:t>quản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lý</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thông</a:t>
            </a:r>
            <a:r>
              <a:rPr lang="en-US" sz="3300" dirty="0">
                <a:solidFill>
                  <a:srgbClr val="000000"/>
                </a:solidFill>
                <a:effectLst/>
                <a:latin typeface="Times New Roman" panose="02020603050405020304" pitchFamily="18" charset="0"/>
                <a:ea typeface="Times New Roman" panose="02020603050405020304" pitchFamily="18" charset="0"/>
              </a:rPr>
              <a:t> tin admin, </a:t>
            </a:r>
            <a:r>
              <a:rPr lang="en-US" sz="3300" dirty="0" err="1">
                <a:solidFill>
                  <a:srgbClr val="000000"/>
                </a:solidFill>
                <a:effectLst/>
                <a:latin typeface="Times New Roman" panose="02020603050405020304" pitchFamily="18" charset="0"/>
                <a:ea typeface="Times New Roman" panose="02020603050405020304" pitchFamily="18" charset="0"/>
              </a:rPr>
              <a:t>thay</a:t>
            </a:r>
            <a:r>
              <a:rPr lang="en-US" sz="3300" dirty="0">
                <a:solidFill>
                  <a:srgbClr val="000000"/>
                </a:solidFill>
                <a:effectLst/>
                <a:latin typeface="Times New Roman" panose="02020603050405020304" pitchFamily="18" charset="0"/>
                <a:ea typeface="Times New Roman" panose="02020603050405020304" pitchFamily="18" charset="0"/>
              </a:rPr>
              <a:t> password </a:t>
            </a:r>
            <a:r>
              <a:rPr lang="en-US" sz="3300" dirty="0" err="1">
                <a:solidFill>
                  <a:srgbClr val="000000"/>
                </a:solidFill>
                <a:effectLst/>
                <a:latin typeface="Times New Roman" panose="02020603050405020304" pitchFamily="18" charset="0"/>
                <a:ea typeface="Times New Roman" panose="02020603050405020304" pitchFamily="18" charset="0"/>
              </a:rPr>
              <a:t>trang</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quản</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trị</a:t>
            </a:r>
            <a:r>
              <a:rPr lang="en-US" sz="3300" dirty="0">
                <a:solidFill>
                  <a:srgbClr val="000000"/>
                </a:solidFill>
                <a:effectLst/>
                <a:latin typeface="Times New Roman" panose="02020603050405020304" pitchFamily="18" charset="0"/>
                <a:ea typeface="Times New Roman" panose="02020603050405020304" pitchFamily="18" charset="0"/>
              </a:rPr>
              <a:t>, …</a:t>
            </a:r>
            <a:endParaRPr lang="en-US" sz="3300" dirty="0">
              <a:effectLst/>
              <a:latin typeface="Times New Roman" panose="02020603050405020304" pitchFamily="18" charset="0"/>
              <a:ea typeface="Times New Roman" panose="02020603050405020304" pitchFamily="18" charset="0"/>
            </a:endParaRPr>
          </a:p>
          <a:p>
            <a:pPr>
              <a:buFontTx/>
              <a:buChar char="-"/>
            </a:pPr>
            <a:r>
              <a:rPr lang="en-US" sz="3300" dirty="0">
                <a:solidFill>
                  <a:srgbClr val="000000"/>
                </a:solidFill>
                <a:effectLst/>
                <a:latin typeface="Times New Roman" panose="02020603050405020304" pitchFamily="18" charset="0"/>
                <a:ea typeface="Times New Roman" panose="02020603050405020304" pitchFamily="18" charset="0"/>
              </a:rPr>
              <a:t>Settings: </a:t>
            </a:r>
            <a:r>
              <a:rPr lang="en-US" sz="3300" dirty="0" err="1">
                <a:solidFill>
                  <a:srgbClr val="000000"/>
                </a:solidFill>
                <a:effectLst/>
                <a:latin typeface="Times New Roman" panose="02020603050405020304" pitchFamily="18" charset="0"/>
                <a:ea typeface="Times New Roman" panose="02020603050405020304" pitchFamily="18" charset="0"/>
              </a:rPr>
              <a:t>cài</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đặt</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chính</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cho</a:t>
            </a:r>
            <a:r>
              <a:rPr lang="en-US" sz="3300" dirty="0">
                <a:solidFill>
                  <a:srgbClr val="000000"/>
                </a:solidFill>
                <a:effectLst/>
                <a:latin typeface="Times New Roman" panose="02020603050405020304" pitchFamily="18" charset="0"/>
                <a:ea typeface="Times New Roman" panose="02020603050405020304" pitchFamily="18" charset="0"/>
              </a:rPr>
              <a:t> website </a:t>
            </a:r>
            <a:r>
              <a:rPr lang="en-US" sz="3300" dirty="0" err="1">
                <a:solidFill>
                  <a:srgbClr val="000000"/>
                </a:solidFill>
                <a:effectLst/>
                <a:latin typeface="Times New Roman" panose="02020603050405020304" pitchFamily="18" charset="0"/>
                <a:ea typeface="Times New Roman" panose="02020603050405020304" pitchFamily="18" charset="0"/>
              </a:rPr>
              <a:t>của</a:t>
            </a:r>
            <a:r>
              <a:rPr lang="en-US" sz="3300" dirty="0">
                <a:solidFill>
                  <a:srgbClr val="000000"/>
                </a:solidFill>
                <a:effectLst/>
                <a:latin typeface="Times New Roman" panose="02020603050405020304" pitchFamily="18" charset="0"/>
                <a:ea typeface="Times New Roman" panose="02020603050405020304" pitchFamily="18" charset="0"/>
              </a:rPr>
              <a:t> </a:t>
            </a:r>
            <a:r>
              <a:rPr lang="en-US" sz="3300" dirty="0" err="1">
                <a:solidFill>
                  <a:srgbClr val="000000"/>
                </a:solidFill>
                <a:effectLst/>
                <a:latin typeface="Times New Roman" panose="02020603050405020304" pitchFamily="18" charset="0"/>
                <a:ea typeface="Times New Roman" panose="02020603050405020304" pitchFamily="18" charset="0"/>
              </a:rPr>
              <a:t>bạn</a:t>
            </a:r>
            <a:r>
              <a:rPr lang="en-US" sz="3300" dirty="0">
                <a:solidFill>
                  <a:srgbClr val="000000"/>
                </a:solidFill>
                <a:effectLst/>
                <a:latin typeface="Times New Roman" panose="02020603050405020304" pitchFamily="18" charset="0"/>
                <a:ea typeface="Times New Roman" panose="02020603050405020304" pitchFamily="18" charset="0"/>
              </a:rPr>
              <a:t>.</a:t>
            </a:r>
          </a:p>
          <a:p>
            <a:pPr>
              <a:buFontTx/>
              <a:buChar char="-"/>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627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022-93B7-4A1A-84F6-2FBCFEFEF2B4}"/>
              </a:ext>
            </a:extLst>
          </p:cNvPr>
          <p:cNvSpPr>
            <a:spLocks noGrp="1"/>
          </p:cNvSpPr>
          <p:nvPr>
            <p:ph type="title"/>
          </p:nvPr>
        </p:nvSpPr>
        <p:spPr/>
        <p:txBody>
          <a:bodyPr/>
          <a:lstStyle/>
          <a:p>
            <a:r>
              <a:rPr lang="en-US" dirty="0"/>
              <a:t>3. </a:t>
            </a:r>
            <a:r>
              <a:rPr lang="en-US" dirty="0" err="1"/>
              <a:t>Giới</a:t>
            </a:r>
            <a:r>
              <a:rPr lang="en-US" dirty="0"/>
              <a:t> </a:t>
            </a:r>
            <a:r>
              <a:rPr lang="en-US" dirty="0" err="1"/>
              <a:t>thiệu</a:t>
            </a:r>
            <a:r>
              <a:rPr lang="en-US" dirty="0"/>
              <a:t> plugin</a:t>
            </a:r>
            <a:br>
              <a:rPr lang="en-US" dirty="0"/>
            </a:br>
            <a:endParaRPr lang="en-US" dirty="0"/>
          </a:p>
        </p:txBody>
      </p:sp>
      <p:sp>
        <p:nvSpPr>
          <p:cNvPr id="3" name="Content Placeholder 2">
            <a:extLst>
              <a:ext uri="{FF2B5EF4-FFF2-40B4-BE49-F238E27FC236}">
                <a16:creationId xmlns:a16="http://schemas.microsoft.com/office/drawing/2014/main" id="{762EDD62-7FC7-4E97-B062-C3F8FF04E05E}"/>
              </a:ext>
            </a:extLst>
          </p:cNvPr>
          <p:cNvSpPr>
            <a:spLocks noGrp="1"/>
          </p:cNvSpPr>
          <p:nvPr>
            <p:ph idx="1"/>
          </p:nvPr>
        </p:nvSpPr>
        <p:spPr>
          <a:xfrm>
            <a:off x="2589212" y="1519881"/>
            <a:ext cx="8915400" cy="4391341"/>
          </a:xfrm>
        </p:spPr>
        <p:txBody>
          <a:bodyPr/>
          <a:lstStyle/>
          <a:p>
            <a:pPr>
              <a:buFontTx/>
              <a:buChar char="-"/>
            </a:pPr>
            <a:r>
              <a:rPr lang="vi-VN" sz="2400" dirty="0">
                <a:solidFill>
                  <a:srgbClr val="000000"/>
                </a:solidFill>
                <a:effectLst/>
                <a:latin typeface="Times New Roman" panose="02020603050405020304" pitchFamily="18" charset="0"/>
                <a:ea typeface="Times New Roman" panose="02020603050405020304" pitchFamily="18" charset="0"/>
              </a:rPr>
              <a:t>Là những tập tin chứa mã PHP giúp mở rộng những chức năng có sẵn trong wordpress,có thể đơn giản hoặc phức tạp và không có giới hạn</a:t>
            </a:r>
            <a:endParaRPr lang="en-US" sz="24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00"/>
              </a:spcBef>
              <a:spcAft>
                <a:spcPts val="0"/>
              </a:spcAft>
              <a:buFont typeface="Times New Roman" panose="02020603050405020304" pitchFamily="18" charset="0"/>
              <a:buChar char="-"/>
            </a:pPr>
            <a:r>
              <a:rPr lang="en-US" sz="2400" dirty="0" err="1">
                <a:solidFill>
                  <a:srgbClr val="000000"/>
                </a:solidFill>
                <a:effectLst/>
                <a:latin typeface="Times New Roman" panose="02020603050405020304" pitchFamily="18" charset="0"/>
                <a:ea typeface="Times New Roman" panose="02020603050405020304" pitchFamily="18" charset="0"/>
              </a:rPr>
              <a:t>Có</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hơn</a:t>
            </a:r>
            <a:r>
              <a:rPr lang="en-US" sz="2400" dirty="0">
                <a:solidFill>
                  <a:srgbClr val="000000"/>
                </a:solidFill>
                <a:effectLst/>
                <a:latin typeface="Times New Roman" panose="02020603050405020304" pitchFamily="18" charset="0"/>
                <a:ea typeface="Times New Roman" panose="02020603050405020304" pitchFamily="18" charset="0"/>
              </a:rPr>
              <a:t> 3200 plugins , </a:t>
            </a:r>
            <a:r>
              <a:rPr lang="en-US" sz="2400" dirty="0" err="1">
                <a:solidFill>
                  <a:srgbClr val="000000"/>
                </a:solidFill>
                <a:effectLst/>
                <a:latin typeface="Times New Roman" panose="02020603050405020304" pitchFamily="18" charset="0"/>
                <a:ea typeface="Times New Roman" panose="02020603050405020304" pitchFamily="18" charset="0"/>
              </a:rPr>
              <a:t>kho</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mã</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nguồn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tham</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khảo</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quan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trọng</a:t>
            </a:r>
            <a:r>
              <a:rPr lang="en-US" sz="2400" dirty="0">
                <a:solidFill>
                  <a:srgbClr val="000000"/>
                </a:solidFill>
                <a:effectLst/>
                <a:latin typeface="Times New Roman" panose="02020603050405020304" pitchFamily="18" charset="0"/>
                <a:ea typeface="Times New Roman" panose="02020603050405020304" pitchFamily="18" charset="0"/>
              </a:rPr>
              <a:t> , </a:t>
            </a:r>
            <a:r>
              <a:rPr lang="en-US" sz="2400" dirty="0" err="1">
                <a:solidFill>
                  <a:srgbClr val="000000"/>
                </a:solidFill>
                <a:effectLst/>
                <a:latin typeface="Times New Roman" panose="02020603050405020304" pitchFamily="18" charset="0"/>
                <a:ea typeface="Times New Roman" panose="02020603050405020304" pitchFamily="18" charset="0"/>
              </a:rPr>
              <a:t>tìm</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kiếm</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bằng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cách</a:t>
            </a:r>
            <a:r>
              <a:rPr lang="en-US" sz="2400" dirty="0">
                <a:solidFill>
                  <a:srgbClr val="000000"/>
                </a:solidFill>
                <a:effectLst/>
                <a:latin typeface="Times New Roman" panose="02020603050405020304" pitchFamily="18" charset="0"/>
                <a:ea typeface="Times New Roman" panose="02020603050405020304" pitchFamily="18" charset="0"/>
              </a:rPr>
              <a:t> search </a:t>
            </a:r>
            <a:r>
              <a:rPr lang="en-US" sz="2400" dirty="0" err="1">
                <a:solidFill>
                  <a:srgbClr val="000000"/>
                </a:solidFill>
                <a:effectLst/>
                <a:latin typeface="Times New Roman" panose="02020603050405020304" pitchFamily="18" charset="0"/>
                <a:ea typeface="Times New Roman" panose="02020603050405020304" pitchFamily="18" charset="0"/>
              </a:rPr>
              <a:t>theo</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chủ</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đề</a:t>
            </a:r>
            <a:r>
              <a:rPr lang="en-US" sz="2400" dirty="0">
                <a:solidFill>
                  <a:srgbClr val="000000"/>
                </a:solidFill>
                <a:effectLst/>
                <a:latin typeface="Times New Roman" panose="02020603050405020304" pitchFamily="18" charset="0"/>
                <a:ea typeface="Times New Roman" panose="02020603050405020304" pitchFamily="18" charset="0"/>
              </a:rPr>
              <a:t> , plugin </a:t>
            </a:r>
            <a:r>
              <a:rPr lang="en-US" sz="2400" dirty="0" err="1">
                <a:solidFill>
                  <a:srgbClr val="000000"/>
                </a:solidFill>
                <a:effectLst/>
                <a:latin typeface="Times New Roman" panose="02020603050405020304" pitchFamily="18" charset="0"/>
                <a:ea typeface="Times New Roman" panose="02020603050405020304" pitchFamily="18" charset="0"/>
              </a:rPr>
              <a:t>thông</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dụng</a:t>
            </a:r>
            <a:r>
              <a:rPr lang="en-US" sz="2400" dirty="0">
                <a:solidFill>
                  <a:srgbClr val="000000"/>
                </a:solidFill>
                <a:effectLst/>
                <a:latin typeface="Times New Roman" panose="02020603050405020304" pitchFamily="18" charset="0"/>
                <a:ea typeface="Times New Roman" panose="02020603050405020304" pitchFamily="18" charset="0"/>
              </a:rPr>
              <a:t> Most Popular , </a:t>
            </a:r>
            <a:r>
              <a:rPr lang="en-US" sz="2400" dirty="0" err="1">
                <a:solidFill>
                  <a:srgbClr val="000000"/>
                </a:solidFill>
                <a:effectLst/>
                <a:latin typeface="Times New Roman" panose="02020603050405020304" pitchFamily="18" charset="0"/>
                <a:ea typeface="Times New Roman" panose="02020603050405020304" pitchFamily="18" charset="0"/>
              </a:rPr>
              <a:t>tìm</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kiếm</a:t>
            </a:r>
            <a:r>
              <a:rPr lang="en-US" sz="2400" dirty="0">
                <a:solidFill>
                  <a:srgbClr val="000000"/>
                </a:solidFill>
                <a:effectLst/>
                <a:latin typeface="Times New Roman" panose="02020603050405020304" pitchFamily="18" charset="0"/>
                <a:ea typeface="Times New Roman" panose="02020603050405020304" pitchFamily="18" charset="0"/>
              </a:rPr>
              <a:t> plugin </a:t>
            </a:r>
            <a:r>
              <a:rPr lang="en-US" sz="2400" dirty="0" err="1">
                <a:solidFill>
                  <a:srgbClr val="000000"/>
                </a:solidFill>
                <a:effectLst/>
                <a:latin typeface="Times New Roman" panose="02020603050405020304" pitchFamily="18" charset="0"/>
                <a:ea typeface="Times New Roman" panose="02020603050405020304" pitchFamily="18" charset="0"/>
              </a:rPr>
              <a:t>theo</a:t>
            </a:r>
            <a:r>
              <a:rPr lang="en-US" sz="2400" dirty="0">
                <a:solidFill>
                  <a:srgbClr val="000000"/>
                </a:solidFill>
                <a:effectLst/>
                <a:latin typeface="Times New Roman" panose="02020603050405020304" pitchFamily="18" charset="0"/>
                <a:ea typeface="Times New Roman" panose="02020603050405020304" pitchFamily="18" charset="0"/>
              </a:rPr>
              <a:t> Popular Tags.</a:t>
            </a:r>
            <a:endParaRPr lang="en-US" sz="2400" dirty="0">
              <a:effectLst/>
              <a:latin typeface="Arial" panose="020B0604020202020204" pitchFamily="34" charset="0"/>
              <a:ea typeface="Times New Roman" panose="02020603050405020304" pitchFamily="18" charset="0"/>
            </a:endParaRPr>
          </a:p>
          <a:p>
            <a:pPr>
              <a:buFontTx/>
              <a:buChar char="-"/>
            </a:pPr>
            <a:endParaRPr lang="en-US" dirty="0"/>
          </a:p>
        </p:txBody>
      </p:sp>
    </p:spTree>
    <p:extLst>
      <p:ext uri="{BB962C8B-B14F-4D97-AF65-F5344CB8AC3E}">
        <p14:creationId xmlns:p14="http://schemas.microsoft.com/office/powerpoint/2010/main" val="40549529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113</TotalTime>
  <Words>1263</Words>
  <Application>Microsoft Office PowerPoint</Application>
  <PresentationFormat>Widescreen</PresentationFormat>
  <Paragraphs>124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Open Sans</vt:lpstr>
      <vt:lpstr>Arial</vt:lpstr>
      <vt:lpstr>Century Gothic</vt:lpstr>
      <vt:lpstr>Symbol</vt:lpstr>
      <vt:lpstr>Times New Roman</vt:lpstr>
      <vt:lpstr>Wingdings</vt:lpstr>
      <vt:lpstr>Wingdings 3</vt:lpstr>
      <vt:lpstr>Wisp</vt:lpstr>
      <vt:lpstr>Báo Cáo Chuyên đề CMS</vt:lpstr>
      <vt:lpstr>Team 2:</vt:lpstr>
      <vt:lpstr>Nội dung báo cáo</vt:lpstr>
      <vt:lpstr>1. Giới thiệu wordpress</vt:lpstr>
      <vt:lpstr>1. Giới thiệu wordpress</vt:lpstr>
      <vt:lpstr>1. Giới thiệu wordpress</vt:lpstr>
      <vt:lpstr>2. Giới thiệu trang admin wordpres</vt:lpstr>
      <vt:lpstr>2. Giới thiệu trang admin wordpres</vt:lpstr>
      <vt:lpstr>3. Giới thiệu plugin </vt:lpstr>
      <vt:lpstr>3. Giới thiệu plugin</vt:lpstr>
      <vt:lpstr>4. Giới thiệu GUTENBERG BLOCK </vt:lpstr>
      <vt:lpstr>4. Giới thiệu GUTENBERG BLOCK</vt:lpstr>
      <vt:lpstr>4. Giới thiệu GUTENBERG BLOCK</vt:lpstr>
      <vt:lpstr>5. Giới thiệu Widget</vt:lpstr>
      <vt:lpstr>6. Giới thiệu Theme Wordpress</vt:lpstr>
      <vt:lpstr>6. Giới thiệu Theme Wordpress</vt:lpstr>
      <vt:lpstr>7. Báo cáo đồ án </vt:lpstr>
      <vt:lpstr>7. Báo cáo đồ án </vt:lpstr>
      <vt:lpstr>7. Báo cáo đồ án </vt:lpstr>
      <vt:lpstr>7. Báo cáo đồ án </vt:lpstr>
      <vt:lpstr>7. Báo cáo đồ án </vt:lpstr>
      <vt:lpstr>7. Báo cáo đồ án </vt:lpstr>
      <vt:lpstr>7. Báo cáo đồ án </vt:lpstr>
      <vt:lpstr>7. Báo cáo đồ án </vt:lpstr>
      <vt:lpstr>7. Báo cáo đồ án </vt:lpstr>
      <vt:lpstr>7. Báo cáo đồ án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Chuyên đề CMS</dc:title>
  <dc:creator>HÀ TRƯỜNG GIANG</dc:creator>
  <cp:lastModifiedBy>HÀ TRƯỜNG GIANG</cp:lastModifiedBy>
  <cp:revision>13</cp:revision>
  <dcterms:created xsi:type="dcterms:W3CDTF">2021-01-09T03:42:13Z</dcterms:created>
  <dcterms:modified xsi:type="dcterms:W3CDTF">2021-01-16T06:38:34Z</dcterms:modified>
</cp:coreProperties>
</file>