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F80-1525-4859-A1C3-FB2AE13A4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34F5F9-DAD5-45CD-A4C4-BAD650B35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B5AE8-4F88-49FE-9A2C-85F3F4190C2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CD803061-7CCB-4AB8-A809-962D1531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4EECA-C436-4EE8-AA4A-9F49602B1DD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75464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CBC3-2A0A-4FA8-A92E-80A6E4EC67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E86062-712B-4D47-B069-DE4FB997F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77703-F7DD-4A82-95E7-80AE6EC41B66}"/>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53CBE6B-4BC4-4169-AF36-AFD97EB1A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D3C30-D58C-4F9E-AD67-E260D0EAA7EB}"/>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6266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9AC48-A704-4EE6-B17A-779367A7A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5A225E-551D-4979-878B-C57193F9E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6F923D-097C-41CF-AD8F-E92160EDEBBD}"/>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F0BA2DB-F6BA-4695-9FFC-089436352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95F0F-B276-4F12-B060-31C937A36C8C}"/>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7125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F12-9571-4D5F-9564-4908D904C5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3296-3441-4D19-9BD7-6C28760F8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3FD40A-75E3-4DA3-82E6-5246A60DEAFC}"/>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4B0AEAE4-5965-416D-9FE0-B1EAD2A34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8A176D-46A6-4949-9F81-28E92B62F821}"/>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589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5F6-7467-4E60-B71D-994136DA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93446B-A512-400F-9F3C-D5395E83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DDF-C605-472C-8AEC-53EE5A95D7E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BFB3A617-DB93-4DC1-B29E-C7ED8F202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6D15D-EC96-41B2-B344-1FCFB7EE30B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523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217-2459-4D5E-B8FB-481D78A735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C06152-C3F9-473A-AE5A-3E778B95A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7856AC-B5C5-44C1-BB9A-018B8DDA9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14826A-BDE2-49B5-B850-1A3169936C6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D631F051-7749-4175-B5D4-0641BC298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7725D-738D-42D5-92C4-8131413BFE8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7445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C1A-1B6E-46A2-BF72-F7374251A6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33705C-2EA7-4690-BF34-9C7F8E95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CD9F3-7DF5-45AB-898A-3C8FB85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EA9C57-7833-423D-A20A-53BE6088B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B5DF5-7965-4D9A-8A51-46C03F862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A24E1A-4D0E-4CE4-80DF-2318BF148D52}"/>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8" name="Footer Placeholder 7">
            <a:extLst>
              <a:ext uri="{FF2B5EF4-FFF2-40B4-BE49-F238E27FC236}">
                <a16:creationId xmlns:a16="http://schemas.microsoft.com/office/drawing/2014/main" id="{2D1F491E-1D41-4013-A6B4-795CF546F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1EAB-CFAF-4AD7-A456-587EF62F3B3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1343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377-6126-4252-AF43-B153BED53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F86C2F-530A-47C5-8790-D49757273B89}"/>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4" name="Footer Placeholder 3">
            <a:extLst>
              <a:ext uri="{FF2B5EF4-FFF2-40B4-BE49-F238E27FC236}">
                <a16:creationId xmlns:a16="http://schemas.microsoft.com/office/drawing/2014/main" id="{7DB10F7A-7411-42DC-AEC9-6014E299D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7AD5DC-AF66-4E61-A9B2-756097354A8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8658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8CEF0-C6A7-44EF-9FEA-C9083A7BCDBB}"/>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3" name="Footer Placeholder 2">
            <a:extLst>
              <a:ext uri="{FF2B5EF4-FFF2-40B4-BE49-F238E27FC236}">
                <a16:creationId xmlns:a16="http://schemas.microsoft.com/office/drawing/2014/main" id="{C5EF6533-F6F2-4108-B5B6-D84A0DAE2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66D123-E91B-4C32-8A9B-4D4216002AF4}"/>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27809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FB2-DB40-4160-B49F-92461AF2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BF42-0B3A-4BA8-9B78-F3D3FE5C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78926B-23CF-44B9-BD96-D5446F3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196E4-29DE-44AC-856D-BDBA24E78884}"/>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BB724E11-841E-4F41-A6EA-6865C11BCD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5DFF92-8349-4D87-BEE9-E1E07296A6A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06784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2C32-FA52-42F5-A328-FC70DC78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31062-ADBD-4FE0-B7B2-C31C7F61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0D4C6-59A8-4165-B993-61C5545E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37BF-75E7-48E5-A466-E0BCBC052F5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4DE69FD6-496D-41BB-BD48-3536EDE2C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0E739-DB27-43F9-9E3C-E960C4AB7AA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4948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96B5-C8DA-4574-8138-F9A4034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EA820-6ED5-4C9F-89CF-B87F96C38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ABB564-B648-428B-84F9-F03DB8AF6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90DFB599-FD5B-4131-ABDB-AF1BE87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67D9A9-65DA-4145-A185-9E1EA9716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20AE-9C6A-4337-AA04-3B59517C25FA}" type="slidenum">
              <a:rPr lang="en-GB" smtClean="0"/>
              <a:t>‹#›</a:t>
            </a:fld>
            <a:endParaRPr lang="en-GB"/>
          </a:p>
        </p:txBody>
      </p:sp>
    </p:spTree>
    <p:extLst>
      <p:ext uri="{BB962C8B-B14F-4D97-AF65-F5344CB8AC3E}">
        <p14:creationId xmlns:p14="http://schemas.microsoft.com/office/powerpoint/2010/main" val="287270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954593-C6EE-44A9-AF4D-3354143E3E04}"/>
              </a:ext>
            </a:extLst>
          </p:cNvPr>
          <p:cNvPicPr>
            <a:picLocks noChangeAspect="1"/>
          </p:cNvPicPr>
          <p:nvPr/>
        </p:nvPicPr>
        <p:blipFill rotWithShape="1">
          <a:blip r:embed="rId2"/>
          <a:srcRect l="24115" r="27441" b="1"/>
          <a:stretch/>
        </p:blipFill>
        <p:spPr>
          <a:xfrm>
            <a:off x="20" y="10"/>
            <a:ext cx="6095980" cy="6857990"/>
          </a:xfrm>
          <a:prstGeom prst="rect">
            <a:avLst/>
          </a:prstGeom>
        </p:spPr>
      </p:pic>
      <p:pic>
        <p:nvPicPr>
          <p:cNvPr id="7" name="Picture 6">
            <a:extLst>
              <a:ext uri="{FF2B5EF4-FFF2-40B4-BE49-F238E27FC236}">
                <a16:creationId xmlns:a16="http://schemas.microsoft.com/office/drawing/2014/main" id="{548E9FF2-5153-4B77-BC16-5DD83A3C06E9}"/>
              </a:ext>
            </a:extLst>
          </p:cNvPr>
          <p:cNvPicPr>
            <a:picLocks noChangeAspect="1"/>
          </p:cNvPicPr>
          <p:nvPr/>
        </p:nvPicPr>
        <p:blipFill rotWithShape="1">
          <a:blip r:embed="rId3"/>
          <a:srcRect l="10108" r="34336"/>
          <a:stretch/>
        </p:blipFill>
        <p:spPr>
          <a:xfrm>
            <a:off x="6096000" y="10"/>
            <a:ext cx="6096000" cy="6857990"/>
          </a:xfrm>
          <a:prstGeom prst="rect">
            <a:avLst/>
          </a:prstGeom>
        </p:spPr>
      </p:pic>
      <p:sp>
        <p:nvSpPr>
          <p:cNvPr id="14" name="Rectangle 1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27AA09-A26C-4CD4-836C-80CE0DD5429D}"/>
              </a:ext>
            </a:extLst>
          </p:cNvPr>
          <p:cNvSpPr>
            <a:spLocks noGrp="1"/>
          </p:cNvSpPr>
          <p:nvPr>
            <p:ph type="ctrTitle"/>
          </p:nvPr>
        </p:nvSpPr>
        <p:spPr>
          <a:xfrm>
            <a:off x="4286858" y="2761554"/>
            <a:ext cx="3618284" cy="1345720"/>
          </a:xfrm>
          <a:noFill/>
        </p:spPr>
        <p:txBody>
          <a:bodyPr anchor="ctr">
            <a:normAutofit/>
          </a:bodyPr>
          <a:lstStyle/>
          <a:p>
            <a:r>
              <a:rPr lang="en-US" sz="2800" b="1" dirty="0">
                <a:solidFill>
                  <a:srgbClr val="080808"/>
                </a:solidFill>
                <a:latin typeface="+mn-lt"/>
              </a:rPr>
              <a:t>Crypto Decryption</a:t>
            </a:r>
            <a:endParaRPr lang="en-GB" sz="2800" b="1" dirty="0">
              <a:solidFill>
                <a:srgbClr val="080808"/>
              </a:solidFill>
              <a:latin typeface="+mn-lt"/>
            </a:endParaRPr>
          </a:p>
        </p:txBody>
      </p:sp>
    </p:spTree>
    <p:extLst>
      <p:ext uri="{BB962C8B-B14F-4D97-AF65-F5344CB8AC3E}">
        <p14:creationId xmlns:p14="http://schemas.microsoft.com/office/powerpoint/2010/main" val="35824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41B-49E1-44BB-ACC6-6FFA70B6159C}"/>
              </a:ext>
            </a:extLst>
          </p:cNvPr>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Conclusion</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239EA7C-04BE-4459-92F9-BB398D6AFAD6}"/>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This project aims to:</a:t>
            </a:r>
          </a:p>
          <a:p>
            <a:r>
              <a:rPr lang="en-US" dirty="0"/>
              <a:t>Showcase our visualisations to active community of traders and help them get a better insight into major cryptocurrencies and make investment decisions</a:t>
            </a:r>
          </a:p>
          <a:p>
            <a:r>
              <a:rPr lang="en-US" dirty="0"/>
              <a:t>Display interactive charts and provide intuitive and flexible platform for analyzing historical data of cryptocurrencies</a:t>
            </a:r>
          </a:p>
          <a:p>
            <a:r>
              <a:rPr lang="en-US" dirty="0"/>
              <a:t>Provide user-friendly dashboard with interactive charts for any user to build an understanding of cryptocurrency price behavior and trade activities for any given time frame</a:t>
            </a:r>
          </a:p>
          <a:p>
            <a:pPr marL="0" indent="0">
              <a:buNone/>
            </a:pPr>
            <a:endParaRPr lang="en-US" dirty="0"/>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908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2835D-23A4-4BAB-89D7-7B98D84FB585}"/>
              </a:ext>
            </a:extLst>
          </p:cNvPr>
          <p:cNvSpPr>
            <a:spLocks noGrp="1"/>
          </p:cNvSpPr>
          <p:nvPr>
            <p:ph type="title"/>
          </p:nvPr>
        </p:nvSpPr>
        <p:spPr>
          <a:xfrm>
            <a:off x="327349" y="238923"/>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Project overview</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D49DB73-E758-45C2-B926-20464ADFDF3E}"/>
              </a:ext>
            </a:extLst>
          </p:cNvPr>
          <p:cNvSpPr>
            <a:spLocks noGrp="1"/>
          </p:cNvSpPr>
          <p:nvPr>
            <p:ph idx="1"/>
          </p:nvPr>
        </p:nvSpPr>
        <p:spPr>
          <a:xfrm>
            <a:off x="360342" y="1352550"/>
            <a:ext cx="11051754" cy="5120246"/>
          </a:xfrm>
        </p:spPr>
        <p:txBody>
          <a:bodyPr>
            <a:noAutofit/>
          </a:bodyPr>
          <a:lstStyle/>
          <a:p>
            <a:pPr marL="0" indent="0">
              <a:buNone/>
            </a:pPr>
            <a:r>
              <a:rPr lang="en-US" sz="2000" dirty="0">
                <a:ea typeface="Tahoma" panose="020B0604030504040204" pitchFamily="34" charset="0"/>
                <a:cs typeface="Tahoma" panose="020B0604030504040204" pitchFamily="34" charset="0"/>
              </a:rPr>
              <a:t>Provide users with a tool that allows them to observe insights into top traded five cryptocurrencies on Binance.</a:t>
            </a:r>
          </a:p>
          <a:p>
            <a:r>
              <a:rPr lang="en-GB" sz="2000" i="1" dirty="0">
                <a:ea typeface="Tahoma" panose="020B0604030504040204" pitchFamily="34" charset="0"/>
                <a:cs typeface="Tahoma" panose="020B0604030504040204" pitchFamily="34" charset="0"/>
              </a:rPr>
              <a:t>Bitcoin</a:t>
            </a:r>
          </a:p>
          <a:p>
            <a:r>
              <a:rPr lang="en-GB" sz="2000" i="1" dirty="0">
                <a:ea typeface="Tahoma" panose="020B0604030504040204" pitchFamily="34" charset="0"/>
                <a:cs typeface="Tahoma" panose="020B0604030504040204" pitchFamily="34" charset="0"/>
              </a:rPr>
              <a:t>Etherium </a:t>
            </a:r>
          </a:p>
          <a:p>
            <a:r>
              <a:rPr lang="en-GB" sz="2000" i="1" dirty="0">
                <a:ea typeface="Tahoma" panose="020B0604030504040204" pitchFamily="34" charset="0"/>
                <a:cs typeface="Tahoma" panose="020B0604030504040204" pitchFamily="34" charset="0"/>
              </a:rPr>
              <a:t>Cardano</a:t>
            </a:r>
          </a:p>
          <a:p>
            <a:r>
              <a:rPr lang="en-GB" sz="2000" i="1" dirty="0">
                <a:ea typeface="Tahoma" panose="020B0604030504040204" pitchFamily="34" charset="0"/>
                <a:cs typeface="Tahoma" panose="020B0604030504040204" pitchFamily="34" charset="0"/>
              </a:rPr>
              <a:t>Ripple</a:t>
            </a:r>
          </a:p>
          <a:p>
            <a:r>
              <a:rPr lang="en-GB" sz="2000" i="1" dirty="0">
                <a:ea typeface="Tahoma" panose="020B0604030504040204" pitchFamily="34" charset="0"/>
                <a:cs typeface="Tahoma" panose="020B0604030504040204" pitchFamily="34" charset="0"/>
              </a:rPr>
              <a:t>Solana </a:t>
            </a:r>
          </a:p>
          <a:p>
            <a:pPr marL="0" indent="0">
              <a:buNone/>
            </a:pPr>
            <a:endParaRPr lang="en-GB" sz="2000" i="1" dirty="0">
              <a:ea typeface="Tahoma" panose="020B0604030504040204" pitchFamily="34" charset="0"/>
              <a:cs typeface="Tahoma" panose="020B0604030504040204" pitchFamily="34" charset="0"/>
            </a:endParaRPr>
          </a:p>
          <a:p>
            <a:pPr marL="0" indent="0">
              <a:buNone/>
            </a:pPr>
            <a:r>
              <a:rPr lang="en-GB" sz="2000" dirty="0">
                <a:ea typeface="Tahoma" panose="020B0604030504040204" pitchFamily="34" charset="0"/>
                <a:cs typeface="Tahoma" panose="020B0604030504040204" pitchFamily="34" charset="0"/>
              </a:rPr>
              <a:t>Using the interactive visualisations, the users can get more information about:</a:t>
            </a:r>
          </a:p>
          <a:p>
            <a:r>
              <a:rPr lang="en-GB" sz="2000" dirty="0">
                <a:ea typeface="Tahoma" panose="020B0604030504040204" pitchFamily="34" charset="0"/>
                <a:cs typeface="Tahoma" panose="020B0604030504040204" pitchFamily="34" charset="0"/>
              </a:rPr>
              <a:t>Historical candlestick chart of crypto prices for various time intervals</a:t>
            </a:r>
          </a:p>
          <a:p>
            <a:r>
              <a:rPr lang="en-GB" sz="2000" dirty="0">
                <a:ea typeface="Tahoma" panose="020B0604030504040204" pitchFamily="34" charset="0"/>
                <a:cs typeface="Tahoma" panose="020B0604030504040204" pitchFamily="34" charset="0"/>
              </a:rPr>
              <a:t>Live candlestick charts with real time prices from Binance</a:t>
            </a:r>
          </a:p>
          <a:p>
            <a:r>
              <a:rPr lang="en-GB" sz="2000" dirty="0">
                <a:ea typeface="Tahoma" panose="020B0604030504040204" pitchFamily="34" charset="0"/>
                <a:cs typeface="Tahoma" panose="020B0604030504040204" pitchFamily="34" charset="0"/>
              </a:rPr>
              <a:t>Historical charts of asset volumes and number of trades for each crypto currency</a:t>
            </a:r>
          </a:p>
          <a:p>
            <a:pPr marL="0" indent="0">
              <a:buNone/>
            </a:pPr>
            <a:r>
              <a:rPr lang="en-GB" sz="1800" dirty="0">
                <a:latin typeface="Tahoma" panose="020B0604030504040204" pitchFamily="34" charset="0"/>
                <a:ea typeface="Tahoma" panose="020B0604030504040204" pitchFamily="34" charset="0"/>
                <a:cs typeface="Tahoma" panose="020B0604030504040204" pitchFamily="34" charset="0"/>
              </a:rPr>
              <a:t> </a:t>
            </a:r>
          </a:p>
          <a:p>
            <a:endParaRPr lang="en-GB" sz="18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A8158-0473-42DB-8E77-E4DB55887F41}"/>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Why Crypto and Why Binance?</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C04C315-7B0E-4FB8-AA45-34E550014C1A}"/>
              </a:ext>
            </a:extLst>
          </p:cNvPr>
          <p:cNvSpPr>
            <a:spLocks noGrp="1"/>
          </p:cNvSpPr>
          <p:nvPr>
            <p:ph idx="1"/>
          </p:nvPr>
        </p:nvSpPr>
        <p:spPr>
          <a:xfrm>
            <a:off x="643467" y="1440361"/>
            <a:ext cx="10905066" cy="4393982"/>
          </a:xfrm>
        </p:spPr>
        <p:txBody>
          <a:bodyPr>
            <a:normAutofit lnSpcReduction="10000"/>
          </a:bodyPr>
          <a:lstStyle/>
          <a:p>
            <a:pPr marL="0" indent="0">
              <a:buNone/>
            </a:pPr>
            <a:r>
              <a:rPr lang="en-US" sz="2400" dirty="0">
                <a:ea typeface="Tahoma" panose="020B0604030504040204" pitchFamily="34" charset="0"/>
                <a:cs typeface="Tahoma" panose="020B0604030504040204" pitchFamily="34" charset="0"/>
              </a:rPr>
              <a:t>Crypto because…</a:t>
            </a:r>
          </a:p>
          <a:p>
            <a:r>
              <a:rPr lang="en-US" sz="2400" dirty="0">
                <a:ea typeface="Tahoma" panose="020B0604030504040204" pitchFamily="34" charset="0"/>
                <a:cs typeface="Tahoma" panose="020B0604030504040204" pitchFamily="34" charset="0"/>
              </a:rPr>
              <a:t>The global economy is inevitably moving towards a digital eco-system. From investment to money transfer, everything is going paperless.</a:t>
            </a:r>
          </a:p>
          <a:p>
            <a:r>
              <a:rPr lang="en-US" sz="2400" dirty="0">
                <a:ea typeface="Tahoma" panose="020B0604030504040204" pitchFamily="34" charset="0"/>
                <a:cs typeface="Tahoma" panose="020B0604030504040204" pitchFamily="34" charset="0"/>
              </a:rPr>
              <a:t> The newest and most promising addition to the digital payment sector is cryptocurrency.</a:t>
            </a:r>
          </a:p>
          <a:p>
            <a:r>
              <a:rPr lang="en-US" sz="2400" dirty="0">
                <a:ea typeface="Tahoma" panose="020B0604030504040204" pitchFamily="34" charset="0"/>
                <a:cs typeface="Tahoma" panose="020B0604030504040204" pitchFamily="34" charset="0"/>
              </a:rPr>
              <a:t> Over the last couple of years, digital currency has been rapidly gaining the public eye.</a:t>
            </a:r>
          </a:p>
          <a:p>
            <a:pPr marL="0" indent="0">
              <a:buNone/>
            </a:pPr>
            <a:endParaRPr lang="en-US" sz="2400" dirty="0">
              <a:ea typeface="Tahoma" panose="020B0604030504040204" pitchFamily="34" charset="0"/>
              <a:cs typeface="Tahoma" panose="020B0604030504040204" pitchFamily="34" charset="0"/>
            </a:endParaRPr>
          </a:p>
          <a:p>
            <a:pPr marL="0" indent="0">
              <a:buNone/>
            </a:pPr>
            <a:r>
              <a:rPr lang="en-GB" sz="2400" dirty="0">
                <a:ea typeface="Tahoma" panose="020B0604030504040204" pitchFamily="34" charset="0"/>
                <a:cs typeface="Tahoma" panose="020B0604030504040204" pitchFamily="34" charset="0"/>
              </a:rPr>
              <a:t>Binance because…</a:t>
            </a:r>
          </a:p>
          <a:p>
            <a:pPr marL="0" indent="0">
              <a:buNone/>
            </a:pPr>
            <a:r>
              <a:rPr lang="en-US" sz="2400" dirty="0">
                <a:ea typeface="Tahoma" panose="020B0604030504040204" pitchFamily="34" charset="0"/>
                <a:cs typeface="Tahoma" panose="020B0604030504040204" pitchFamily="34" charset="0"/>
              </a:rPr>
              <a:t>Binance is currently the largest exchange in the world in terms of daily trading volume of cryptocurrencies</a:t>
            </a:r>
            <a:r>
              <a:rPr lang="en-US" dirty="0"/>
              <a:t>.</a:t>
            </a:r>
            <a:endParaRPr lang="en-GB"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2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1C7B0-1686-4E0C-B6DB-E9F3672073FA}"/>
              </a:ext>
            </a:extLst>
          </p:cNvPr>
          <p:cNvSpPr>
            <a:spLocks noGrp="1"/>
          </p:cNvSpPr>
          <p:nvPr>
            <p:ph type="title"/>
          </p:nvPr>
        </p:nvSpPr>
        <p:spPr>
          <a:xfrm>
            <a:off x="507030" y="343020"/>
            <a:ext cx="10905066" cy="1135737"/>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Steps taken to accomplish the interactive live visualisations </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EF1DE7F-4D6D-4ADA-8530-9B951C601CA5}"/>
              </a:ext>
            </a:extLst>
          </p:cNvPr>
          <p:cNvSpPr>
            <a:spLocks noGrp="1"/>
          </p:cNvSpPr>
          <p:nvPr>
            <p:ph idx="1"/>
          </p:nvPr>
        </p:nvSpPr>
        <p:spPr>
          <a:xfrm>
            <a:off x="470247" y="1478757"/>
            <a:ext cx="10905066" cy="4393982"/>
          </a:xfrm>
        </p:spPr>
        <p:txBody>
          <a:bodyPr>
            <a:normAutofit fontScale="85000" lnSpcReduction="20000"/>
          </a:bodyPr>
          <a:lstStyle/>
          <a:p>
            <a:r>
              <a:rPr lang="en-US" sz="2400" dirty="0">
                <a:ea typeface="Tahoma" panose="020B0604030504040204" pitchFamily="34" charset="0"/>
                <a:cs typeface="Tahoma" panose="020B0604030504040204" pitchFamily="34" charset="0"/>
              </a:rPr>
              <a:t>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API and collect data for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(candlestick) endpoints for </a:t>
            </a:r>
            <a:r>
              <a:rPr lang="en-US" sz="2400">
                <a:ea typeface="Tahoma" panose="020B0604030504040204" pitchFamily="34" charset="0"/>
                <a:cs typeface="Tahoma" panose="020B0604030504040204" pitchFamily="34" charset="0"/>
              </a:rPr>
              <a:t>two series</a:t>
            </a:r>
            <a:endParaRPr lang="en-US" sz="2400" dirty="0">
              <a:ea typeface="Tahoma" panose="020B0604030504040204" pitchFamily="34" charset="0"/>
              <a:cs typeface="Tahoma" panose="020B0604030504040204" pitchFamily="34" charset="0"/>
            </a:endParaRPr>
          </a:p>
          <a:p>
            <a:pPr marL="0" indent="0">
              <a:buNone/>
            </a:pPr>
            <a:endParaRPr lang="en-US"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Store the fetched data in SQLite database</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Create routes for different endpoints in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Query data from SQLite database </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Use JavaScript to call endpoints from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Build visualisations in JavaScript and render in HTML</a:t>
            </a:r>
          </a:p>
          <a:p>
            <a:pPr marL="0" indent="0">
              <a:buNone/>
            </a:pPr>
            <a:endParaRPr lang="en-GB" sz="2400" dirty="0">
              <a:ea typeface="Tahoma" panose="020B0604030504040204" pitchFamily="34" charset="0"/>
              <a:cs typeface="Tahoma" panose="020B0604030504040204" pitchFamily="34" charset="0"/>
            </a:endParaRPr>
          </a:p>
          <a:p>
            <a:r>
              <a:rPr lang="en-US" sz="2400" dirty="0">
                <a:ea typeface="Tahoma" panose="020B0604030504040204" pitchFamily="34" charset="0"/>
                <a:cs typeface="Tahoma" panose="020B0604030504040204" pitchFamily="34" charset="0"/>
              </a:rPr>
              <a:t>Use </a:t>
            </a:r>
            <a:r>
              <a:rPr lang="en-US" sz="2400" dirty="0" err="1">
                <a:ea typeface="Tahoma" panose="020B0604030504040204" pitchFamily="34" charset="0"/>
                <a:cs typeface="Tahoma" panose="020B0604030504040204" pitchFamily="34" charset="0"/>
              </a:rPr>
              <a:t>Websocket</a:t>
            </a:r>
            <a:r>
              <a:rPr lang="en-US" sz="2400" dirty="0">
                <a:ea typeface="Tahoma" panose="020B0604030504040204" pitchFamily="34" charset="0"/>
                <a:cs typeface="Tahoma" panose="020B0604030504040204" pitchFamily="34" charset="0"/>
              </a:rPr>
              <a:t> to 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server and fetch data from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a:t>
            </a:r>
            <a:r>
              <a:rPr lang="en-US" sz="2400" dirty="0" err="1">
                <a:ea typeface="Tahoma" panose="020B0604030504040204" pitchFamily="34" charset="0"/>
                <a:cs typeface="Tahoma" panose="020B0604030504040204" pitchFamily="34" charset="0"/>
              </a:rPr>
              <a:t>kandlestick</a:t>
            </a:r>
            <a:r>
              <a:rPr lang="en-US" sz="2400" dirty="0">
                <a:ea typeface="Tahoma" panose="020B0604030504040204" pitchFamily="34" charset="0"/>
                <a:cs typeface="Tahoma" panose="020B0604030504040204" pitchFamily="34" charset="0"/>
              </a:rPr>
              <a:t>) endpoints</a:t>
            </a:r>
          </a:p>
          <a:p>
            <a:endParaRPr lang="en-GB" sz="2400" dirty="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09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lnSpcReduction="10000"/>
          </a:bodyPr>
          <a:lstStyle/>
          <a:p>
            <a:pPr marL="0" indent="0">
              <a:buNone/>
            </a:pPr>
            <a:r>
              <a:rPr lang="en-US" sz="2300" dirty="0">
                <a:ea typeface="Tahoma" panose="020B0604030504040204" pitchFamily="34" charset="0"/>
                <a:cs typeface="Tahoma" panose="020B0604030504040204" pitchFamily="34" charset="0"/>
              </a:rPr>
              <a:t>Using the drop-down menu, the user can select the crypto of interest and set the time interval for visualization.</a:t>
            </a:r>
          </a:p>
          <a:p>
            <a:pPr marL="0" indent="0">
              <a:buNone/>
            </a:pPr>
            <a:r>
              <a:rPr lang="en-US" sz="2300" dirty="0">
                <a:ea typeface="Tahoma" panose="020B0604030504040204" pitchFamily="34" charset="0"/>
                <a:cs typeface="Tahoma" panose="020B0604030504040204" pitchFamily="34" charset="0"/>
              </a:rPr>
              <a:t>Time period are:</a:t>
            </a:r>
          </a:p>
          <a:p>
            <a:pPr marL="0" indent="0">
              <a:buNone/>
            </a:pPr>
            <a:r>
              <a:rPr lang="en-US" sz="2300" dirty="0">
                <a:ea typeface="Tahoma" panose="020B0604030504040204" pitchFamily="34" charset="0"/>
                <a:cs typeface="Tahoma" panose="020B0604030504040204" pitchFamily="34" charset="0"/>
              </a:rPr>
              <a:t>1 year, 90 days, 7 days</a:t>
            </a:r>
          </a:p>
          <a:p>
            <a:pPr marL="0" indent="0">
              <a:buNone/>
            </a:pPr>
            <a:endParaRPr lang="en-US" sz="2300" dirty="0">
              <a:ea typeface="Tahoma" panose="020B0604030504040204" pitchFamily="34" charset="0"/>
              <a:cs typeface="Tahoma" panose="020B0604030504040204" pitchFamily="34" charset="0"/>
            </a:endParaRPr>
          </a:p>
          <a:p>
            <a:pPr marL="0" indent="0">
              <a:buNone/>
            </a:pPr>
            <a:r>
              <a:rPr lang="en-US" sz="2300" dirty="0">
                <a:ea typeface="Tahoma" panose="020B0604030504040204" pitchFamily="34" charset="0"/>
                <a:cs typeface="Tahoma" panose="020B0604030504040204" pitchFamily="34" charset="0"/>
              </a:rPr>
              <a:t>A candlestick chart is a method of showing prices — namely open, high, low and close — of an asset for a defined period, giving a good summary of the price's behavior.</a:t>
            </a:r>
          </a:p>
          <a:p>
            <a:pPr marL="0" indent="0" algn="ctr">
              <a:buNone/>
            </a:pPr>
            <a:endParaRPr lang="en-US" sz="2300" dirty="0">
              <a:latin typeface="Tahoma" panose="020B0604030504040204" pitchFamily="34" charset="0"/>
              <a:ea typeface="Tahoma" panose="020B0604030504040204" pitchFamily="34" charset="0"/>
              <a:cs typeface="Tahoma" panose="020B0604030504040204" pitchFamily="34" charset="0"/>
            </a:endParaRPr>
          </a:p>
          <a:p>
            <a:endParaRPr lang="en-GB" sz="1300" dirty="0"/>
          </a:p>
          <a:p>
            <a:endParaRPr lang="en-GB" sz="13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F2191B9-E44C-4186-8005-2E86E0B41C40}"/>
              </a:ext>
            </a:extLst>
          </p:cNvPr>
          <p:cNvPicPr>
            <a:picLocks noChangeAspect="1"/>
          </p:cNvPicPr>
          <p:nvPr/>
        </p:nvPicPr>
        <p:blipFill>
          <a:blip r:embed="rId2"/>
          <a:stretch>
            <a:fillRect/>
          </a:stretch>
        </p:blipFill>
        <p:spPr>
          <a:xfrm>
            <a:off x="4798259" y="1612345"/>
            <a:ext cx="6750274" cy="427279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2083EAD0-C631-4F54-86BC-345252402F0A}"/>
              </a:ext>
            </a:extLst>
          </p:cNvPr>
          <p:cNvPicPr>
            <a:picLocks noChangeAspect="1"/>
          </p:cNvPicPr>
          <p:nvPr/>
        </p:nvPicPr>
        <p:blipFill>
          <a:blip r:embed="rId3"/>
          <a:stretch>
            <a:fillRect/>
          </a:stretch>
        </p:blipFill>
        <p:spPr>
          <a:xfrm>
            <a:off x="6787849" y="1309766"/>
            <a:ext cx="3470575" cy="1690162"/>
          </a:xfrm>
          <a:prstGeom prst="rect">
            <a:avLst/>
          </a:prstGeom>
        </p:spPr>
      </p:pic>
    </p:spTree>
    <p:extLst>
      <p:ext uri="{BB962C8B-B14F-4D97-AF65-F5344CB8AC3E}">
        <p14:creationId xmlns:p14="http://schemas.microsoft.com/office/powerpoint/2010/main" val="24572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Live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buNone/>
            </a:pPr>
            <a:r>
              <a:rPr lang="en-US" sz="2300" dirty="0">
                <a:latin typeface="Calibri body"/>
                <a:ea typeface="Tahoma" panose="020B0604030504040204" pitchFamily="34" charset="0"/>
                <a:cs typeface="Tahoma" panose="020B0604030504040204" pitchFamily="34" charset="0"/>
              </a:rPr>
              <a:t>Live chart has the same functionality as the historical chart but uses live data. The data is presented for each minute over the previous day and is updated each minute as new data is available from Binance.</a:t>
            </a:r>
          </a:p>
          <a:p>
            <a:pPr marL="0" indent="0">
              <a:buNone/>
            </a:pPr>
            <a:r>
              <a:rPr lang="en-US" sz="2300" dirty="0">
                <a:latin typeface="Calibri body"/>
                <a:ea typeface="Tahoma" panose="020B0604030504040204" pitchFamily="34" charset="0"/>
                <a:cs typeface="Tahoma" panose="020B0604030504040204" pitchFamily="34" charset="0"/>
              </a:rPr>
              <a:t>The user can interact with the chart by selecting which coin is displayed, and also zooming in and out of the chart.</a:t>
            </a:r>
          </a:p>
          <a:p>
            <a:endParaRPr lang="en-GB" sz="1300" dirty="0"/>
          </a:p>
          <a:p>
            <a:endParaRPr lang="en-GB" sz="1300" dirty="0"/>
          </a:p>
        </p:txBody>
      </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BC57456D-963A-4F0A-8A1F-1E89FB256136}"/>
              </a:ext>
            </a:extLst>
          </p:cNvPr>
          <p:cNvPicPr>
            <a:picLocks noChangeAspect="1"/>
          </p:cNvPicPr>
          <p:nvPr/>
        </p:nvPicPr>
        <p:blipFill>
          <a:blip r:embed="rId2"/>
          <a:stretch>
            <a:fillRect/>
          </a:stretch>
        </p:blipFill>
        <p:spPr>
          <a:xfrm>
            <a:off x="4876800" y="1557337"/>
            <a:ext cx="6305550" cy="3743325"/>
          </a:xfrm>
          <a:prstGeom prst="rect">
            <a:avLst/>
          </a:prstGeom>
        </p:spPr>
      </p:pic>
    </p:spTree>
    <p:extLst>
      <p:ext uri="{BB962C8B-B14F-4D97-AF65-F5344CB8AC3E}">
        <p14:creationId xmlns:p14="http://schemas.microsoft.com/office/powerpoint/2010/main" val="21749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F0A1E-4938-45F7-AE99-AA174937FFD4}"/>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crypto volume chart</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08D8C1-0724-4904-9407-EDDAFB2ECA24}"/>
              </a:ext>
            </a:extLst>
          </p:cNvPr>
          <p:cNvSpPr>
            <a:spLocks noGrp="1"/>
          </p:cNvSpPr>
          <p:nvPr>
            <p:ph idx="1"/>
          </p:nvPr>
        </p:nvSpPr>
        <p:spPr>
          <a:xfrm>
            <a:off x="507030" y="1670241"/>
            <a:ext cx="4008384" cy="4393982"/>
          </a:xfrm>
        </p:spPr>
        <p:txBody>
          <a:bodyPr>
            <a:normAutofit/>
          </a:bodyPr>
          <a:lstStyle/>
          <a:p>
            <a:r>
              <a:rPr lang="en-US" sz="2000" dirty="0"/>
              <a:t>The historical volume chart gives the user in insight into the total amount of assets traded during specific time frame. </a:t>
            </a:r>
          </a:p>
          <a:p>
            <a:r>
              <a:rPr lang="en-US" sz="2000" dirty="0"/>
              <a:t>Trading volume is an important metric which is frequently used to evaluate the investment potential of an emerging digital currency.</a:t>
            </a:r>
          </a:p>
          <a:p>
            <a:r>
              <a:rPr lang="en-US" sz="2000" dirty="0"/>
              <a:t>The chart shows that some major cryptos like bitcoin are lower in terms of total traded asset volumes since their price is significantly higher which reduces its volume in circulation. </a:t>
            </a:r>
            <a:endParaRPr lang="en-GB"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5D8679-E7E5-4D82-9649-5AB185916E39}"/>
              </a:ext>
            </a:extLst>
          </p:cNvPr>
          <p:cNvPicPr>
            <a:picLocks noChangeAspect="1"/>
          </p:cNvPicPr>
          <p:nvPr/>
        </p:nvPicPr>
        <p:blipFill>
          <a:blip r:embed="rId2"/>
          <a:stretch>
            <a:fillRect/>
          </a:stretch>
        </p:blipFill>
        <p:spPr>
          <a:xfrm>
            <a:off x="4568936" y="1445711"/>
            <a:ext cx="7087067" cy="439398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501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7080D-1DB4-4118-9B30-CC2B4805B671}"/>
              </a:ext>
            </a:extLst>
          </p:cNvPr>
          <p:cNvSpPr>
            <a:spLocks noGrp="1"/>
          </p:cNvSpPr>
          <p:nvPr>
            <p:ph type="title"/>
          </p:nvPr>
        </p:nvSpPr>
        <p:spPr>
          <a:xfrm>
            <a:off x="643467" y="321734"/>
            <a:ext cx="4970877"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trade data</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E930BB9-F679-45E7-ACB0-EAE1912817CA}"/>
              </a:ext>
            </a:extLst>
          </p:cNvPr>
          <p:cNvSpPr>
            <a:spLocks noGrp="1"/>
          </p:cNvSpPr>
          <p:nvPr>
            <p:ph idx="1"/>
          </p:nvPr>
        </p:nvSpPr>
        <p:spPr>
          <a:xfrm>
            <a:off x="643468" y="1782981"/>
            <a:ext cx="4970877" cy="4393982"/>
          </a:xfrm>
        </p:spPr>
        <p:txBody>
          <a:bodyPr>
            <a:normAutofit/>
          </a:bodyPr>
          <a:lstStyle/>
          <a:p>
            <a:pPr marL="0" indent="0">
              <a:buNone/>
            </a:pPr>
            <a:r>
              <a:rPr lang="en-US" sz="2400" dirty="0"/>
              <a:t>Historical trade chart allows the user to visualize the number of trades for each crypto currency within a specific time frame. </a:t>
            </a:r>
          </a:p>
          <a:p>
            <a:pPr marL="0" indent="0">
              <a:buNone/>
            </a:pPr>
            <a:r>
              <a:rPr lang="en-US" sz="2400" dirty="0"/>
              <a:t>It is evident from the chart that cardano and ripple process much greater number of trades compared to bitcoin and etherium. This could be related to their significant price difference.</a:t>
            </a:r>
          </a:p>
          <a:p>
            <a:pPr marL="0" indent="0">
              <a:buNone/>
            </a:pPr>
            <a:endParaRPr lang="en-GB"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473A06-5BBF-41A1-B3A8-1FC6E15CED85}"/>
              </a:ext>
            </a:extLst>
          </p:cNvPr>
          <p:cNvPicPr>
            <a:picLocks noChangeAspect="1"/>
          </p:cNvPicPr>
          <p:nvPr/>
        </p:nvPicPr>
        <p:blipFill>
          <a:blip r:embed="rId2"/>
          <a:stretch>
            <a:fillRect/>
          </a:stretch>
        </p:blipFill>
        <p:spPr>
          <a:xfrm>
            <a:off x="5614344" y="1855011"/>
            <a:ext cx="5934189" cy="3530841"/>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666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E8D53-51F3-4301-AED2-C54D9B00C731}"/>
              </a:ext>
            </a:extLst>
          </p:cNvPr>
          <p:cNvSpPr>
            <a:spLocks noGrp="1"/>
          </p:cNvSpPr>
          <p:nvPr>
            <p:ph type="title"/>
          </p:nvPr>
        </p:nvSpPr>
        <p:spPr>
          <a:xfrm>
            <a:off x="643467" y="321734"/>
            <a:ext cx="10905066" cy="1135737"/>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Total sum of trades for the last year </a:t>
            </a:r>
            <a:endParaRPr lang="en-GB"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6E97222-1B43-4FBE-9F21-B33AADB3399D}"/>
              </a:ext>
            </a:extLst>
          </p:cNvPr>
          <p:cNvSpPr>
            <a:spLocks noGrp="1"/>
          </p:cNvSpPr>
          <p:nvPr>
            <p:ph idx="1"/>
          </p:nvPr>
        </p:nvSpPr>
        <p:spPr>
          <a:xfrm>
            <a:off x="588005" y="1183957"/>
            <a:ext cx="3290356" cy="2380646"/>
          </a:xfrm>
        </p:spPr>
        <p:txBody>
          <a:bodyPr>
            <a:normAutofit/>
          </a:bodyPr>
          <a:lstStyle/>
          <a:p>
            <a:r>
              <a:rPr lang="en-US" sz="1800" dirty="0"/>
              <a:t>This chart shows the sum of number of trades for each crypto currency for the last one-year time frame.</a:t>
            </a:r>
          </a:p>
          <a:p>
            <a:r>
              <a:rPr lang="en-US" sz="1800" dirty="0"/>
              <a:t>It is evident that ripple by far exceeds other cryptocurrencies followed by cardano. </a:t>
            </a:r>
            <a:endParaRPr lang="en-GB" sz="18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6BE80E-0747-4842-8B36-6CED8E8698C3}"/>
              </a:ext>
            </a:extLst>
          </p:cNvPr>
          <p:cNvPicPr>
            <a:picLocks noChangeAspect="1"/>
          </p:cNvPicPr>
          <p:nvPr/>
        </p:nvPicPr>
        <p:blipFill>
          <a:blip r:embed="rId2"/>
          <a:stretch>
            <a:fillRect/>
          </a:stretch>
        </p:blipFill>
        <p:spPr>
          <a:xfrm>
            <a:off x="5457176" y="1060211"/>
            <a:ext cx="4915638" cy="262813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BA8C6B16-F5CA-4C09-ACFF-D00263A8CEF0}"/>
              </a:ext>
            </a:extLst>
          </p:cNvPr>
          <p:cNvPicPr>
            <a:picLocks noChangeAspect="1"/>
          </p:cNvPicPr>
          <p:nvPr/>
        </p:nvPicPr>
        <p:blipFill>
          <a:blip r:embed="rId3"/>
          <a:stretch>
            <a:fillRect/>
          </a:stretch>
        </p:blipFill>
        <p:spPr>
          <a:xfrm>
            <a:off x="1014060" y="3688349"/>
            <a:ext cx="6017055" cy="2726471"/>
          </a:xfrm>
          <a:prstGeom prst="rect">
            <a:avLst/>
          </a:prstGeom>
        </p:spPr>
      </p:pic>
    </p:spTree>
    <p:extLst>
      <p:ext uri="{BB962C8B-B14F-4D97-AF65-F5344CB8AC3E}">
        <p14:creationId xmlns:p14="http://schemas.microsoft.com/office/powerpoint/2010/main" val="31650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618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Tahoma</vt:lpstr>
      <vt:lpstr>Office Theme</vt:lpstr>
      <vt:lpstr>Crypto Decryption</vt:lpstr>
      <vt:lpstr>Project overview</vt:lpstr>
      <vt:lpstr>Why Crypto and Why Binance?</vt:lpstr>
      <vt:lpstr>Steps taken to accomplish the interactive live visualisations </vt:lpstr>
      <vt:lpstr>Historical candlestick charts</vt:lpstr>
      <vt:lpstr>Live candlestick charts</vt:lpstr>
      <vt:lpstr>Historical crypto volume chart</vt:lpstr>
      <vt:lpstr>Historical trade data</vt:lpstr>
      <vt:lpstr>Total sum of trades for the last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Decryption</dc:title>
  <dc:creator>Serdar Bayramov</dc:creator>
  <cp:lastModifiedBy>Serdar Bayramov</cp:lastModifiedBy>
  <cp:revision>16</cp:revision>
  <dcterms:created xsi:type="dcterms:W3CDTF">2021-10-14T17:53:16Z</dcterms:created>
  <dcterms:modified xsi:type="dcterms:W3CDTF">2021-10-16T10:21:58Z</dcterms:modified>
</cp:coreProperties>
</file>