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7" d="100"/>
          <a:sy n="77" d="100"/>
        </p:scale>
        <p:origin x="232" y="60"/>
      </p:cViewPr>
      <p:guideLst/>
    </p:cSldViewPr>
  </p:slideViewPr>
  <p:notesTextViewPr>
    <p:cViewPr>
      <p:scale>
        <a:sx n="1" d="1"/>
        <a:sy n="1" d="1"/>
      </p:scale>
      <p:origin x="0" y="0"/>
    </p:cViewPr>
  </p:notesTextViewPr>
  <p:notesViewPr>
    <p:cSldViewPr snapToGrid="0">
      <p:cViewPr varScale="1">
        <p:scale>
          <a:sx n="58" d="100"/>
          <a:sy n="58" d="100"/>
        </p:scale>
        <p:origin x="2544" y="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32CEF0-2117-4FB1-BC7F-6517B608F9FC}" type="datetimeFigureOut">
              <a:rPr lang="en-US" smtClean="0"/>
              <a:t>9/26/2015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E765C4-22EE-4041-9784-30E5056250F8}" type="slidenum">
              <a:rPr lang="en-US" smtClean="0"/>
              <a:t>‹#›</a:t>
            </a:fld>
            <a:endParaRPr lang="en-US"/>
          </a:p>
        </p:txBody>
      </p:sp>
    </p:spTree>
    <p:extLst>
      <p:ext uri="{BB962C8B-B14F-4D97-AF65-F5344CB8AC3E}">
        <p14:creationId xmlns:p14="http://schemas.microsoft.com/office/powerpoint/2010/main" val="35536606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FEMA recognizes that the best solutions to the challenges we face are generated by the people and the communities who are closest to these challenges. Therefore, they are reaching out to state, local, and tribal governments, and to all members of the public, including the private sector, the disability community, and volunteer community, to seek their input on how to improve the emergency management system.</a:t>
            </a:r>
          </a:p>
        </p:txBody>
      </p:sp>
      <p:sp>
        <p:nvSpPr>
          <p:cNvPr id="4" name="Slide Number Placeholder 3"/>
          <p:cNvSpPr>
            <a:spLocks noGrp="1"/>
          </p:cNvSpPr>
          <p:nvPr>
            <p:ph type="sldNum" sz="quarter" idx="10"/>
          </p:nvPr>
        </p:nvSpPr>
        <p:spPr/>
        <p:txBody>
          <a:bodyPr/>
          <a:lstStyle/>
          <a:p>
            <a:fld id="{F0E765C4-22EE-4041-9784-30E5056250F8}" type="slidenum">
              <a:rPr lang="en-US" smtClean="0"/>
              <a:t>3</a:t>
            </a:fld>
            <a:endParaRPr lang="en-US"/>
          </a:p>
        </p:txBody>
      </p:sp>
    </p:spTree>
    <p:extLst>
      <p:ext uri="{BB962C8B-B14F-4D97-AF65-F5344CB8AC3E}">
        <p14:creationId xmlns:p14="http://schemas.microsoft.com/office/powerpoint/2010/main" val="19633922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3EC5012-456C-411C-A462-805D5C698869}" type="datetimeFigureOut">
              <a:rPr lang="en-US" smtClean="0"/>
              <a:t>9/26/2015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62BFCD-BFF3-4377-BC89-172B77703F94}" type="slidenum">
              <a:rPr lang="en-US" smtClean="0"/>
              <a:t>‹#›</a:t>
            </a:fld>
            <a:endParaRPr lang="en-US"/>
          </a:p>
        </p:txBody>
      </p:sp>
    </p:spTree>
    <p:extLst>
      <p:ext uri="{BB962C8B-B14F-4D97-AF65-F5344CB8AC3E}">
        <p14:creationId xmlns:p14="http://schemas.microsoft.com/office/powerpoint/2010/main" val="938995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EC5012-456C-411C-A462-805D5C698869}" type="datetimeFigureOut">
              <a:rPr lang="en-US" smtClean="0"/>
              <a:t>9/26/2015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62BFCD-BFF3-4377-BC89-172B77703F94}" type="slidenum">
              <a:rPr lang="en-US" smtClean="0"/>
              <a:t>‹#›</a:t>
            </a:fld>
            <a:endParaRPr lang="en-US"/>
          </a:p>
        </p:txBody>
      </p:sp>
    </p:spTree>
    <p:extLst>
      <p:ext uri="{BB962C8B-B14F-4D97-AF65-F5344CB8AC3E}">
        <p14:creationId xmlns:p14="http://schemas.microsoft.com/office/powerpoint/2010/main" val="3629392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EC5012-456C-411C-A462-805D5C698869}" type="datetimeFigureOut">
              <a:rPr lang="en-US" smtClean="0"/>
              <a:t>9/26/2015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62BFCD-BFF3-4377-BC89-172B77703F94}" type="slidenum">
              <a:rPr lang="en-US" smtClean="0"/>
              <a:t>‹#›</a:t>
            </a:fld>
            <a:endParaRPr lang="en-US"/>
          </a:p>
        </p:txBody>
      </p:sp>
    </p:spTree>
    <p:extLst>
      <p:ext uri="{BB962C8B-B14F-4D97-AF65-F5344CB8AC3E}">
        <p14:creationId xmlns:p14="http://schemas.microsoft.com/office/powerpoint/2010/main" val="1114727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EC5012-456C-411C-A462-805D5C698869}" type="datetimeFigureOut">
              <a:rPr lang="en-US" smtClean="0"/>
              <a:t>9/26/2015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62BFCD-BFF3-4377-BC89-172B77703F94}" type="slidenum">
              <a:rPr lang="en-US" smtClean="0"/>
              <a:t>‹#›</a:t>
            </a:fld>
            <a:endParaRPr lang="en-US"/>
          </a:p>
        </p:txBody>
      </p:sp>
    </p:spTree>
    <p:extLst>
      <p:ext uri="{BB962C8B-B14F-4D97-AF65-F5344CB8AC3E}">
        <p14:creationId xmlns:p14="http://schemas.microsoft.com/office/powerpoint/2010/main" val="912255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EC5012-456C-411C-A462-805D5C698869}" type="datetimeFigureOut">
              <a:rPr lang="en-US" smtClean="0"/>
              <a:t>9/26/2015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62BFCD-BFF3-4377-BC89-172B77703F94}" type="slidenum">
              <a:rPr lang="en-US" smtClean="0"/>
              <a:t>‹#›</a:t>
            </a:fld>
            <a:endParaRPr lang="en-US"/>
          </a:p>
        </p:txBody>
      </p:sp>
    </p:spTree>
    <p:extLst>
      <p:ext uri="{BB962C8B-B14F-4D97-AF65-F5344CB8AC3E}">
        <p14:creationId xmlns:p14="http://schemas.microsoft.com/office/powerpoint/2010/main" val="1627737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3EC5012-456C-411C-A462-805D5C698869}" type="datetimeFigureOut">
              <a:rPr lang="en-US" smtClean="0"/>
              <a:t>9/26/2015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62BFCD-BFF3-4377-BC89-172B77703F94}" type="slidenum">
              <a:rPr lang="en-US" smtClean="0"/>
              <a:t>‹#›</a:t>
            </a:fld>
            <a:endParaRPr lang="en-US"/>
          </a:p>
        </p:txBody>
      </p:sp>
    </p:spTree>
    <p:extLst>
      <p:ext uri="{BB962C8B-B14F-4D97-AF65-F5344CB8AC3E}">
        <p14:creationId xmlns:p14="http://schemas.microsoft.com/office/powerpoint/2010/main" val="767149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3EC5012-456C-411C-A462-805D5C698869}" type="datetimeFigureOut">
              <a:rPr lang="en-US" smtClean="0"/>
              <a:t>9/26/2015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62BFCD-BFF3-4377-BC89-172B77703F94}" type="slidenum">
              <a:rPr lang="en-US" smtClean="0"/>
              <a:t>‹#›</a:t>
            </a:fld>
            <a:endParaRPr lang="en-US"/>
          </a:p>
        </p:txBody>
      </p:sp>
    </p:spTree>
    <p:extLst>
      <p:ext uri="{BB962C8B-B14F-4D97-AF65-F5344CB8AC3E}">
        <p14:creationId xmlns:p14="http://schemas.microsoft.com/office/powerpoint/2010/main" val="3055667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3EC5012-456C-411C-A462-805D5C698869}" type="datetimeFigureOut">
              <a:rPr lang="en-US" smtClean="0"/>
              <a:t>9/26/2015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62BFCD-BFF3-4377-BC89-172B77703F94}" type="slidenum">
              <a:rPr lang="en-US" smtClean="0"/>
              <a:t>‹#›</a:t>
            </a:fld>
            <a:endParaRPr lang="en-US"/>
          </a:p>
        </p:txBody>
      </p:sp>
    </p:spTree>
    <p:extLst>
      <p:ext uri="{BB962C8B-B14F-4D97-AF65-F5344CB8AC3E}">
        <p14:creationId xmlns:p14="http://schemas.microsoft.com/office/powerpoint/2010/main" val="2784952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EC5012-456C-411C-A462-805D5C698869}" type="datetimeFigureOut">
              <a:rPr lang="en-US" smtClean="0"/>
              <a:t>9/26/2015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62BFCD-BFF3-4377-BC89-172B77703F94}" type="slidenum">
              <a:rPr lang="en-US" smtClean="0"/>
              <a:t>‹#›</a:t>
            </a:fld>
            <a:endParaRPr lang="en-US"/>
          </a:p>
        </p:txBody>
      </p:sp>
    </p:spTree>
    <p:extLst>
      <p:ext uri="{BB962C8B-B14F-4D97-AF65-F5344CB8AC3E}">
        <p14:creationId xmlns:p14="http://schemas.microsoft.com/office/powerpoint/2010/main" val="3605773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EC5012-456C-411C-A462-805D5C698869}" type="datetimeFigureOut">
              <a:rPr lang="en-US" smtClean="0"/>
              <a:t>9/26/2015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62BFCD-BFF3-4377-BC89-172B77703F94}" type="slidenum">
              <a:rPr lang="en-US" smtClean="0"/>
              <a:t>‹#›</a:t>
            </a:fld>
            <a:endParaRPr lang="en-US"/>
          </a:p>
        </p:txBody>
      </p:sp>
    </p:spTree>
    <p:extLst>
      <p:ext uri="{BB962C8B-B14F-4D97-AF65-F5344CB8AC3E}">
        <p14:creationId xmlns:p14="http://schemas.microsoft.com/office/powerpoint/2010/main" val="3109307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EC5012-456C-411C-A462-805D5C698869}" type="datetimeFigureOut">
              <a:rPr lang="en-US" smtClean="0"/>
              <a:t>9/26/2015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62BFCD-BFF3-4377-BC89-172B77703F94}" type="slidenum">
              <a:rPr lang="en-US" smtClean="0"/>
              <a:t>‹#›</a:t>
            </a:fld>
            <a:endParaRPr lang="en-US"/>
          </a:p>
        </p:txBody>
      </p:sp>
    </p:spTree>
    <p:extLst>
      <p:ext uri="{BB962C8B-B14F-4D97-AF65-F5344CB8AC3E}">
        <p14:creationId xmlns:p14="http://schemas.microsoft.com/office/powerpoint/2010/main" val="3235788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EC5012-456C-411C-A462-805D5C698869}" type="datetimeFigureOut">
              <a:rPr lang="en-US" smtClean="0"/>
              <a:t>9/26/2015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62BFCD-BFF3-4377-BC89-172B77703F94}" type="slidenum">
              <a:rPr lang="en-US" smtClean="0"/>
              <a:t>‹#›</a:t>
            </a:fld>
            <a:endParaRPr lang="en-US"/>
          </a:p>
        </p:txBody>
      </p:sp>
    </p:spTree>
    <p:extLst>
      <p:ext uri="{BB962C8B-B14F-4D97-AF65-F5344CB8AC3E}">
        <p14:creationId xmlns:p14="http://schemas.microsoft.com/office/powerpoint/2010/main" val="6536553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bcorporation.net/"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www.cityofkenmore.com/kbi"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CEDR</a:t>
            </a:r>
            <a:endParaRPr lang="en-US" dirty="0"/>
          </a:p>
        </p:txBody>
      </p:sp>
      <p:sp>
        <p:nvSpPr>
          <p:cNvPr id="3" name="Subtitle 2"/>
          <p:cNvSpPr>
            <a:spLocks noGrp="1"/>
          </p:cNvSpPr>
          <p:nvPr>
            <p:ph type="subTitle" idx="1"/>
          </p:nvPr>
        </p:nvSpPr>
        <p:spPr>
          <a:xfrm>
            <a:off x="903316" y="3610351"/>
            <a:ext cx="10385367" cy="1655762"/>
          </a:xfrm>
        </p:spPr>
        <p:txBody>
          <a:bodyPr/>
          <a:lstStyle/>
          <a:p>
            <a:r>
              <a:rPr lang="en-US" dirty="0" smtClean="0"/>
              <a:t>Creating a Community Economic Development Roundtable</a:t>
            </a:r>
          </a:p>
          <a:p>
            <a:r>
              <a:rPr lang="en-US" dirty="0" smtClean="0"/>
              <a:t>Technology will feed data to the participants for their discussions and decisions</a:t>
            </a:r>
            <a:endParaRPr lang="en-US" dirty="0"/>
          </a:p>
        </p:txBody>
      </p:sp>
    </p:spTree>
    <p:extLst>
      <p:ext uri="{BB962C8B-B14F-4D97-AF65-F5344CB8AC3E}">
        <p14:creationId xmlns:p14="http://schemas.microsoft.com/office/powerpoint/2010/main" val="2139337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54233" y="623455"/>
            <a:ext cx="9119062" cy="461665"/>
          </a:xfrm>
          <a:prstGeom prst="rect">
            <a:avLst/>
          </a:prstGeom>
          <a:noFill/>
        </p:spPr>
        <p:txBody>
          <a:bodyPr wrap="square" rtlCol="0">
            <a:spAutoFit/>
          </a:bodyPr>
          <a:lstStyle/>
          <a:p>
            <a:pPr algn="ctr"/>
            <a:r>
              <a:rPr lang="en-US" sz="2400" b="1" dirty="0" smtClean="0"/>
              <a:t>GUIDING PRINCIPLES</a:t>
            </a:r>
            <a:endParaRPr lang="en-US" sz="2400" b="1" dirty="0"/>
          </a:p>
        </p:txBody>
      </p:sp>
      <p:sp>
        <p:nvSpPr>
          <p:cNvPr id="4" name="TextBox 3"/>
          <p:cNvSpPr txBox="1"/>
          <p:nvPr/>
        </p:nvSpPr>
        <p:spPr>
          <a:xfrm>
            <a:off x="1417321" y="1288473"/>
            <a:ext cx="10486504" cy="5201424"/>
          </a:xfrm>
          <a:prstGeom prst="rect">
            <a:avLst/>
          </a:prstGeom>
          <a:noFill/>
        </p:spPr>
        <p:txBody>
          <a:bodyPr wrap="square" rtlCol="0">
            <a:spAutoFit/>
          </a:bodyPr>
          <a:lstStyle/>
          <a:p>
            <a:r>
              <a:rPr lang="en-US" sz="2000" b="1" dirty="0" smtClean="0"/>
              <a:t>Open conversations leading to recommendations and options</a:t>
            </a:r>
          </a:p>
          <a:p>
            <a:r>
              <a:rPr lang="en-US" dirty="0"/>
              <a:t>	</a:t>
            </a:r>
            <a:r>
              <a:rPr lang="en-US" dirty="0" smtClean="0"/>
              <a:t>Diversity and Inclusion</a:t>
            </a:r>
          </a:p>
          <a:p>
            <a:r>
              <a:rPr lang="en-US" dirty="0" smtClean="0"/>
              <a:t>	Outreach to those that are less digitally savvy</a:t>
            </a:r>
          </a:p>
          <a:p>
            <a:endParaRPr lang="en-US" dirty="0" smtClean="0"/>
          </a:p>
          <a:p>
            <a:r>
              <a:rPr lang="en-US" sz="2000" b="1" dirty="0" smtClean="0"/>
              <a:t>Create interconnected, value-added economy so the money stays in the community</a:t>
            </a:r>
          </a:p>
          <a:p>
            <a:endParaRPr lang="en-US" dirty="0"/>
          </a:p>
          <a:p>
            <a:r>
              <a:rPr lang="en-US" sz="2000" b="1" dirty="0" smtClean="0"/>
              <a:t>Emphasize </a:t>
            </a:r>
            <a:r>
              <a:rPr lang="en-US" sz="2000" b="1" dirty="0" smtClean="0"/>
              <a:t>Social Purpose Corporations </a:t>
            </a:r>
            <a:r>
              <a:rPr lang="en-US" sz="2000" b="1" dirty="0" smtClean="0"/>
              <a:t>structure</a:t>
            </a:r>
          </a:p>
          <a:p>
            <a:r>
              <a:rPr lang="en-US" dirty="0"/>
              <a:t>	</a:t>
            </a:r>
            <a:r>
              <a:rPr lang="en-US" i="1" dirty="0"/>
              <a:t>B Corp</a:t>
            </a:r>
            <a:r>
              <a:rPr lang="en-US" dirty="0"/>
              <a:t> is to business what Fair Trade certification is to coffee or USDA Organic certification is to milk</a:t>
            </a:r>
            <a:r>
              <a:rPr lang="en-US" dirty="0" smtClean="0"/>
              <a:t>.</a:t>
            </a:r>
          </a:p>
          <a:p>
            <a:r>
              <a:rPr lang="en-US" dirty="0"/>
              <a:t>	</a:t>
            </a:r>
            <a:r>
              <a:rPr lang="en-US" dirty="0" smtClean="0">
                <a:hlinkClick r:id="rId2"/>
              </a:rPr>
              <a:t>https://www.bcorporation.net/</a:t>
            </a:r>
            <a:endParaRPr lang="en-US" dirty="0" smtClean="0"/>
          </a:p>
          <a:p>
            <a:r>
              <a:rPr lang="en-US" dirty="0"/>
              <a:t>	</a:t>
            </a:r>
            <a:r>
              <a:rPr lang="en-US" dirty="0" smtClean="0"/>
              <a:t>March 30, 2012 Washington State legalized Social Purpose Corporations</a:t>
            </a:r>
          </a:p>
          <a:p>
            <a:r>
              <a:rPr lang="en-US" dirty="0"/>
              <a:t>	</a:t>
            </a:r>
            <a:r>
              <a:rPr lang="en-US" dirty="0" smtClean="0"/>
              <a:t>Environmentally conscious &amp; Clean Tech businesses</a:t>
            </a:r>
          </a:p>
          <a:p>
            <a:endParaRPr lang="en-US" dirty="0"/>
          </a:p>
          <a:p>
            <a:r>
              <a:rPr lang="en-US" sz="2000" b="1" dirty="0" smtClean="0"/>
              <a:t>Capability building</a:t>
            </a:r>
          </a:p>
          <a:p>
            <a:r>
              <a:rPr lang="en-US" dirty="0"/>
              <a:t>	</a:t>
            </a:r>
            <a:r>
              <a:rPr lang="en-US" dirty="0" smtClean="0"/>
              <a:t>Close education and opportunity gap</a:t>
            </a:r>
          </a:p>
          <a:p>
            <a:endParaRPr lang="en-US" dirty="0"/>
          </a:p>
          <a:p>
            <a:r>
              <a:rPr lang="en-US" sz="2000" b="1" dirty="0" smtClean="0"/>
              <a:t>Support work life balance</a:t>
            </a:r>
          </a:p>
          <a:p>
            <a:r>
              <a:rPr lang="en-US" dirty="0"/>
              <a:t>	</a:t>
            </a:r>
            <a:r>
              <a:rPr lang="en-US" dirty="0" smtClean="0"/>
              <a:t>Have childcare/healthcare – dentistry and pet care closer to Kenmore residents</a:t>
            </a:r>
          </a:p>
          <a:p>
            <a:endParaRPr lang="en-US" dirty="0"/>
          </a:p>
        </p:txBody>
      </p:sp>
    </p:spTree>
    <p:extLst>
      <p:ext uri="{BB962C8B-B14F-4D97-AF65-F5344CB8AC3E}">
        <p14:creationId xmlns:p14="http://schemas.microsoft.com/office/powerpoint/2010/main" val="2185495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54233" y="623455"/>
            <a:ext cx="9119062" cy="461665"/>
          </a:xfrm>
          <a:prstGeom prst="rect">
            <a:avLst/>
          </a:prstGeom>
          <a:noFill/>
        </p:spPr>
        <p:txBody>
          <a:bodyPr wrap="square" rtlCol="0">
            <a:spAutoFit/>
          </a:bodyPr>
          <a:lstStyle/>
          <a:p>
            <a:pPr algn="ctr"/>
            <a:r>
              <a:rPr lang="en-US" sz="2400" b="1" dirty="0" smtClean="0"/>
              <a:t>MODELLED AFTER EXISTING THINK TANKS</a:t>
            </a:r>
            <a:endParaRPr lang="en-US" sz="2400" b="1" dirty="0"/>
          </a:p>
        </p:txBody>
      </p:sp>
      <p:sp>
        <p:nvSpPr>
          <p:cNvPr id="5" name="TextBox 4"/>
          <p:cNvSpPr txBox="1"/>
          <p:nvPr/>
        </p:nvSpPr>
        <p:spPr>
          <a:xfrm>
            <a:off x="1753985" y="1363287"/>
            <a:ext cx="7672648" cy="369332"/>
          </a:xfrm>
          <a:prstGeom prst="rect">
            <a:avLst/>
          </a:prstGeom>
          <a:noFill/>
        </p:spPr>
        <p:txBody>
          <a:bodyPr wrap="square" rtlCol="0">
            <a:spAutoFit/>
          </a:bodyPr>
          <a:lstStyle/>
          <a:p>
            <a:pPr algn="ctr"/>
            <a:r>
              <a:rPr lang="en-US" dirty="0" smtClean="0"/>
              <a:t>By Idea Scale</a:t>
            </a:r>
            <a:endParaRPr lang="en-US" dirty="0"/>
          </a:p>
        </p:txBody>
      </p:sp>
      <p:pic>
        <p:nvPicPr>
          <p:cNvPr id="6" name="Picture 5"/>
          <p:cNvPicPr>
            <a:picLocks noChangeAspect="1"/>
          </p:cNvPicPr>
          <p:nvPr/>
        </p:nvPicPr>
        <p:blipFill>
          <a:blip r:embed="rId3"/>
          <a:stretch>
            <a:fillRect/>
          </a:stretch>
        </p:blipFill>
        <p:spPr>
          <a:xfrm>
            <a:off x="2115950" y="2010786"/>
            <a:ext cx="7443687" cy="4492148"/>
          </a:xfrm>
          <a:prstGeom prst="rect">
            <a:avLst/>
          </a:prstGeom>
        </p:spPr>
      </p:pic>
    </p:spTree>
    <p:extLst>
      <p:ext uri="{BB962C8B-B14F-4D97-AF65-F5344CB8AC3E}">
        <p14:creationId xmlns:p14="http://schemas.microsoft.com/office/powerpoint/2010/main" val="4254325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68599" y="244731"/>
            <a:ext cx="7774166" cy="4342414"/>
          </a:xfrm>
          <a:prstGeom prst="rect">
            <a:avLst/>
          </a:prstGeom>
        </p:spPr>
      </p:pic>
      <p:pic>
        <p:nvPicPr>
          <p:cNvPr id="3" name="Picture 2"/>
          <p:cNvPicPr>
            <a:picLocks noChangeAspect="1"/>
          </p:cNvPicPr>
          <p:nvPr/>
        </p:nvPicPr>
        <p:blipFill>
          <a:blip r:embed="rId3"/>
          <a:stretch>
            <a:fillRect/>
          </a:stretch>
        </p:blipFill>
        <p:spPr>
          <a:xfrm>
            <a:off x="607419" y="5201776"/>
            <a:ext cx="10296525" cy="1076325"/>
          </a:xfrm>
          <a:prstGeom prst="rect">
            <a:avLst/>
          </a:prstGeom>
        </p:spPr>
      </p:pic>
    </p:spTree>
    <p:extLst>
      <p:ext uri="{BB962C8B-B14F-4D97-AF65-F5344CB8AC3E}">
        <p14:creationId xmlns:p14="http://schemas.microsoft.com/office/powerpoint/2010/main" val="188415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09034" y="194733"/>
            <a:ext cx="11511080" cy="6089689"/>
          </a:xfrm>
          <a:prstGeom prst="rect">
            <a:avLst/>
          </a:prstGeom>
        </p:spPr>
      </p:pic>
    </p:spTree>
    <p:extLst>
      <p:ext uri="{BB962C8B-B14F-4D97-AF65-F5344CB8AC3E}">
        <p14:creationId xmlns:p14="http://schemas.microsoft.com/office/powerpoint/2010/main" val="2194004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54233" y="623455"/>
            <a:ext cx="9119062" cy="461665"/>
          </a:xfrm>
          <a:prstGeom prst="rect">
            <a:avLst/>
          </a:prstGeom>
          <a:noFill/>
        </p:spPr>
        <p:txBody>
          <a:bodyPr wrap="square" rtlCol="0">
            <a:spAutoFit/>
          </a:bodyPr>
          <a:lstStyle/>
          <a:p>
            <a:pPr algn="ctr"/>
            <a:r>
              <a:rPr lang="en-US" sz="2400" b="1" dirty="0" smtClean="0"/>
              <a:t>THEMES</a:t>
            </a:r>
            <a:endParaRPr lang="en-US" sz="2400" b="1" dirty="0"/>
          </a:p>
        </p:txBody>
      </p:sp>
      <p:sp>
        <p:nvSpPr>
          <p:cNvPr id="4" name="Rectangle 3"/>
          <p:cNvSpPr/>
          <p:nvPr/>
        </p:nvSpPr>
        <p:spPr>
          <a:xfrm>
            <a:off x="689956" y="1315920"/>
            <a:ext cx="11197243" cy="4965462"/>
          </a:xfrm>
          <a:prstGeom prst="rect">
            <a:avLst/>
          </a:prstGeom>
        </p:spPr>
        <p:txBody>
          <a:bodyPr wrap="square">
            <a:spAutoFit/>
          </a:bodyPr>
          <a:lstStyle/>
          <a:p>
            <a:pPr marL="342900" indent="-342900">
              <a:spcAft>
                <a:spcPts val="400"/>
              </a:spcAft>
              <a:buFont typeface="+mj-lt"/>
              <a:buAutoNum type="arabicPeriod"/>
            </a:pPr>
            <a:r>
              <a:rPr lang="en-US" dirty="0" smtClean="0">
                <a:effectLst/>
              </a:rPr>
              <a:t>What areas in the city will need healthcare services?</a:t>
            </a:r>
          </a:p>
          <a:p>
            <a:pPr marL="800100" lvl="1" indent="-342900">
              <a:spcAft>
                <a:spcPts val="400"/>
              </a:spcAft>
              <a:buFont typeface="Arial" panose="020B0604020202020204" pitchFamily="34" charset="0"/>
              <a:buChar char="•"/>
            </a:pPr>
            <a:r>
              <a:rPr lang="en-US" dirty="0" smtClean="0"/>
              <a:t>Demographics – gaining populations</a:t>
            </a:r>
          </a:p>
          <a:p>
            <a:pPr marL="800100" lvl="1" indent="-342900">
              <a:spcAft>
                <a:spcPts val="400"/>
              </a:spcAft>
              <a:buFont typeface="Arial" panose="020B0604020202020204" pitchFamily="34" charset="0"/>
              <a:buChar char="•"/>
            </a:pPr>
            <a:r>
              <a:rPr lang="en-US" dirty="0" smtClean="0"/>
              <a:t>What kind of healthcare needed</a:t>
            </a:r>
          </a:p>
          <a:p>
            <a:pPr marL="800100" lvl="1" indent="-342900">
              <a:spcAft>
                <a:spcPts val="400"/>
              </a:spcAft>
              <a:buFont typeface="Arial" panose="020B0604020202020204" pitchFamily="34" charset="0"/>
              <a:buChar char="•"/>
            </a:pPr>
            <a:r>
              <a:rPr lang="en-US" dirty="0" smtClean="0"/>
              <a:t>Healthcare deserts</a:t>
            </a:r>
          </a:p>
          <a:p>
            <a:pPr marL="800100" lvl="1" indent="-342900">
              <a:spcAft>
                <a:spcPts val="400"/>
              </a:spcAft>
              <a:buFont typeface="Arial" panose="020B0604020202020204" pitchFamily="34" charset="0"/>
              <a:buChar char="•"/>
            </a:pPr>
            <a:r>
              <a:rPr lang="en-US" dirty="0" smtClean="0"/>
              <a:t>Availability of workplace clinics</a:t>
            </a:r>
          </a:p>
          <a:p>
            <a:pPr marL="800100" lvl="1" indent="-342900">
              <a:spcAft>
                <a:spcPts val="400"/>
              </a:spcAft>
              <a:buFont typeface="Arial" panose="020B0604020202020204" pitchFamily="34" charset="0"/>
              <a:buChar char="•"/>
            </a:pPr>
            <a:r>
              <a:rPr lang="en-US" dirty="0" smtClean="0"/>
              <a:t>Expand </a:t>
            </a:r>
            <a:r>
              <a:rPr lang="en-US" dirty="0" err="1" smtClean="0"/>
              <a:t>Bastry’s</a:t>
            </a:r>
            <a:r>
              <a:rPr lang="en-US" dirty="0" smtClean="0"/>
              <a:t> presence</a:t>
            </a:r>
          </a:p>
          <a:p>
            <a:pPr marL="342900" indent="-342900">
              <a:spcAft>
                <a:spcPts val="400"/>
              </a:spcAft>
              <a:buFont typeface="+mj-lt"/>
              <a:buAutoNum type="arabicPeriod"/>
            </a:pPr>
            <a:r>
              <a:rPr lang="en-US" dirty="0" smtClean="0"/>
              <a:t>Connect current </a:t>
            </a:r>
            <a:r>
              <a:rPr lang="en-US" dirty="0" smtClean="0">
                <a:hlinkClick r:id="rId2"/>
              </a:rPr>
              <a:t>incubator </a:t>
            </a:r>
            <a:r>
              <a:rPr lang="en-US" dirty="0" smtClean="0"/>
              <a:t>to would be entrepreneurs </a:t>
            </a:r>
            <a:r>
              <a:rPr lang="en-US" sz="1600" dirty="0" smtClean="0"/>
              <a:t>– especially those who need to be encouraged to be entrepreneurs</a:t>
            </a:r>
          </a:p>
          <a:p>
            <a:pPr marL="800100" lvl="1" indent="-342900">
              <a:spcAft>
                <a:spcPts val="400"/>
              </a:spcAft>
              <a:buFont typeface="Arial" panose="020B0604020202020204" pitchFamily="34" charset="0"/>
              <a:buChar char="•"/>
            </a:pPr>
            <a:r>
              <a:rPr lang="en-US" sz="1600" dirty="0" smtClean="0"/>
              <a:t>What </a:t>
            </a:r>
            <a:r>
              <a:rPr lang="en-US" dirty="0" smtClean="0"/>
              <a:t>support</a:t>
            </a:r>
            <a:r>
              <a:rPr lang="en-US" sz="1600" dirty="0" smtClean="0"/>
              <a:t> services in addition to those already provided?</a:t>
            </a:r>
          </a:p>
          <a:p>
            <a:pPr marL="342900" indent="-342900">
              <a:spcAft>
                <a:spcPts val="400"/>
              </a:spcAft>
              <a:buFont typeface="+mj-lt"/>
              <a:buAutoNum type="arabicPeriod"/>
            </a:pPr>
            <a:r>
              <a:rPr lang="en-US" dirty="0" smtClean="0"/>
              <a:t>Extend the Incubator  </a:t>
            </a:r>
          </a:p>
          <a:p>
            <a:pPr marL="800100" lvl="1" indent="-342900">
              <a:spcAft>
                <a:spcPts val="400"/>
              </a:spcAft>
              <a:buFont typeface="Arial" panose="020B0604020202020204" pitchFamily="34" charset="0"/>
              <a:buChar char="•"/>
            </a:pPr>
            <a:r>
              <a:rPr lang="en-US" dirty="0" smtClean="0">
                <a:effectLst/>
              </a:rPr>
              <a:t>To existing businesses in Kenmore</a:t>
            </a:r>
          </a:p>
          <a:p>
            <a:pPr marL="800100" lvl="1" indent="-342900">
              <a:spcAft>
                <a:spcPts val="400"/>
              </a:spcAft>
              <a:buFont typeface="Arial" panose="020B0604020202020204" pitchFamily="34" charset="0"/>
              <a:buChar char="•"/>
            </a:pPr>
            <a:r>
              <a:rPr lang="en-US" dirty="0" smtClean="0"/>
              <a:t>To invite businesses to relocate to Kenmore</a:t>
            </a:r>
          </a:p>
          <a:p>
            <a:pPr marL="800100" lvl="1" indent="-342900">
              <a:spcAft>
                <a:spcPts val="400"/>
              </a:spcAft>
              <a:buFont typeface="Arial" panose="020B0604020202020204" pitchFamily="34" charset="0"/>
              <a:buChar char="•"/>
            </a:pPr>
            <a:r>
              <a:rPr lang="en-US" dirty="0" smtClean="0">
                <a:effectLst/>
              </a:rPr>
              <a:t>To create a program of “Giving Back”</a:t>
            </a:r>
          </a:p>
          <a:p>
            <a:pPr marL="342900" indent="-342900">
              <a:spcAft>
                <a:spcPts val="400"/>
              </a:spcAft>
              <a:buFont typeface="+mj-lt"/>
              <a:buAutoNum type="arabicPeriod"/>
            </a:pPr>
            <a:r>
              <a:rPr lang="en-US" dirty="0" smtClean="0"/>
              <a:t>Clean Technology</a:t>
            </a:r>
          </a:p>
          <a:p>
            <a:pPr marL="342900" indent="-342900">
              <a:spcAft>
                <a:spcPts val="400"/>
              </a:spcAft>
              <a:buFont typeface="+mj-lt"/>
              <a:buAutoNum type="arabicPeriod"/>
            </a:pPr>
            <a:r>
              <a:rPr lang="en-US" dirty="0" smtClean="0"/>
              <a:t>Education sector/business</a:t>
            </a:r>
          </a:p>
          <a:p>
            <a:pPr marL="800100" lvl="1" indent="-342900">
              <a:buFont typeface="Arial" panose="020B0604020202020204" pitchFamily="34" charset="0"/>
              <a:buChar char="•"/>
            </a:pPr>
            <a:endParaRPr lang="en-US" dirty="0" smtClean="0">
              <a:effectLst/>
            </a:endParaRPr>
          </a:p>
        </p:txBody>
      </p:sp>
      <p:sp>
        <p:nvSpPr>
          <p:cNvPr id="6" name="5-Point Star 5"/>
          <p:cNvSpPr/>
          <p:nvPr/>
        </p:nvSpPr>
        <p:spPr>
          <a:xfrm>
            <a:off x="906087" y="2236126"/>
            <a:ext cx="374073" cy="357447"/>
          </a:xfrm>
          <a:prstGeom prst="star5">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b="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Tree>
    <p:extLst>
      <p:ext uri="{BB962C8B-B14F-4D97-AF65-F5344CB8AC3E}">
        <p14:creationId xmlns:p14="http://schemas.microsoft.com/office/powerpoint/2010/main" val="1618744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54233" y="623455"/>
            <a:ext cx="9119062" cy="461665"/>
          </a:xfrm>
          <a:prstGeom prst="rect">
            <a:avLst/>
          </a:prstGeom>
          <a:noFill/>
        </p:spPr>
        <p:txBody>
          <a:bodyPr wrap="square" rtlCol="0">
            <a:spAutoFit/>
          </a:bodyPr>
          <a:lstStyle/>
          <a:p>
            <a:pPr algn="ctr"/>
            <a:r>
              <a:rPr lang="en-US" sz="2400" b="1" dirty="0" smtClean="0"/>
              <a:t>EXAMPLE OF STORIES AND FEATURES</a:t>
            </a:r>
            <a:endParaRPr lang="en-US" sz="2400" b="1" dirty="0"/>
          </a:p>
        </p:txBody>
      </p:sp>
      <p:sp>
        <p:nvSpPr>
          <p:cNvPr id="5" name="Rectangle 4"/>
          <p:cNvSpPr/>
          <p:nvPr/>
        </p:nvSpPr>
        <p:spPr>
          <a:xfrm>
            <a:off x="937953" y="988906"/>
            <a:ext cx="1432560" cy="923330"/>
          </a:xfrm>
          <a:prstGeom prst="rect">
            <a:avLst/>
          </a:prstGeom>
        </p:spPr>
        <p:txBody>
          <a:bodyPr wrap="square">
            <a:spAutoFit/>
          </a:bodyPr>
          <a:lstStyle/>
          <a:p>
            <a:r>
              <a:rPr lang="en-US" dirty="0" smtClean="0">
                <a:solidFill>
                  <a:srgbClr val="000000"/>
                </a:solidFill>
                <a:effectLst/>
                <a:latin typeface="Calibri" panose="020F0502020204030204" pitchFamily="34" charset="0"/>
              </a:rPr>
              <a:t>As a ….</a:t>
            </a:r>
          </a:p>
          <a:p>
            <a:r>
              <a:rPr lang="en-US" dirty="0" smtClean="0">
                <a:solidFill>
                  <a:srgbClr val="000000"/>
                </a:solidFill>
                <a:effectLst/>
                <a:latin typeface="Calibri" panose="020F0502020204030204" pitchFamily="34" charset="0"/>
              </a:rPr>
              <a:t>I want …</a:t>
            </a:r>
          </a:p>
          <a:p>
            <a:r>
              <a:rPr lang="en-US" dirty="0" smtClean="0">
                <a:solidFill>
                  <a:srgbClr val="000000"/>
                </a:solidFill>
                <a:effectLst/>
                <a:latin typeface="Calibri" panose="020F0502020204030204" pitchFamily="34" charset="0"/>
              </a:rPr>
              <a:t>So that …</a:t>
            </a:r>
            <a:endParaRPr lang="en-US" dirty="0">
              <a:solidFill>
                <a:srgbClr val="000000"/>
              </a:solidFill>
              <a:effectLst/>
              <a:latin typeface="Calibri" panose="020F0502020204030204" pitchFamily="34" charset="0"/>
            </a:endParaRPr>
          </a:p>
        </p:txBody>
      </p:sp>
      <p:sp>
        <p:nvSpPr>
          <p:cNvPr id="6" name="Rectangle 5"/>
          <p:cNvSpPr/>
          <p:nvPr/>
        </p:nvSpPr>
        <p:spPr>
          <a:xfrm>
            <a:off x="2786149" y="2088957"/>
            <a:ext cx="4844935" cy="923330"/>
          </a:xfrm>
          <a:prstGeom prst="rect">
            <a:avLst/>
          </a:prstGeom>
        </p:spPr>
        <p:txBody>
          <a:bodyPr wrap="square">
            <a:spAutoFit/>
          </a:bodyPr>
          <a:lstStyle/>
          <a:p>
            <a:r>
              <a:rPr lang="en-US" dirty="0" smtClean="0">
                <a:solidFill>
                  <a:srgbClr val="000000"/>
                </a:solidFill>
                <a:latin typeface="Calibri" panose="020F0502020204030204" pitchFamily="34" charset="0"/>
              </a:rPr>
              <a:t>Target SEIU Training Partnership</a:t>
            </a:r>
          </a:p>
          <a:p>
            <a:pPr marL="285750" indent="-285750">
              <a:buFontTx/>
              <a:buChar char="-"/>
            </a:pPr>
            <a:r>
              <a:rPr lang="en-US" dirty="0" smtClean="0">
                <a:solidFill>
                  <a:srgbClr val="000000"/>
                </a:solidFill>
                <a:effectLst/>
                <a:latin typeface="Calibri" panose="020F0502020204030204" pitchFamily="34" charset="0"/>
              </a:rPr>
              <a:t>Home healthcare professions</a:t>
            </a:r>
          </a:p>
          <a:p>
            <a:pPr marL="285750" indent="-285750">
              <a:buFontTx/>
              <a:buChar char="-"/>
            </a:pPr>
            <a:r>
              <a:rPr lang="en-US" dirty="0" smtClean="0">
                <a:solidFill>
                  <a:srgbClr val="000000"/>
                </a:solidFill>
                <a:latin typeface="Calibri" panose="020F0502020204030204" pitchFamily="34" charset="0"/>
              </a:rPr>
              <a:t>WA state incentive money for Health Homes</a:t>
            </a:r>
            <a:endParaRPr lang="en-US" dirty="0">
              <a:solidFill>
                <a:srgbClr val="000000"/>
              </a:solidFill>
              <a:effectLst/>
              <a:latin typeface="Calibri" panose="020F0502020204030204" pitchFamily="34" charset="0"/>
            </a:endParaRPr>
          </a:p>
        </p:txBody>
      </p:sp>
      <p:sp>
        <p:nvSpPr>
          <p:cNvPr id="7" name="Rectangle 6"/>
          <p:cNvSpPr/>
          <p:nvPr/>
        </p:nvSpPr>
        <p:spPr>
          <a:xfrm>
            <a:off x="7283335" y="1340812"/>
            <a:ext cx="3223952" cy="646331"/>
          </a:xfrm>
          <a:prstGeom prst="rect">
            <a:avLst/>
          </a:prstGeom>
        </p:spPr>
        <p:txBody>
          <a:bodyPr wrap="square">
            <a:spAutoFit/>
          </a:bodyPr>
          <a:lstStyle/>
          <a:p>
            <a:r>
              <a:rPr lang="en-US" dirty="0" smtClean="0">
                <a:solidFill>
                  <a:srgbClr val="000000"/>
                </a:solidFill>
                <a:effectLst/>
                <a:latin typeface="Calibri" panose="020F0502020204030204" pitchFamily="34" charset="0"/>
              </a:rPr>
              <a:t>Target VA ADA housing construction</a:t>
            </a:r>
          </a:p>
        </p:txBody>
      </p:sp>
      <p:sp>
        <p:nvSpPr>
          <p:cNvPr id="8" name="Rectangle 7"/>
          <p:cNvSpPr/>
          <p:nvPr/>
        </p:nvSpPr>
        <p:spPr>
          <a:xfrm>
            <a:off x="8732521" y="2291943"/>
            <a:ext cx="3223952" cy="2308324"/>
          </a:xfrm>
          <a:prstGeom prst="rect">
            <a:avLst/>
          </a:prstGeom>
        </p:spPr>
        <p:txBody>
          <a:bodyPr wrap="square">
            <a:spAutoFit/>
          </a:bodyPr>
          <a:lstStyle/>
          <a:p>
            <a:pPr marL="285750" indent="-285750">
              <a:buFont typeface="Arial" panose="020B0604020202020204" pitchFamily="34" charset="0"/>
              <a:buChar char="•"/>
            </a:pPr>
            <a:r>
              <a:rPr lang="en-US" dirty="0" smtClean="0">
                <a:solidFill>
                  <a:srgbClr val="000000"/>
                </a:solidFill>
                <a:effectLst/>
                <a:latin typeface="Calibri" panose="020F0502020204030204" pitchFamily="34" charset="0"/>
              </a:rPr>
              <a:t>Home health monitoring – electronic and human services</a:t>
            </a:r>
          </a:p>
          <a:p>
            <a:pPr marL="285750" indent="-285750">
              <a:buFont typeface="Arial" panose="020B0604020202020204" pitchFamily="34" charset="0"/>
              <a:buChar char="•"/>
            </a:pPr>
            <a:r>
              <a:rPr lang="en-US" dirty="0" smtClean="0">
                <a:solidFill>
                  <a:srgbClr val="000000"/>
                </a:solidFill>
                <a:latin typeface="Calibri" panose="020F0502020204030204" pitchFamily="34" charset="0"/>
              </a:rPr>
              <a:t>Transfer of Care needs of large hospitals in surrounding area</a:t>
            </a:r>
          </a:p>
          <a:p>
            <a:pPr marL="285750" indent="-285750">
              <a:buFont typeface="Arial" panose="020B0604020202020204" pitchFamily="34" charset="0"/>
              <a:buChar char="•"/>
            </a:pPr>
            <a:r>
              <a:rPr lang="en-US" dirty="0" smtClean="0">
                <a:solidFill>
                  <a:srgbClr val="000000"/>
                </a:solidFill>
                <a:effectLst/>
                <a:latin typeface="Calibri" panose="020F0502020204030204" pitchFamily="34" charset="0"/>
              </a:rPr>
              <a:t>Suppor</a:t>
            </a:r>
            <a:r>
              <a:rPr lang="en-US" dirty="0" smtClean="0">
                <a:solidFill>
                  <a:srgbClr val="000000"/>
                </a:solidFill>
                <a:latin typeface="Calibri" panose="020F0502020204030204" pitchFamily="34" charset="0"/>
              </a:rPr>
              <a:t>t of Accountable Care Organizations</a:t>
            </a:r>
          </a:p>
        </p:txBody>
      </p:sp>
      <p:sp>
        <p:nvSpPr>
          <p:cNvPr id="10" name="Rectangle 9"/>
          <p:cNvSpPr/>
          <p:nvPr/>
        </p:nvSpPr>
        <p:spPr>
          <a:xfrm>
            <a:off x="328353" y="3114101"/>
            <a:ext cx="3570316" cy="1477328"/>
          </a:xfrm>
          <a:prstGeom prst="rect">
            <a:avLst/>
          </a:prstGeom>
        </p:spPr>
        <p:txBody>
          <a:bodyPr wrap="square">
            <a:spAutoFit/>
          </a:bodyPr>
          <a:lstStyle/>
          <a:p>
            <a:r>
              <a:rPr lang="en-US" dirty="0" smtClean="0">
                <a:solidFill>
                  <a:srgbClr val="000000"/>
                </a:solidFill>
                <a:effectLst/>
                <a:latin typeface="Calibri" panose="020F0502020204030204" pitchFamily="34" charset="0"/>
              </a:rPr>
              <a:t>What is the current education level of Kenmore residents?</a:t>
            </a:r>
          </a:p>
          <a:p>
            <a:r>
              <a:rPr lang="en-US" dirty="0" smtClean="0">
                <a:solidFill>
                  <a:srgbClr val="000000"/>
                </a:solidFill>
                <a:latin typeface="Calibri" panose="020F0502020204030204" pitchFamily="34" charset="0"/>
              </a:rPr>
              <a:t>What level is needed to develop businesses or entice businesses to relocate?</a:t>
            </a:r>
            <a:endParaRPr lang="en-US" dirty="0" smtClean="0">
              <a:solidFill>
                <a:srgbClr val="000000"/>
              </a:solidFill>
              <a:effectLst/>
              <a:latin typeface="Calibri" panose="020F0502020204030204" pitchFamily="34" charset="0"/>
            </a:endParaRPr>
          </a:p>
        </p:txBody>
      </p:sp>
      <p:sp>
        <p:nvSpPr>
          <p:cNvPr id="11" name="Rectangle 10"/>
          <p:cNvSpPr/>
          <p:nvPr/>
        </p:nvSpPr>
        <p:spPr>
          <a:xfrm>
            <a:off x="4817226" y="4600267"/>
            <a:ext cx="3223952" cy="646331"/>
          </a:xfrm>
          <a:prstGeom prst="rect">
            <a:avLst/>
          </a:prstGeom>
        </p:spPr>
        <p:txBody>
          <a:bodyPr wrap="square">
            <a:spAutoFit/>
          </a:bodyPr>
          <a:lstStyle/>
          <a:p>
            <a:r>
              <a:rPr lang="en-US" dirty="0" smtClean="0">
                <a:solidFill>
                  <a:srgbClr val="000000"/>
                </a:solidFill>
                <a:effectLst/>
                <a:latin typeface="Calibri" panose="020F0502020204030204" pitchFamily="34" charset="0"/>
              </a:rPr>
              <a:t>Identify “cusp” populations</a:t>
            </a:r>
          </a:p>
          <a:p>
            <a:r>
              <a:rPr lang="en-US" dirty="0" smtClean="0">
                <a:solidFill>
                  <a:srgbClr val="000000"/>
                </a:solidFill>
                <a:latin typeface="Calibri" panose="020F0502020204030204" pitchFamily="34" charset="0"/>
              </a:rPr>
              <a:t>Identify veteran populations</a:t>
            </a:r>
            <a:endParaRPr lang="en-US" dirty="0" smtClean="0">
              <a:solidFill>
                <a:srgbClr val="000000"/>
              </a:solidFill>
              <a:effectLst/>
              <a:latin typeface="Calibri" panose="020F0502020204030204" pitchFamily="34" charset="0"/>
            </a:endParaRPr>
          </a:p>
        </p:txBody>
      </p:sp>
      <p:sp>
        <p:nvSpPr>
          <p:cNvPr id="12" name="Rectangle 11"/>
          <p:cNvSpPr/>
          <p:nvPr/>
        </p:nvSpPr>
        <p:spPr>
          <a:xfrm>
            <a:off x="1174173" y="4950668"/>
            <a:ext cx="3223952" cy="1754326"/>
          </a:xfrm>
          <a:prstGeom prst="rect">
            <a:avLst/>
          </a:prstGeom>
        </p:spPr>
        <p:txBody>
          <a:bodyPr wrap="square">
            <a:spAutoFit/>
          </a:bodyPr>
          <a:lstStyle/>
          <a:p>
            <a:r>
              <a:rPr lang="en-US" dirty="0" smtClean="0">
                <a:solidFill>
                  <a:srgbClr val="000000"/>
                </a:solidFill>
                <a:effectLst/>
                <a:latin typeface="Calibri" panose="020F0502020204030204" pitchFamily="34" charset="0"/>
              </a:rPr>
              <a:t>Identify current location and type of healthcare businesses</a:t>
            </a:r>
          </a:p>
          <a:p>
            <a:r>
              <a:rPr lang="en-US" dirty="0" smtClean="0">
                <a:solidFill>
                  <a:srgbClr val="000000"/>
                </a:solidFill>
                <a:latin typeface="Calibri" panose="020F0502020204030204" pitchFamily="34" charset="0"/>
              </a:rPr>
              <a:t>Dentistry</a:t>
            </a:r>
          </a:p>
          <a:p>
            <a:r>
              <a:rPr lang="en-US" dirty="0" smtClean="0">
                <a:solidFill>
                  <a:srgbClr val="000000"/>
                </a:solidFill>
                <a:effectLst/>
                <a:latin typeface="Calibri" panose="020F0502020204030204" pitchFamily="34" charset="0"/>
              </a:rPr>
              <a:t>Pet care</a:t>
            </a:r>
          </a:p>
          <a:p>
            <a:r>
              <a:rPr lang="en-US" dirty="0" smtClean="0">
                <a:solidFill>
                  <a:srgbClr val="000000"/>
                </a:solidFill>
                <a:latin typeface="Calibri" panose="020F0502020204030204" pitchFamily="34" charset="0"/>
              </a:rPr>
              <a:t>Work place clinics</a:t>
            </a:r>
          </a:p>
          <a:p>
            <a:r>
              <a:rPr lang="en-US" dirty="0" smtClean="0">
                <a:solidFill>
                  <a:srgbClr val="000000"/>
                </a:solidFill>
                <a:effectLst/>
                <a:latin typeface="Calibri" panose="020F0502020204030204" pitchFamily="34" charset="0"/>
              </a:rPr>
              <a:t>Urgent care and lab facilities </a:t>
            </a:r>
          </a:p>
        </p:txBody>
      </p:sp>
    </p:spTree>
    <p:extLst>
      <p:ext uri="{BB962C8B-B14F-4D97-AF65-F5344CB8AC3E}">
        <p14:creationId xmlns:p14="http://schemas.microsoft.com/office/powerpoint/2010/main" val="9419620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TotalTime>
  <Words>303</Words>
  <Application>Microsoft Office PowerPoint</Application>
  <PresentationFormat>Widescreen</PresentationFormat>
  <Paragraphs>60</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CEDR</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CEDR</dc:title>
  <dc:creator>M Moulton</dc:creator>
  <cp:lastModifiedBy>M Moulton</cp:lastModifiedBy>
  <cp:revision>11</cp:revision>
  <dcterms:created xsi:type="dcterms:W3CDTF">2015-09-26T21:18:20Z</dcterms:created>
  <dcterms:modified xsi:type="dcterms:W3CDTF">2015-09-26T23:05:29Z</dcterms:modified>
</cp:coreProperties>
</file>