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  <p:sldId id="299" r:id="rId46"/>
    <p:sldId id="300" r:id="rId47"/>
    <p:sldId id="301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14267B0-D891-41FE-A7D9-A5D086E7DA2A}" type="datetimeFigureOut">
              <a:rPr lang="it-IT" smtClean="0"/>
              <a:pPr/>
              <a:t>09/01/2011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AB80BC1-BB5F-4C2D-91CC-30D690B97E11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Fondamenti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T-SQL 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programmazione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SQL Server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Normalizzazione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viola 2NF </a:t>
            </a:r>
            <a:r>
              <a:rPr lang="en-US" dirty="0" err="1" smtClean="0"/>
              <a:t>perche</a:t>
            </a:r>
            <a:r>
              <a:rPr lang="en-US" dirty="0" smtClean="0"/>
              <a:t>’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orderdate</a:t>
            </a:r>
            <a:r>
              <a:rPr lang="en-US" dirty="0" smtClean="0"/>
              <a:t> e’ </a:t>
            </a:r>
            <a:r>
              <a:rPr lang="en-US" dirty="0" err="1" smtClean="0"/>
              <a:t>dipendente</a:t>
            </a:r>
            <a:r>
              <a:rPr lang="en-US" dirty="0" smtClean="0"/>
              <a:t> solo </a:t>
            </a:r>
            <a:r>
              <a:rPr lang="en-US" dirty="0" err="1" smtClean="0"/>
              <a:t>su</a:t>
            </a:r>
            <a:r>
              <a:rPr lang="en-US" dirty="0" smtClean="0"/>
              <a:t> parte </a:t>
            </a:r>
            <a:r>
              <a:rPr lang="en-US" dirty="0" err="1" smtClean="0"/>
              <a:t>della</a:t>
            </a:r>
            <a:r>
              <a:rPr lang="en-US" dirty="0" smtClean="0"/>
              <a:t> PK, la colonna </a:t>
            </a:r>
            <a:r>
              <a:rPr lang="en-US" dirty="0" err="1" smtClean="0"/>
              <a:t>orderid</a:t>
            </a:r>
            <a:endParaRPr lang="en-US" dirty="0" smtClean="0"/>
          </a:p>
          <a:p>
            <a:r>
              <a:rPr lang="en-US" dirty="0" smtClean="0"/>
              <a:t>In 2NF: </a:t>
            </a:r>
          </a:p>
          <a:p>
            <a:pPr>
              <a:buNone/>
            </a:pPr>
            <a:endParaRPr lang="it-IT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293096"/>
            <a:ext cx="601478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nome</a:t>
            </a:r>
            <a:r>
              <a:rPr lang="en-US" dirty="0" smtClean="0"/>
              <a:t> come Latin1_General_CI_AS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: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Collation e’ Latin1_General</a:t>
            </a:r>
          </a:p>
          <a:p>
            <a:r>
              <a:rPr lang="en-US" dirty="0" smtClean="0"/>
              <a:t>La collation e’ Case Insensitive </a:t>
            </a:r>
            <a:r>
              <a:rPr lang="it-IT" dirty="0" smtClean="0"/>
              <a:t>('a' = 'A')</a:t>
            </a:r>
          </a:p>
          <a:p>
            <a:r>
              <a:rPr lang="en-US" dirty="0" smtClean="0"/>
              <a:t>La collation e’ Accent Sensitive </a:t>
            </a:r>
            <a:r>
              <a:rPr lang="it-IT" dirty="0" smtClean="0"/>
              <a:t>('à' &lt;&gt; 'ä')</a:t>
            </a:r>
          </a:p>
          <a:p>
            <a:r>
              <a:rPr lang="en-US" dirty="0" err="1" smtClean="0"/>
              <a:t>L’ordinamento</a:t>
            </a:r>
            <a:r>
              <a:rPr lang="en-US" dirty="0" smtClean="0"/>
              <a:t> segue Dictionary Order ('A' e 'a' &lt; 'B' e 'b') (</a:t>
            </a:r>
            <a:r>
              <a:rPr lang="en-US" dirty="0" err="1" smtClean="0"/>
              <a:t>il</a:t>
            </a:r>
            <a:r>
              <a:rPr lang="en-US" dirty="0" smtClean="0"/>
              <a:t> default, se non e’ </a:t>
            </a:r>
            <a:r>
              <a:rPr lang="en-US" dirty="0" err="1" smtClean="0"/>
              <a:t>presente</a:t>
            </a:r>
            <a:r>
              <a:rPr lang="en-US" dirty="0" smtClean="0"/>
              <a:t> BIN)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Collation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definita</a:t>
            </a:r>
            <a:r>
              <a:rPr lang="en-US" dirty="0" smtClean="0"/>
              <a:t> a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istanza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database, </a:t>
            </a:r>
            <a:r>
              <a:rPr lang="en-US" dirty="0" err="1" smtClean="0"/>
              <a:t>di</a:t>
            </a:r>
            <a:r>
              <a:rPr lang="en-US" dirty="0" smtClean="0"/>
              <a:t> colonna 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espressione</a:t>
            </a:r>
            <a:r>
              <a:rPr lang="en-US" dirty="0" smtClean="0"/>
              <a:t>. Si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convertire</a:t>
            </a:r>
            <a:r>
              <a:rPr lang="en-US" dirty="0" smtClean="0"/>
              <a:t> la collation </a:t>
            </a:r>
            <a:r>
              <a:rPr lang="en-US" dirty="0" err="1" smtClean="0"/>
              <a:t>di</a:t>
            </a:r>
            <a:r>
              <a:rPr lang="en-US" dirty="0" smtClean="0"/>
              <a:t> un’ </a:t>
            </a:r>
            <a:r>
              <a:rPr lang="en-US" dirty="0" err="1" smtClean="0"/>
              <a:t>espressione</a:t>
            </a:r>
            <a:r>
              <a:rPr lang="en-US" dirty="0" smtClean="0"/>
              <a:t> con la clause COLLATE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empid</a:t>
            </a:r>
            <a:r>
              <a:rPr lang="en-US" sz="2000" dirty="0" smtClean="0"/>
              <a:t>,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HR.Employees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 COLLATE Latin1_General_CS_AS = </a:t>
            </a:r>
            <a:r>
              <a:rPr lang="en-US" sz="2000" dirty="0" err="1" smtClean="0"/>
              <a:t>N'davis</a:t>
            </a:r>
            <a:r>
              <a:rPr lang="en-US" sz="2000" dirty="0" smtClean="0"/>
              <a:t>';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Concatenazione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Stringhe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L’operatore</a:t>
            </a:r>
            <a:r>
              <a:rPr lang="en-US" dirty="0" smtClean="0"/>
              <a:t> per la </a:t>
            </a:r>
            <a:r>
              <a:rPr lang="en-US" dirty="0" err="1" smtClean="0"/>
              <a:t>concatenazione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stringhe</a:t>
            </a:r>
            <a:r>
              <a:rPr lang="en-US" dirty="0" smtClean="0"/>
              <a:t> e’ </a:t>
            </a:r>
            <a:r>
              <a:rPr lang="en-US" dirty="0" err="1" smtClean="0"/>
              <a:t>il</a:t>
            </a:r>
            <a:r>
              <a:rPr lang="en-US" dirty="0" smtClean="0"/>
              <a:t> +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+ N' ' + </a:t>
            </a:r>
            <a:br>
              <a:rPr lang="en-US" sz="2400" dirty="0" smtClean="0"/>
            </a:br>
            <a:r>
              <a:rPr lang="en-US" sz="2400" dirty="0" smtClean="0"/>
              <a:t>         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AS  </a:t>
            </a:r>
            <a:r>
              <a:rPr lang="en-US" sz="2400" dirty="0" err="1" smtClean="0"/>
              <a:t>fullname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FROM </a:t>
            </a:r>
            <a:r>
              <a:rPr lang="en-US" sz="2400" dirty="0" err="1" smtClean="0"/>
              <a:t>HR.Employees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Concatenazione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Stringhe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 SQL </a:t>
            </a:r>
            <a:r>
              <a:rPr lang="en-US" dirty="0" err="1" smtClean="0"/>
              <a:t>stabilisce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concatenare</a:t>
            </a:r>
            <a:r>
              <a:rPr lang="en-US" dirty="0" smtClean="0"/>
              <a:t> un NULL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ad un NULL.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query come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country, region, city, country + N',' + region + N',' + city AS location </a:t>
            </a:r>
          </a:p>
          <a:p>
            <a:pPr>
              <a:buNone/>
            </a:pPr>
            <a:r>
              <a:rPr lang="en-US" sz="2400" dirty="0" smtClean="0"/>
              <a:t>  FROM </a:t>
            </a:r>
            <a:r>
              <a:rPr lang="en-US" sz="2400" dirty="0" err="1" smtClean="0"/>
              <a:t>Sales.Customers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3200" dirty="0" smtClean="0"/>
              <a:t>Ha come </a:t>
            </a:r>
            <a:r>
              <a:rPr lang="en-US" sz="3200" dirty="0" err="1" smtClean="0"/>
              <a:t>risultato</a:t>
            </a:r>
            <a:r>
              <a:rPr lang="en-US" sz="3200" dirty="0" smtClean="0"/>
              <a:t>..</a:t>
            </a:r>
            <a:endParaRPr lang="it-IT" sz="32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Concatenazione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Stringhe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49930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Concatenazione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Stringhe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modificato</a:t>
            </a:r>
            <a:r>
              <a:rPr lang="en-US" dirty="0" smtClean="0"/>
              <a:t> </a:t>
            </a:r>
            <a:r>
              <a:rPr lang="en-US" dirty="0" err="1" smtClean="0"/>
              <a:t>settando</a:t>
            </a:r>
            <a:r>
              <a:rPr lang="en-US" dirty="0" smtClean="0"/>
              <a:t> un </a:t>
            </a:r>
            <a:r>
              <a:rPr lang="en-US" dirty="0" err="1" smtClean="0"/>
              <a:t>parametro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it-IT" dirty="0" smtClean="0"/>
              <a:t>SET CONCAT_NULL_YIELDS_NULL OFF;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Concatenazione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Stringhe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consigliabile</a:t>
            </a:r>
            <a:r>
              <a:rPr lang="en-US" dirty="0" smtClean="0"/>
              <a:t> </a:t>
            </a:r>
            <a:r>
              <a:rPr lang="en-US" dirty="0" err="1" smtClean="0"/>
              <a:t>rispettare</a:t>
            </a:r>
            <a:r>
              <a:rPr lang="en-US" dirty="0" smtClean="0"/>
              <a:t> lo standard e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alternativi</a:t>
            </a:r>
            <a:r>
              <a:rPr lang="en-US" dirty="0" smtClean="0"/>
              <a:t> per </a:t>
            </a:r>
            <a:r>
              <a:rPr lang="en-US" dirty="0" err="1" smtClean="0"/>
              <a:t>trattare</a:t>
            </a:r>
            <a:r>
              <a:rPr lang="en-US" dirty="0" smtClean="0"/>
              <a:t> NULL come </a:t>
            </a:r>
            <a:r>
              <a:rPr lang="en-US" dirty="0" err="1" smtClean="0"/>
              <a:t>stringhe</a:t>
            </a:r>
            <a:r>
              <a:rPr lang="en-US" dirty="0" smtClean="0"/>
              <a:t> </a:t>
            </a:r>
            <a:r>
              <a:rPr lang="en-US" dirty="0" err="1" smtClean="0"/>
              <a:t>vuote</a:t>
            </a:r>
            <a:r>
              <a:rPr lang="en-US" dirty="0" smtClean="0"/>
              <a:t>, ad </a:t>
            </a:r>
            <a:r>
              <a:rPr lang="en-US" dirty="0" err="1" smtClean="0"/>
              <a:t>esempio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COALESCE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country, region, city, country + N',' + </a:t>
            </a:r>
            <a:br>
              <a:rPr lang="en-US" sz="2000" dirty="0" smtClean="0"/>
            </a:br>
            <a:r>
              <a:rPr lang="en-US" sz="2000" dirty="0" smtClean="0"/>
              <a:t>       COALESCE(region, N'') + N',' + city AS location </a:t>
            </a:r>
          </a:p>
          <a:p>
            <a:pPr>
              <a:buNone/>
            </a:pPr>
            <a:r>
              <a:rPr lang="en-US" sz="2000" dirty="0" smtClean="0"/>
              <a:t>FROM </a:t>
            </a:r>
            <a:r>
              <a:rPr lang="en-US" sz="2000" dirty="0" err="1" smtClean="0"/>
              <a:t>Sales.Customers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SUBSTRING( string, start, length 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SELECT SUBSTRING('</a:t>
            </a:r>
            <a:r>
              <a:rPr lang="en-US" dirty="0" err="1" smtClean="0"/>
              <a:t>abcde</a:t>
            </a:r>
            <a:r>
              <a:rPr lang="en-US" dirty="0" smtClean="0"/>
              <a:t>', 1, 3);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e RIGHT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LEFT( string, n ), RIGHT( string, n )</a:t>
            </a:r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SELECT RIGHT('abcde', 3);</a:t>
            </a:r>
          </a:p>
          <a:p>
            <a:pPr>
              <a:buNone/>
            </a:pPr>
            <a:r>
              <a:rPr lang="it-IT" dirty="0" smtClean="0"/>
              <a:t>ritorna ‘cde’</a:t>
            </a:r>
            <a:br>
              <a:rPr lang="it-IT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e DATALENGTH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LEN( string ), DATALENGTH(string)</a:t>
            </a:r>
            <a:endParaRPr lang="en-US" dirty="0" smtClean="0"/>
          </a:p>
          <a:p>
            <a:pPr>
              <a:buNone/>
            </a:pPr>
            <a:r>
              <a:rPr lang="it-IT" dirty="0" smtClean="0"/>
              <a:t>SELECT LEN(N'abcde');</a:t>
            </a:r>
          </a:p>
          <a:p>
            <a:pPr>
              <a:buNone/>
            </a:pPr>
            <a:r>
              <a:rPr lang="it-IT" dirty="0" smtClean="0"/>
              <a:t>ritorna il numero di caratteri, 5</a:t>
            </a:r>
            <a:br>
              <a:rPr lang="it-IT" dirty="0" smtClean="0"/>
            </a:br>
            <a:endParaRPr lang="it-IT" dirty="0" smtClean="0"/>
          </a:p>
          <a:p>
            <a:pPr>
              <a:buNone/>
            </a:pPr>
            <a:r>
              <a:rPr lang="it-IT" dirty="0" smtClean="0"/>
              <a:t>SELECT DATALENGTH(N'abcde');</a:t>
            </a:r>
          </a:p>
          <a:p>
            <a:pPr>
              <a:buNone/>
            </a:pPr>
            <a:r>
              <a:rPr lang="it-IT" dirty="0" smtClean="0"/>
              <a:t>Ritorna il numero di byte, 10</a:t>
            </a:r>
          </a:p>
          <a:p>
            <a:pPr>
              <a:buNone/>
            </a:pPr>
            <a:r>
              <a:rPr lang="en-US" dirty="0" smtClean="0"/>
              <a:t>Un’ </a:t>
            </a:r>
            <a:r>
              <a:rPr lang="en-US" dirty="0" err="1" smtClean="0"/>
              <a:t>altra</a:t>
            </a:r>
            <a:r>
              <a:rPr lang="en-US" dirty="0" smtClean="0"/>
              <a:t> </a:t>
            </a:r>
            <a:r>
              <a:rPr lang="en-US" dirty="0" err="1" smtClean="0"/>
              <a:t>differenza</a:t>
            </a:r>
            <a:r>
              <a:rPr lang="en-US" dirty="0" smtClean="0"/>
              <a:t> e’ </a:t>
            </a:r>
            <a:r>
              <a:rPr lang="en-US" dirty="0" err="1" smtClean="0"/>
              <a:t>che</a:t>
            </a:r>
            <a:r>
              <a:rPr lang="en-US" dirty="0" smtClean="0"/>
              <a:t> LEN </a:t>
            </a:r>
            <a:r>
              <a:rPr lang="en-US" dirty="0" err="1" smtClean="0"/>
              <a:t>ignora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spazi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fine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endParaRPr lang="en-US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Normalizzazione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3NF: </a:t>
            </a:r>
            <a:r>
              <a:rPr lang="en-US" dirty="0" err="1" smtClean="0"/>
              <a:t>oltre</a:t>
            </a:r>
            <a:r>
              <a:rPr lang="en-US" dirty="0" smtClean="0"/>
              <a:t> ad </a:t>
            </a:r>
            <a:r>
              <a:rPr lang="en-US" dirty="0" err="1" smtClean="0"/>
              <a:t>essere</a:t>
            </a:r>
            <a:r>
              <a:rPr lang="en-US" dirty="0" smtClean="0"/>
              <a:t> in 2NF,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non key attributes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dipendere</a:t>
            </a:r>
            <a:r>
              <a:rPr lang="en-US" dirty="0" smtClean="0"/>
              <a:t> solo </a:t>
            </a:r>
            <a:r>
              <a:rPr lang="en-US" dirty="0" err="1" smtClean="0"/>
              <a:t>dalla</a:t>
            </a:r>
            <a:r>
              <a:rPr lang="en-US" dirty="0" smtClean="0"/>
              <a:t> pk.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non key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mutualmente</a:t>
            </a:r>
            <a:r>
              <a:rPr lang="en-US" dirty="0" smtClean="0"/>
              <a:t> </a:t>
            </a:r>
            <a:r>
              <a:rPr lang="en-US" dirty="0" err="1" smtClean="0"/>
              <a:t>indipendenti</a:t>
            </a:r>
            <a:r>
              <a:rPr lang="en-US" dirty="0" smtClean="0"/>
              <a:t>.</a:t>
            </a:r>
          </a:p>
          <a:p>
            <a:endParaRPr lang="it-IT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293096"/>
            <a:ext cx="601478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CHARINDEX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CHARINDEX( substring, string [, start_pos] )</a:t>
            </a:r>
          </a:p>
          <a:p>
            <a:r>
              <a:rPr lang="en-US" dirty="0" err="1" smtClean="0"/>
              <a:t>Ritorna</a:t>
            </a:r>
            <a:r>
              <a:rPr lang="en-US" dirty="0" smtClean="0"/>
              <a:t> la </a:t>
            </a:r>
            <a:r>
              <a:rPr lang="en-US" dirty="0" err="1" smtClean="0"/>
              <a:t>posizione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prima </a:t>
            </a:r>
            <a:r>
              <a:rPr lang="en-US" dirty="0" err="1" smtClean="0"/>
              <a:t>occorrenza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substring </a:t>
            </a:r>
            <a:r>
              <a:rPr lang="en-US" dirty="0" err="1" smtClean="0"/>
              <a:t>nella</a:t>
            </a:r>
            <a:r>
              <a:rPr lang="en-US" dirty="0" smtClean="0"/>
              <a:t> string. </a:t>
            </a:r>
            <a:r>
              <a:rPr lang="en-US" dirty="0" err="1" smtClean="0"/>
              <a:t>Start_pos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opzionalmente</a:t>
            </a:r>
            <a:r>
              <a:rPr lang="en-US" dirty="0" smtClean="0"/>
              <a:t> la </a:t>
            </a:r>
            <a:r>
              <a:rPr lang="en-US" dirty="0" err="1" smtClean="0"/>
              <a:t>posizione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cui </a:t>
            </a:r>
            <a:r>
              <a:rPr lang="en-US" dirty="0" err="1" smtClean="0"/>
              <a:t>cominciare</a:t>
            </a:r>
            <a:r>
              <a:rPr lang="en-US" dirty="0" smtClean="0"/>
              <a:t> la </a:t>
            </a:r>
            <a:r>
              <a:rPr lang="en-US" dirty="0" err="1" smtClean="0"/>
              <a:t>serch</a:t>
            </a:r>
            <a:r>
              <a:rPr lang="en-US" dirty="0" smtClean="0"/>
              <a:t>. Se non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0.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it-IT" sz="2400" dirty="0" smtClean="0"/>
              <a:t>select CHARINDEX('34', '123456789')</a:t>
            </a:r>
            <a:br>
              <a:rPr lang="it-IT" sz="2400" dirty="0" smtClean="0"/>
            </a:br>
            <a:r>
              <a:rPr lang="it-IT" sz="2400" dirty="0" smtClean="0"/>
              <a:t>ritorna 3</a:t>
            </a:r>
          </a:p>
          <a:p>
            <a:pPr>
              <a:buNone/>
            </a:pPr>
            <a:r>
              <a:rPr lang="en-US" sz="2400" dirty="0" smtClean="0"/>
              <a:t>     select CHARINDEX('34', '123456789', 4)</a:t>
            </a:r>
            <a:br>
              <a:rPr lang="en-US" sz="2400" dirty="0" smtClean="0"/>
            </a:br>
            <a:r>
              <a:rPr lang="en-US" sz="2400" dirty="0" err="1" smtClean="0"/>
              <a:t>ritorna</a:t>
            </a:r>
            <a:r>
              <a:rPr lang="en-US" sz="2400" dirty="0" smtClean="0"/>
              <a:t> 0</a:t>
            </a:r>
            <a:endParaRPr lang="it-IT" sz="24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PATINDEX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PATINDEX( pattern, string 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Ritorna</a:t>
            </a:r>
            <a:r>
              <a:rPr lang="en-US" dirty="0" smtClean="0"/>
              <a:t> la </a:t>
            </a:r>
            <a:r>
              <a:rPr lang="en-US" dirty="0" err="1" smtClean="0"/>
              <a:t>posizione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prima </a:t>
            </a:r>
            <a:r>
              <a:rPr lang="en-US" dirty="0" err="1" smtClean="0"/>
              <a:t>occorrenza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pattern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t-IT" sz="2400" dirty="0" smtClean="0"/>
              <a:t>   SELECT PATINDEX('%[0-9]%', 'abcd123efgh');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ritorna</a:t>
            </a:r>
            <a:r>
              <a:rPr lang="en-US" sz="2400" dirty="0" smtClean="0"/>
              <a:t> 5</a:t>
            </a:r>
            <a:endParaRPr lang="it-IT" sz="2400" dirty="0" smtClean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REPLACE( string, substring1, substring2 )</a:t>
            </a:r>
            <a:endParaRPr lang="en-US" dirty="0" smtClean="0"/>
          </a:p>
          <a:p>
            <a:r>
              <a:rPr lang="en-US" dirty="0" err="1" smtClean="0"/>
              <a:t>Rimpiazza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occorrenze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sottostringa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it-IT" sz="2400" dirty="0" smtClean="0"/>
              <a:t>SELECT REPLACE('1-a 2-b', '-', ':');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ritorna</a:t>
            </a:r>
            <a:r>
              <a:rPr lang="en-US" sz="2400" dirty="0" smtClean="0"/>
              <a:t>  ‘1:a 2:b’</a:t>
            </a:r>
            <a:endParaRPr lang="it-IT" sz="2400" dirty="0" smtClean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“</a:t>
            </a:r>
            <a:r>
              <a:rPr lang="en-US" dirty="0" err="1" smtClean="0"/>
              <a:t>trucco</a:t>
            </a:r>
            <a:r>
              <a:rPr lang="en-US" dirty="0" smtClean="0"/>
              <a:t>” per </a:t>
            </a:r>
            <a:r>
              <a:rPr lang="en-US" dirty="0" err="1" smtClean="0"/>
              <a:t>contare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occorrenze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</a:t>
            </a:r>
            <a:r>
              <a:rPr lang="en-US" dirty="0" err="1" smtClean="0"/>
              <a:t>carattere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REPLACE: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LEN(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) - LEN(REPLACE(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'e', '')) AS </a:t>
            </a:r>
            <a:r>
              <a:rPr lang="en-US" sz="2400" dirty="0" err="1" smtClean="0"/>
              <a:t>numoccur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HR.Employees</a:t>
            </a:r>
            <a:r>
              <a:rPr lang="en-US" sz="2400" dirty="0" smtClean="0"/>
              <a:t>;</a:t>
            </a:r>
            <a:endParaRPr lang="it-IT" sz="24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REPLICATE( string, n )</a:t>
            </a:r>
          </a:p>
          <a:p>
            <a:r>
              <a:rPr lang="en-US" dirty="0" smtClean="0"/>
              <a:t>Replica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n volte</a:t>
            </a:r>
          </a:p>
          <a:p>
            <a:endParaRPr lang="en-US" dirty="0" smtClean="0"/>
          </a:p>
          <a:p>
            <a:pPr>
              <a:buNone/>
            </a:pPr>
            <a:r>
              <a:rPr lang="it-IT" sz="2400" dirty="0" smtClean="0"/>
              <a:t>  SELECT REPLICATE('abc', 3);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ritorna</a:t>
            </a:r>
            <a:r>
              <a:rPr lang="en-US" sz="2400" dirty="0" smtClean="0"/>
              <a:t>  ‘</a:t>
            </a:r>
            <a:r>
              <a:rPr lang="en-US" sz="2400" dirty="0" err="1" smtClean="0"/>
              <a:t>abcabcabc</a:t>
            </a:r>
            <a:r>
              <a:rPr lang="en-US" sz="2400" dirty="0" smtClean="0"/>
              <a:t>’  </a:t>
            </a:r>
            <a:endParaRPr lang="it-IT" sz="2400" dirty="0" smtClean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    SELECT </a:t>
            </a:r>
            <a:r>
              <a:rPr lang="en-US" sz="2400" dirty="0" err="1" smtClean="0"/>
              <a:t>supplierid</a:t>
            </a:r>
            <a:r>
              <a:rPr lang="en-US" sz="2400" dirty="0" smtClean="0"/>
              <a:t>, RIGHT(REPLICATE('0', 9) + </a:t>
            </a:r>
            <a:br>
              <a:rPr lang="en-US" sz="2400" dirty="0" smtClean="0"/>
            </a:br>
            <a:r>
              <a:rPr lang="en-US" sz="2400" dirty="0" smtClean="0"/>
              <a:t> CAST(</a:t>
            </a:r>
            <a:r>
              <a:rPr lang="en-US" sz="2400" dirty="0" err="1" smtClean="0"/>
              <a:t>supplierid</a:t>
            </a:r>
            <a:r>
              <a:rPr lang="en-US" sz="2400" dirty="0" smtClean="0"/>
              <a:t> AS VARCHAR(10)), 10) AS </a:t>
            </a:r>
            <a:r>
              <a:rPr lang="en-US" sz="2400" dirty="0" err="1" smtClean="0"/>
              <a:t>strsupplierid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Production.Suppliers</a:t>
            </a:r>
            <a:r>
              <a:rPr lang="en-US" dirty="0" smtClean="0"/>
              <a:t>;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17032"/>
            <a:ext cx="3816424" cy="287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STUFF( string, pos, delete_length, insertstring )</a:t>
            </a:r>
          </a:p>
          <a:p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eliminare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un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data </a:t>
            </a:r>
            <a:r>
              <a:rPr lang="en-US" dirty="0" err="1" smtClean="0"/>
              <a:t>posizione</a:t>
            </a:r>
            <a:r>
              <a:rPr lang="en-US" dirty="0" smtClean="0"/>
              <a:t>, e </a:t>
            </a:r>
            <a:r>
              <a:rPr lang="en-US" dirty="0" err="1" smtClean="0"/>
              <a:t>sostiturirli</a:t>
            </a:r>
            <a:r>
              <a:rPr lang="en-US" dirty="0" smtClean="0"/>
              <a:t> con </a:t>
            </a:r>
            <a:r>
              <a:rPr lang="en-US" dirty="0" err="1" smtClean="0"/>
              <a:t>insertstring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SELECT STUFF('xyz', 2, 1, '</a:t>
            </a:r>
            <a:r>
              <a:rPr lang="en-US" sz="2400" dirty="0" err="1" smtClean="0"/>
              <a:t>abc</a:t>
            </a:r>
            <a:r>
              <a:rPr lang="en-US" sz="2400" dirty="0" smtClean="0"/>
              <a:t>');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ritorna</a:t>
            </a:r>
            <a:r>
              <a:rPr lang="en-US" sz="2400" dirty="0" smtClean="0"/>
              <a:t> ‘</a:t>
            </a:r>
            <a:r>
              <a:rPr lang="en-US" sz="2400" dirty="0" err="1" smtClean="0"/>
              <a:t>xabcz</a:t>
            </a:r>
            <a:r>
              <a:rPr lang="en-US" sz="2400" dirty="0" smtClean="0"/>
              <a:t>’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e LOWER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UPPER( string ), LOWER( string )</a:t>
            </a:r>
          </a:p>
          <a:p>
            <a:r>
              <a:rPr lang="en-US" dirty="0" err="1" smtClean="0"/>
              <a:t>Trasformano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in </a:t>
            </a:r>
            <a:r>
              <a:rPr lang="en-US" dirty="0" err="1" smtClean="0"/>
              <a:t>maiscolo</a:t>
            </a:r>
            <a:r>
              <a:rPr lang="en-US" dirty="0" smtClean="0"/>
              <a:t> o </a:t>
            </a:r>
            <a:r>
              <a:rPr lang="en-US" dirty="0" err="1" smtClean="0"/>
              <a:t>minuscolo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SELECT LOWER(‘SQL-SERVER’)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ritorna</a:t>
            </a:r>
            <a:r>
              <a:rPr lang="en-US" dirty="0" smtClean="0"/>
              <a:t>  ‘</a:t>
            </a:r>
            <a:r>
              <a:rPr lang="en-US" dirty="0" err="1" smtClean="0"/>
              <a:t>sql</a:t>
            </a:r>
            <a:r>
              <a:rPr lang="en-US" dirty="0" smtClean="0"/>
              <a:t>-server’</a:t>
            </a:r>
            <a:endParaRPr lang="it-IT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RTRIM e LTRIM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RTRIM( string ), LTRIM( string )</a:t>
            </a:r>
          </a:p>
          <a:p>
            <a:r>
              <a:rPr lang="en-US" dirty="0" err="1" smtClean="0"/>
              <a:t>Eliminano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spazi</a:t>
            </a:r>
            <a:r>
              <a:rPr lang="en-US" dirty="0" smtClean="0"/>
              <a:t> a </a:t>
            </a:r>
            <a:r>
              <a:rPr lang="en-US" dirty="0" err="1" smtClean="0"/>
              <a:t>destra</a:t>
            </a:r>
            <a:r>
              <a:rPr lang="en-US" dirty="0" smtClean="0"/>
              <a:t> e a </a:t>
            </a:r>
            <a:r>
              <a:rPr lang="en-US" dirty="0" err="1" smtClean="0"/>
              <a:t>sinistra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it-IT" dirty="0" smtClean="0"/>
              <a:t>SELECT RTRIM(LTRIM(' abc '));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ritorna</a:t>
            </a:r>
            <a:r>
              <a:rPr lang="en-US" dirty="0" smtClean="0"/>
              <a:t> 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endParaRPr lang="it-IT" dirty="0" smtClean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Predicate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l’esistenza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</a:t>
            </a:r>
            <a:r>
              <a:rPr lang="en-US" dirty="0" err="1" smtClean="0"/>
              <a:t>dato</a:t>
            </a:r>
            <a:r>
              <a:rPr lang="en-US" dirty="0" smtClean="0"/>
              <a:t> pattern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 % come wildcard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HR.Employees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LIKE N'D%';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Ritorna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dati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tutti</a:t>
            </a:r>
            <a:r>
              <a:rPr lang="en-US" sz="2400" dirty="0" smtClean="0"/>
              <a:t> </a:t>
            </a:r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impiegati</a:t>
            </a:r>
            <a:r>
              <a:rPr lang="en-US" sz="2400" dirty="0" smtClean="0"/>
              <a:t> con un </a:t>
            </a:r>
            <a:r>
              <a:rPr lang="en-US" sz="2400" dirty="0" err="1" smtClean="0"/>
              <a:t>cognome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inizia</a:t>
            </a:r>
            <a:r>
              <a:rPr lang="en-US" sz="2400" dirty="0" smtClean="0"/>
              <a:t> per 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Normalizzazione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in 3NF.</a:t>
            </a:r>
          </a:p>
          <a:p>
            <a:r>
              <a:rPr lang="en-US" dirty="0" smtClean="0"/>
              <a:t>In 3NF: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8381917" cy="15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wildcard _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carattere</a:t>
            </a:r>
            <a:r>
              <a:rPr lang="en-US" dirty="0" smtClean="0"/>
              <a:t> _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usato</a:t>
            </a:r>
            <a:r>
              <a:rPr lang="en-US" dirty="0" smtClean="0"/>
              <a:t> come wildcard per </a:t>
            </a:r>
            <a:r>
              <a:rPr lang="en-US" dirty="0" err="1" smtClean="0"/>
              <a:t>indicare</a:t>
            </a:r>
            <a:r>
              <a:rPr lang="en-US" dirty="0" smtClean="0"/>
              <a:t> un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qualsiasi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HR.Employees</a:t>
            </a:r>
            <a:r>
              <a:rPr lang="en-US" sz="2400" dirty="0" smtClean="0"/>
              <a:t> 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LIKE </a:t>
            </a:r>
            <a:r>
              <a:rPr lang="en-US" sz="2400" dirty="0" err="1" smtClean="0"/>
              <a:t>N'_e</a:t>
            </a:r>
            <a:r>
              <a:rPr lang="en-US" sz="2400" dirty="0" smtClean="0"/>
              <a:t>%';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Ritorna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dati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tutti</a:t>
            </a:r>
            <a:r>
              <a:rPr lang="en-US" sz="2400" dirty="0" smtClean="0"/>
              <a:t> </a:t>
            </a:r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impiegati</a:t>
            </a:r>
            <a:r>
              <a:rPr lang="en-US" sz="2400" dirty="0" smtClean="0"/>
              <a:t> con </a:t>
            </a:r>
            <a:r>
              <a:rPr lang="en-US" sz="2400" dirty="0" err="1" smtClean="0"/>
              <a:t>cognome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ha come </a:t>
            </a:r>
            <a:r>
              <a:rPr lang="en-US" sz="2400" dirty="0" err="1" smtClean="0"/>
              <a:t>seconda</a:t>
            </a:r>
            <a:r>
              <a:rPr lang="en-US" sz="2400" dirty="0" smtClean="0"/>
              <a:t> </a:t>
            </a:r>
            <a:r>
              <a:rPr lang="en-US" sz="2400" dirty="0" err="1" smtClean="0"/>
              <a:t>lettera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e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wildcard [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]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[] </a:t>
            </a:r>
            <a:r>
              <a:rPr lang="en-US" dirty="0" err="1" smtClean="0"/>
              <a:t>indica</a:t>
            </a:r>
            <a:r>
              <a:rPr lang="en-US" dirty="0" smtClean="0"/>
              <a:t> un solo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quelli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HR.Employees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LIKE N'[ABC]%';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ritorna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dati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tutti</a:t>
            </a:r>
            <a:r>
              <a:rPr lang="en-US" sz="2400" dirty="0" smtClean="0"/>
              <a:t> </a:t>
            </a:r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impiegati</a:t>
            </a:r>
            <a:r>
              <a:rPr lang="en-US" sz="2400" dirty="0" smtClean="0"/>
              <a:t> per cui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cognome</a:t>
            </a:r>
            <a:r>
              <a:rPr lang="en-US" sz="2400" dirty="0" smtClean="0"/>
              <a:t> </a:t>
            </a:r>
            <a:r>
              <a:rPr lang="en-US" sz="2400" dirty="0" err="1" smtClean="0"/>
              <a:t>comincia</a:t>
            </a:r>
            <a:r>
              <a:rPr lang="en-US" sz="2400" dirty="0" smtClean="0"/>
              <a:t> con A o con B o con C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wildcard [char–char]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</a:t>
            </a:r>
            <a:r>
              <a:rPr lang="en-US" dirty="0" err="1" smtClean="0"/>
              <a:t>caratteri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[] </a:t>
            </a:r>
            <a:r>
              <a:rPr lang="en-US" dirty="0" err="1" smtClean="0"/>
              <a:t>separati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un -  </a:t>
            </a:r>
            <a:r>
              <a:rPr lang="en-US" dirty="0" err="1" smtClean="0"/>
              <a:t>indicano</a:t>
            </a:r>
            <a:r>
              <a:rPr lang="en-US" dirty="0" smtClean="0"/>
              <a:t> un range. Il pattern </a:t>
            </a:r>
            <a:r>
              <a:rPr lang="en-US" dirty="0" err="1" smtClean="0"/>
              <a:t>rappresenta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compreso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due </a:t>
            </a:r>
            <a:r>
              <a:rPr lang="en-US" dirty="0" err="1" smtClean="0"/>
              <a:t>limiti</a:t>
            </a:r>
            <a:r>
              <a:rPr lang="en-US" dirty="0" smtClean="0"/>
              <a:t> del range.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HR.Employees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LIKE N'[A-E]%';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ritorna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dati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tutti</a:t>
            </a:r>
            <a:r>
              <a:rPr lang="en-US" sz="2400" dirty="0" smtClean="0"/>
              <a:t> </a:t>
            </a:r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impiegati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hanno</a:t>
            </a:r>
            <a:r>
              <a:rPr lang="en-US" sz="2400" dirty="0" smtClean="0"/>
              <a:t> un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cognome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comincia</a:t>
            </a:r>
            <a:r>
              <a:rPr lang="en-US" sz="2400" dirty="0" smtClean="0"/>
              <a:t> con le </a:t>
            </a:r>
            <a:r>
              <a:rPr lang="en-US" sz="2400" dirty="0" err="1" smtClean="0"/>
              <a:t>lettere</a:t>
            </a:r>
            <a:r>
              <a:rPr lang="en-US" sz="2400" dirty="0" smtClean="0"/>
              <a:t> </a:t>
            </a:r>
            <a:r>
              <a:rPr lang="en-US" sz="2400" dirty="0" err="1" smtClean="0"/>
              <a:t>dalla</a:t>
            </a:r>
            <a:r>
              <a:rPr lang="en-US" sz="2400" dirty="0" smtClean="0"/>
              <a:t> A </a:t>
            </a:r>
            <a:r>
              <a:rPr lang="en-US" sz="2400" dirty="0" err="1" smtClean="0"/>
              <a:t>alla</a:t>
            </a:r>
            <a:r>
              <a:rPr lang="en-US" sz="2400" dirty="0" smtClean="0"/>
              <a:t> E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wildcard [^list or range]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 ^  </a:t>
            </a:r>
            <a:r>
              <a:rPr lang="en-US" dirty="0" err="1" smtClean="0"/>
              <a:t>compreso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due [] e </a:t>
            </a:r>
            <a:r>
              <a:rPr lang="en-US" dirty="0" err="1" smtClean="0"/>
              <a:t>seguito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o un range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b="1" dirty="0" smtClean="0"/>
              <a:t>non</a:t>
            </a:r>
            <a:r>
              <a:rPr lang="en-US" dirty="0" smtClean="0"/>
              <a:t> </a:t>
            </a:r>
            <a:r>
              <a:rPr lang="en-US" dirty="0" err="1" smtClean="0"/>
              <a:t>compreso</a:t>
            </a:r>
            <a:r>
              <a:rPr lang="en-US" dirty="0" smtClean="0"/>
              <a:t> in </a:t>
            </a:r>
            <a:r>
              <a:rPr lang="en-US" dirty="0" err="1" smtClean="0"/>
              <a:t>quella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o in </a:t>
            </a:r>
            <a:r>
              <a:rPr lang="en-US" dirty="0" err="1" smtClean="0"/>
              <a:t>quel</a:t>
            </a:r>
            <a:r>
              <a:rPr lang="en-US" dirty="0" smtClean="0"/>
              <a:t> range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FROM </a:t>
            </a:r>
            <a:r>
              <a:rPr lang="en-US" sz="2400" dirty="0" err="1" smtClean="0"/>
              <a:t>HR.Employees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LIKE N'[^A-E]%‘;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ritorna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dati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tutti</a:t>
            </a:r>
            <a:r>
              <a:rPr lang="en-US" sz="2400" dirty="0" smtClean="0"/>
              <a:t> </a:t>
            </a:r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impiegati</a:t>
            </a:r>
            <a:r>
              <a:rPr lang="en-US" sz="2400" dirty="0" smtClean="0"/>
              <a:t> per cui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cognome</a:t>
            </a:r>
            <a:r>
              <a:rPr lang="en-US" sz="2400" dirty="0" smtClean="0"/>
              <a:t> non </a:t>
            </a:r>
            <a:r>
              <a:rPr lang="en-US" sz="2400" dirty="0" err="1" smtClean="0"/>
              <a:t>inizia</a:t>
            </a:r>
            <a:r>
              <a:rPr lang="en-US" sz="2400" dirty="0" smtClean="0"/>
              <a:t> con I </a:t>
            </a:r>
            <a:r>
              <a:rPr lang="en-US" sz="2400" dirty="0" err="1" smtClean="0"/>
              <a:t>caratteri</a:t>
            </a:r>
            <a:r>
              <a:rPr lang="en-US" sz="2400" dirty="0" smtClean="0"/>
              <a:t> </a:t>
            </a:r>
            <a:r>
              <a:rPr lang="en-US" sz="2400" dirty="0" err="1" smtClean="0"/>
              <a:t>dalla</a:t>
            </a:r>
            <a:r>
              <a:rPr lang="en-US" sz="2400" dirty="0" smtClean="0"/>
              <a:t> A </a:t>
            </a:r>
            <a:r>
              <a:rPr lang="en-US" sz="2400" dirty="0" err="1" smtClean="0"/>
              <a:t>alla</a:t>
            </a:r>
            <a:r>
              <a:rPr lang="en-US" sz="2400" dirty="0" smtClean="0"/>
              <a:t> 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escape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ricercare</a:t>
            </a:r>
            <a:r>
              <a:rPr lang="en-US" dirty="0" smtClean="0"/>
              <a:t> un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e’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quelli</a:t>
            </a:r>
            <a:r>
              <a:rPr lang="en-US" dirty="0" smtClean="0"/>
              <a:t> </a:t>
            </a:r>
            <a:r>
              <a:rPr lang="en-US" dirty="0" err="1" smtClean="0"/>
              <a:t>usati</a:t>
            </a:r>
            <a:r>
              <a:rPr lang="en-US" dirty="0" smtClean="0"/>
              <a:t> come wildcard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usare</a:t>
            </a:r>
            <a:r>
              <a:rPr lang="en-US" dirty="0" smtClean="0"/>
              <a:t> un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escape per </a:t>
            </a:r>
            <a:r>
              <a:rPr lang="en-US" dirty="0" err="1" smtClean="0"/>
              <a:t>segnalarlo</a:t>
            </a:r>
            <a:r>
              <a:rPr lang="en-US" dirty="0" smtClean="0"/>
              <a:t> come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 e non come wildcard.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Ad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it-IT" dirty="0" smtClean="0"/>
              <a:t>col1 LIKE '%!_%' ESCAPE '!'.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fa</a:t>
            </a:r>
            <a:r>
              <a:rPr lang="en-US" dirty="0" smtClean="0"/>
              <a:t> un match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stringhe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contengono</a:t>
            </a:r>
            <a:r>
              <a:rPr lang="en-US" dirty="0" smtClean="0"/>
              <a:t> un _    </a:t>
            </a:r>
            <a:endParaRPr lang="it-IT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e TIME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 </a:t>
            </a:r>
            <a:r>
              <a:rPr lang="en-US" dirty="0" err="1" smtClean="0"/>
              <a:t>di</a:t>
            </a:r>
            <a:r>
              <a:rPr lang="en-US" dirty="0" smtClean="0"/>
              <a:t> SQL Server 2008 </a:t>
            </a:r>
            <a:r>
              <a:rPr lang="en-US" dirty="0" err="1" smtClean="0"/>
              <a:t>esistevano</a:t>
            </a:r>
            <a:r>
              <a:rPr lang="en-US" dirty="0" smtClean="0"/>
              <a:t> solo due tipi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temporale</a:t>
            </a:r>
            <a:r>
              <a:rPr lang="en-US" dirty="0" smtClean="0"/>
              <a:t> DATETIME e SMALLDATETIME, </a:t>
            </a:r>
            <a:r>
              <a:rPr lang="en-US" dirty="0" err="1" smtClean="0"/>
              <a:t>differenti</a:t>
            </a:r>
            <a:r>
              <a:rPr lang="en-US" dirty="0" smtClean="0"/>
              <a:t> solo per range e </a:t>
            </a:r>
            <a:r>
              <a:rPr lang="en-US" dirty="0" err="1" smtClean="0"/>
              <a:t>composti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parte date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quella</a:t>
            </a:r>
            <a:r>
              <a:rPr lang="en-US" dirty="0" smtClean="0"/>
              <a:t> del time. SQL Server 2008 </a:t>
            </a:r>
            <a:r>
              <a:rPr lang="en-US" dirty="0" err="1" smtClean="0"/>
              <a:t>offre</a:t>
            </a:r>
            <a:r>
              <a:rPr lang="en-US" dirty="0" smtClean="0"/>
              <a:t> DATE and TIME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trattano</a:t>
            </a:r>
            <a:r>
              <a:rPr lang="en-US" dirty="0" smtClean="0"/>
              <a:t> </a:t>
            </a:r>
            <a:r>
              <a:rPr lang="en-US" dirty="0" err="1" smtClean="0"/>
              <a:t>separatamente</a:t>
            </a:r>
            <a:r>
              <a:rPr lang="en-US" dirty="0" smtClean="0"/>
              <a:t> data e tempo </a:t>
            </a:r>
            <a:r>
              <a:rPr lang="en-US" dirty="0" err="1" smtClean="0"/>
              <a:t>nella</a:t>
            </a:r>
            <a:r>
              <a:rPr lang="en-US" dirty="0" smtClean="0"/>
              <a:t> 24 ore, DATETIME2 con </a:t>
            </a:r>
            <a:r>
              <a:rPr lang="en-US" dirty="0" err="1" smtClean="0"/>
              <a:t>maggior</a:t>
            </a:r>
            <a:r>
              <a:rPr lang="en-US" dirty="0" smtClean="0"/>
              <a:t> </a:t>
            </a:r>
            <a:r>
              <a:rPr lang="en-US" dirty="0" err="1" smtClean="0"/>
              <a:t>precisione</a:t>
            </a:r>
            <a:r>
              <a:rPr lang="en-US" dirty="0" smtClean="0"/>
              <a:t> e range </a:t>
            </a:r>
            <a:r>
              <a:rPr lang="en-US" dirty="0" err="1" smtClean="0"/>
              <a:t>di</a:t>
            </a:r>
            <a:r>
              <a:rPr lang="en-US" dirty="0" smtClean="0"/>
              <a:t> DATETIME e DATETIMEOFFSET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registra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time zone.</a:t>
            </a:r>
            <a:endParaRPr lang="it-IT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0891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e Time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la </a:t>
            </a:r>
            <a:r>
              <a:rPr lang="en-US" dirty="0" err="1" smtClean="0"/>
              <a:t>precisione</a:t>
            </a:r>
            <a:r>
              <a:rPr lang="en-US" dirty="0" smtClean="0"/>
              <a:t> come </a:t>
            </a:r>
            <a:r>
              <a:rPr lang="en-US" dirty="0" err="1" smtClean="0"/>
              <a:t>intero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0 a 7. TIME(0)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precisione</a:t>
            </a:r>
            <a:r>
              <a:rPr lang="en-US" dirty="0" smtClean="0"/>
              <a:t> al </a:t>
            </a:r>
            <a:r>
              <a:rPr lang="en-US" dirty="0" err="1" smtClean="0"/>
              <a:t>secondo</a:t>
            </a:r>
            <a:r>
              <a:rPr lang="en-US" dirty="0" smtClean="0"/>
              <a:t>, TIME(3) al </a:t>
            </a:r>
            <a:r>
              <a:rPr lang="en-US" dirty="0" err="1" smtClean="0"/>
              <a:t>millisecondo</a:t>
            </a:r>
            <a:r>
              <a:rPr lang="en-US" dirty="0" smtClean="0"/>
              <a:t> etc. </a:t>
            </a:r>
            <a:endParaRPr lang="it-IT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esprimere</a:t>
            </a:r>
            <a:r>
              <a:rPr lang="en-US" dirty="0" smtClean="0"/>
              <a:t> date </a:t>
            </a:r>
            <a:r>
              <a:rPr lang="en-US" dirty="0" err="1" smtClean="0"/>
              <a:t>costanti</a:t>
            </a:r>
            <a:r>
              <a:rPr lang="en-US" dirty="0" smtClean="0"/>
              <a:t> (literals)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usano</a:t>
            </a:r>
            <a:r>
              <a:rPr lang="en-US" dirty="0" smtClean="0"/>
              <a:t> </a:t>
            </a:r>
            <a:r>
              <a:rPr lang="en-US" dirty="0" err="1" smtClean="0"/>
              <a:t>stringhe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= '20070212‘;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Nella</a:t>
            </a:r>
            <a:r>
              <a:rPr lang="en-US" dirty="0" smtClean="0"/>
              <a:t> query </a:t>
            </a:r>
            <a:r>
              <a:rPr lang="en-US" dirty="0" err="1" smtClean="0"/>
              <a:t>precedente</a:t>
            </a:r>
            <a:r>
              <a:rPr lang="en-US" dirty="0" smtClean="0"/>
              <a:t> la 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convertita</a:t>
            </a:r>
            <a:r>
              <a:rPr lang="en-US" dirty="0" smtClean="0"/>
              <a:t> in data e non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contrario</a:t>
            </a:r>
            <a:r>
              <a:rPr lang="en-US" dirty="0" smtClean="0"/>
              <a:t> </a:t>
            </a:r>
            <a:r>
              <a:rPr lang="en-US" dirty="0" err="1" smtClean="0"/>
              <a:t>perche</a:t>
            </a:r>
            <a:r>
              <a:rPr lang="en-US" dirty="0" smtClean="0"/>
              <a:t>’ le date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precedenza</a:t>
            </a:r>
            <a:r>
              <a:rPr lang="en-US" dirty="0" smtClean="0"/>
              <a:t> </a:t>
            </a:r>
            <a:r>
              <a:rPr lang="en-US" dirty="0" err="1" smtClean="0"/>
              <a:t>maggiore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stringhe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Volendo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espliciti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scrivere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empid</a:t>
            </a:r>
            <a:r>
              <a:rPr lang="en-US" sz="2000" dirty="0" smtClean="0"/>
              <a:t>,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= CAST('20070212' AS DATETIME);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in SQL Server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master: metadata dell’ </a:t>
            </a:r>
            <a:r>
              <a:rPr lang="en-US" dirty="0" err="1" smtClean="0"/>
              <a:t>instanza</a:t>
            </a:r>
            <a:r>
              <a:rPr lang="en-US" dirty="0" smtClean="0"/>
              <a:t>,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configurazione</a:t>
            </a:r>
            <a:r>
              <a:rPr lang="en-US" dirty="0" smtClean="0"/>
              <a:t>, </a:t>
            </a:r>
            <a:r>
              <a:rPr lang="en-US" dirty="0" err="1" smtClean="0"/>
              <a:t>informazioni</a:t>
            </a:r>
            <a:r>
              <a:rPr lang="en-US" dirty="0" smtClean="0"/>
              <a:t> </a:t>
            </a:r>
            <a:r>
              <a:rPr lang="en-US" dirty="0" err="1" smtClean="0"/>
              <a:t>sugli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database e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inizializzazione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resource: </a:t>
            </a:r>
            <a:r>
              <a:rPr lang="en-US" dirty="0" err="1" smtClean="0"/>
              <a:t>contiene</a:t>
            </a:r>
            <a:r>
              <a:rPr lang="en-US" dirty="0" smtClean="0"/>
              <a:t> metadata </a:t>
            </a:r>
            <a:r>
              <a:rPr lang="en-US" dirty="0" err="1" smtClean="0"/>
              <a:t>sugli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model: template 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nuovi</a:t>
            </a:r>
            <a:r>
              <a:rPr lang="en-US" dirty="0" smtClean="0"/>
              <a:t> database.</a:t>
            </a:r>
          </a:p>
          <a:p>
            <a:r>
              <a:rPr lang="en-US" dirty="0" err="1" smtClean="0"/>
              <a:t>tempdb</a:t>
            </a:r>
            <a:r>
              <a:rPr lang="en-US" dirty="0" smtClean="0"/>
              <a:t>: storage per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temporanei</a:t>
            </a:r>
            <a:r>
              <a:rPr lang="en-US" dirty="0" smtClean="0"/>
              <a:t> e area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lavoro</a:t>
            </a:r>
            <a:r>
              <a:rPr lang="en-US" dirty="0" smtClean="0"/>
              <a:t>. </a:t>
            </a:r>
            <a:r>
              <a:rPr lang="en-US" dirty="0" err="1" smtClean="0"/>
              <a:t>Azzerato</a:t>
            </a:r>
            <a:r>
              <a:rPr lang="en-US" dirty="0" smtClean="0"/>
              <a:t> 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riavvio</a:t>
            </a:r>
            <a:r>
              <a:rPr lang="en-US" dirty="0" smtClean="0"/>
              <a:t> dell’ </a:t>
            </a:r>
            <a:r>
              <a:rPr lang="en-US" dirty="0" err="1" smtClean="0"/>
              <a:t>istanza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msdb</a:t>
            </a:r>
            <a:r>
              <a:rPr lang="en-US" dirty="0" smtClean="0"/>
              <a:t>: storage area per SQL Server Agent </a:t>
            </a:r>
            <a:endParaRPr lang="it-IT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Oltre</a:t>
            </a:r>
            <a:r>
              <a:rPr lang="en-US" dirty="0" smtClean="0"/>
              <a:t> al </a:t>
            </a:r>
            <a:r>
              <a:rPr lang="en-US" dirty="0" err="1" smtClean="0"/>
              <a:t>formato</a:t>
            </a:r>
            <a:r>
              <a:rPr lang="en-US" dirty="0" smtClean="0"/>
              <a:t> standard </a:t>
            </a:r>
            <a:r>
              <a:rPr lang="en-US" dirty="0" err="1" smtClean="0"/>
              <a:t>usato</a:t>
            </a:r>
            <a:r>
              <a:rPr lang="en-US" dirty="0" smtClean="0"/>
              <a:t> </a:t>
            </a:r>
            <a:r>
              <a:rPr lang="en-US" dirty="0" err="1" smtClean="0"/>
              <a:t>finora</a:t>
            </a:r>
            <a:r>
              <a:rPr lang="en-US" dirty="0" smtClean="0"/>
              <a:t> </a:t>
            </a:r>
            <a:r>
              <a:rPr lang="en-US" dirty="0" err="1" smtClean="0"/>
              <a:t>esistono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formati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dipendono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</a:t>
            </a:r>
            <a:r>
              <a:rPr lang="en-US" dirty="0" err="1" smtClean="0"/>
              <a:t>parametro</a:t>
            </a:r>
            <a:r>
              <a:rPr lang="en-US" dirty="0" smtClean="0"/>
              <a:t> LANGUAGE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In un’ </a:t>
            </a:r>
            <a:r>
              <a:rPr lang="en-US" dirty="0" err="1" smtClean="0"/>
              <a:t>instanza</a:t>
            </a:r>
            <a:r>
              <a:rPr lang="en-US" dirty="0" smtClean="0"/>
              <a:t> in cui la lingua </a:t>
            </a:r>
            <a:r>
              <a:rPr lang="en-US" dirty="0" err="1" smtClean="0"/>
              <a:t>di</a:t>
            </a:r>
            <a:r>
              <a:rPr lang="en-US" dirty="0" smtClean="0"/>
              <a:t> default e’ </a:t>
            </a:r>
            <a:r>
              <a:rPr lang="en-US" dirty="0" err="1" smtClean="0"/>
              <a:t>us_english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select cast('02/12/2007' as datetime2)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mostra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2007-02-12 00:00:00.0000000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 se </a:t>
            </a:r>
            <a:r>
              <a:rPr lang="en-US" dirty="0" err="1" smtClean="0"/>
              <a:t>cambiamo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language: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set language </a:t>
            </a:r>
            <a:r>
              <a:rPr lang="en-US" dirty="0" err="1" smtClean="0"/>
              <a:t>italian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cast('02/12/2007' as datetime2)</a:t>
            </a:r>
          </a:p>
          <a:p>
            <a:pPr>
              <a:buNone/>
            </a:pPr>
            <a:r>
              <a:rPr lang="en-US" dirty="0" err="1" smtClean="0"/>
              <a:t>mostra</a:t>
            </a:r>
            <a:endParaRPr lang="en-US" dirty="0" smtClean="0"/>
          </a:p>
          <a:p>
            <a:pPr>
              <a:buNone/>
            </a:pPr>
            <a:r>
              <a:rPr lang="it-IT" dirty="0" smtClean="0"/>
              <a:t>2007-12-02 00:00:00.0000000</a:t>
            </a:r>
            <a:endParaRPr lang="it-IT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parametro</a:t>
            </a:r>
            <a:r>
              <a:rPr lang="en-US" dirty="0" smtClean="0"/>
              <a:t> Language </a:t>
            </a:r>
            <a:r>
              <a:rPr lang="en-US" dirty="0" err="1" smtClean="0"/>
              <a:t>influisce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come la data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rappresentata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inserita</a:t>
            </a:r>
            <a:r>
              <a:rPr lang="en-US" dirty="0" smtClean="0"/>
              <a:t> in input, non come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.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dipende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client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dirty="0" err="1" smtClean="0"/>
              <a:t>utilizzando</a:t>
            </a:r>
            <a:r>
              <a:rPr lang="en-US" dirty="0" smtClean="0"/>
              <a:t> per la </a:t>
            </a:r>
            <a:r>
              <a:rPr lang="en-US" dirty="0" err="1" smtClean="0"/>
              <a:t>connessione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tecnica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semplice</a:t>
            </a:r>
            <a:r>
              <a:rPr lang="en-US" dirty="0" smtClean="0"/>
              <a:t> e </a:t>
            </a:r>
            <a:r>
              <a:rPr lang="en-US" dirty="0" err="1" smtClean="0"/>
              <a:t>sicura</a:t>
            </a:r>
            <a:r>
              <a:rPr lang="en-US" dirty="0" smtClean="0"/>
              <a:t> e’ </a:t>
            </a:r>
            <a:r>
              <a:rPr lang="en-US" dirty="0" err="1" smtClean="0"/>
              <a:t>esprimere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date literal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“</a:t>
            </a:r>
            <a:r>
              <a:rPr lang="en-US" dirty="0" err="1" smtClean="0"/>
              <a:t>neutrale</a:t>
            </a:r>
            <a:r>
              <a:rPr lang="en-US" dirty="0" smtClean="0"/>
              <a:t>” </a:t>
            </a:r>
            <a:r>
              <a:rPr lang="en-US" dirty="0" err="1" smtClean="0"/>
              <a:t>di</a:t>
            </a:r>
            <a:r>
              <a:rPr lang="en-US" dirty="0" smtClean="0"/>
              <a:t> SQL Server. Se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time in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lo </a:t>
            </a:r>
            <a:r>
              <a:rPr lang="en-US" dirty="0" err="1" smtClean="0"/>
              <a:t>comprende</a:t>
            </a:r>
            <a:r>
              <a:rPr lang="en-US" dirty="0" smtClean="0"/>
              <a:t> SQL Server assume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00:00</a:t>
            </a:r>
            <a:endParaRPr lang="it-IT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29277"/>
            <a:ext cx="6219313" cy="54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Separare</a:t>
            </a:r>
            <a:r>
              <a:rPr lang="en-US" dirty="0" smtClean="0"/>
              <a:t> Date e Time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parte </a:t>
            </a:r>
            <a:r>
              <a:rPr lang="en-US" dirty="0" err="1" smtClean="0"/>
              <a:t>temporale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DATETIME </a:t>
            </a:r>
            <a:r>
              <a:rPr lang="en-US" dirty="0" err="1" smtClean="0"/>
              <a:t>il</a:t>
            </a:r>
            <a:r>
              <a:rPr lang="en-US" dirty="0" smtClean="0"/>
              <a:t> server assume 00:00 </a:t>
            </a:r>
            <a:r>
              <a:rPr lang="en-US" dirty="0" err="1" smtClean="0"/>
              <a:t>cioe</a:t>
            </a:r>
            <a:r>
              <a:rPr lang="en-US" dirty="0" smtClean="0"/>
              <a:t>’ </a:t>
            </a:r>
            <a:r>
              <a:rPr lang="en-US" dirty="0" err="1" smtClean="0"/>
              <a:t>mezzanotte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un </a:t>
            </a:r>
            <a:r>
              <a:rPr lang="en-US" dirty="0" err="1" smtClean="0"/>
              <a:t>paragone</a:t>
            </a:r>
            <a:r>
              <a:rPr lang="en-US" dirty="0" smtClean="0"/>
              <a:t> con </a:t>
            </a:r>
            <a:r>
              <a:rPr lang="en-US" dirty="0" err="1" smtClean="0"/>
              <a:t>altre</a:t>
            </a:r>
            <a:r>
              <a:rPr lang="en-US" dirty="0" smtClean="0"/>
              <a:t> date in cui non </a:t>
            </a:r>
            <a:r>
              <a:rPr lang="en-US" dirty="0" err="1" smtClean="0"/>
              <a:t>si</a:t>
            </a:r>
            <a:r>
              <a:rPr lang="en-US" dirty="0" smtClean="0"/>
              <a:t> e’ </a:t>
            </a:r>
            <a:r>
              <a:rPr lang="en-US" dirty="0" err="1" smtClean="0"/>
              <a:t>specificato</a:t>
            </a:r>
            <a:r>
              <a:rPr lang="en-US" dirty="0" smtClean="0"/>
              <a:t> un TIME </a:t>
            </a:r>
            <a:r>
              <a:rPr lang="en-US" dirty="0" err="1" smtClean="0"/>
              <a:t>allora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un </a:t>
            </a:r>
            <a:r>
              <a:rPr lang="en-US" dirty="0" err="1" smtClean="0"/>
              <a:t>paragone</a:t>
            </a:r>
            <a:r>
              <a:rPr lang="en-US" dirty="0" smtClean="0"/>
              <a:t> con =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/>
              <a:t>    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empid</a:t>
            </a:r>
            <a:r>
              <a:rPr lang="en-US" sz="2000" dirty="0" smtClean="0"/>
              <a:t>,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= </a:t>
            </a:r>
            <a:r>
              <a:rPr lang="en-US" sz="2000" dirty="0" smtClean="0"/>
              <a:t>'20070212‘;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Separare</a:t>
            </a:r>
            <a:r>
              <a:rPr lang="en-US" dirty="0" smtClean="0"/>
              <a:t> Date e Time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e’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parte </a:t>
            </a:r>
            <a:r>
              <a:rPr lang="en-US" dirty="0" err="1" smtClean="0"/>
              <a:t>temporale</a:t>
            </a:r>
            <a:r>
              <a:rPr lang="en-US" dirty="0" smtClean="0"/>
              <a:t> e’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ricorrere</a:t>
            </a:r>
            <a:r>
              <a:rPr lang="en-US" dirty="0" smtClean="0"/>
              <a:t> a un range filter: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&gt;= '20070212'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AND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&lt; </a:t>
            </a:r>
            <a:r>
              <a:rPr lang="en-US" sz="2400" dirty="0" smtClean="0"/>
              <a:t>'20070213‘;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Separare</a:t>
            </a:r>
            <a:r>
              <a:rPr lang="en-US" dirty="0" smtClean="0"/>
              <a:t> Date e Time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parte Date </a:t>
            </a:r>
            <a:r>
              <a:rPr lang="en-US" dirty="0" err="1" smtClean="0"/>
              <a:t>una</a:t>
            </a:r>
            <a:r>
              <a:rPr lang="en-US" dirty="0" smtClean="0"/>
              <a:t> DATETIME </a:t>
            </a:r>
            <a:r>
              <a:rPr lang="en-US" dirty="0" err="1" smtClean="0"/>
              <a:t>verra</a:t>
            </a:r>
            <a:r>
              <a:rPr lang="en-US" dirty="0" smtClean="0"/>
              <a:t>’ </a:t>
            </a:r>
            <a:r>
              <a:rPr lang="en-US" dirty="0" err="1" smtClean="0"/>
              <a:t>fissata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server al 1 </a:t>
            </a:r>
            <a:r>
              <a:rPr lang="en-US" dirty="0" err="1" smtClean="0"/>
              <a:t>Gennaio</a:t>
            </a:r>
            <a:r>
              <a:rPr lang="en-US" dirty="0" smtClean="0"/>
              <a:t> 1900.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SELECT </a:t>
            </a:r>
            <a:r>
              <a:rPr lang="en-US" sz="2400" dirty="0" smtClean="0"/>
              <a:t>CAST('12:30:15.123' AS DATETIME);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</a:t>
            </a:r>
            <a:r>
              <a:rPr lang="en-US" dirty="0" err="1" smtClean="0"/>
              <a:t>da</a:t>
            </a:r>
            <a:r>
              <a:rPr lang="en-US" dirty="0" smtClean="0"/>
              <a:t> come output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it-IT" sz="2400" dirty="0" smtClean="0"/>
              <a:t> 1900-01-01 </a:t>
            </a:r>
            <a:r>
              <a:rPr lang="it-IT" sz="2400" dirty="0" smtClean="0"/>
              <a:t>12:30:15.123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it-IT" sz="24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Filtrare</a:t>
            </a:r>
            <a:r>
              <a:rPr lang="en-US" dirty="0" smtClean="0"/>
              <a:t> Range </a:t>
            </a:r>
            <a:r>
              <a:rPr lang="en-US" dirty="0" err="1" smtClean="0"/>
              <a:t>di</a:t>
            </a:r>
            <a:r>
              <a:rPr lang="en-US" dirty="0" smtClean="0"/>
              <a:t> Date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 a </a:t>
            </a:r>
            <a:r>
              <a:rPr lang="en-US" dirty="0" err="1" smtClean="0"/>
              <a:t>che</a:t>
            </a:r>
            <a:r>
              <a:rPr lang="en-US" dirty="0" smtClean="0"/>
              <a:t> fare con range </a:t>
            </a:r>
            <a:r>
              <a:rPr lang="en-US" dirty="0" err="1" smtClean="0"/>
              <a:t>di</a:t>
            </a:r>
            <a:r>
              <a:rPr lang="en-US" dirty="0" smtClean="0"/>
              <a:t> date “</a:t>
            </a:r>
            <a:r>
              <a:rPr lang="en-US" dirty="0" err="1" smtClean="0"/>
              <a:t>interi</a:t>
            </a:r>
            <a:r>
              <a:rPr lang="en-US" dirty="0" smtClean="0"/>
              <a:t>” come </a:t>
            </a:r>
            <a:r>
              <a:rPr lang="en-US" dirty="0" err="1" smtClean="0"/>
              <a:t>anni</a:t>
            </a:r>
            <a:r>
              <a:rPr lang="en-US" dirty="0" smtClean="0"/>
              <a:t> o </a:t>
            </a:r>
            <a:r>
              <a:rPr lang="en-US" dirty="0" err="1" smtClean="0"/>
              <a:t>mesi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YEAR e MONTH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WHERE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= 2007;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Filtrare</a:t>
            </a:r>
            <a:r>
              <a:rPr lang="en-US" dirty="0" smtClean="0"/>
              <a:t> Range </a:t>
            </a:r>
            <a:r>
              <a:rPr lang="en-US" dirty="0" err="1" smtClean="0"/>
              <a:t>di</a:t>
            </a:r>
            <a:r>
              <a:rPr lang="en-US" dirty="0" smtClean="0"/>
              <a:t> Date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come YEAR </a:t>
            </a:r>
            <a:r>
              <a:rPr lang="en-US" dirty="0" err="1" smtClean="0"/>
              <a:t>pero</a:t>
            </a:r>
            <a:r>
              <a:rPr lang="en-US" dirty="0" smtClean="0"/>
              <a:t>’ </a:t>
            </a:r>
            <a:r>
              <a:rPr lang="en-US" dirty="0" err="1" smtClean="0"/>
              <a:t>pregiudica</a:t>
            </a:r>
            <a:r>
              <a:rPr lang="en-US" dirty="0" smtClean="0"/>
              <a:t> </a:t>
            </a:r>
            <a:r>
              <a:rPr lang="en-US" dirty="0" err="1" smtClean="0"/>
              <a:t>l’utilizzo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</a:t>
            </a:r>
            <a:r>
              <a:rPr lang="en-US" dirty="0" err="1" smtClean="0"/>
              <a:t>indici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colonna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. 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usare</a:t>
            </a:r>
            <a:r>
              <a:rPr lang="en-US" dirty="0" smtClean="0"/>
              <a:t> la forma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empid</a:t>
            </a:r>
            <a:r>
              <a:rPr lang="en-US" sz="2000" dirty="0" smtClean="0"/>
              <a:t>,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&gt;= '20070101' AND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&lt; '20080101</a:t>
            </a:r>
            <a:r>
              <a:rPr lang="en-US" sz="2000" dirty="0" smtClean="0"/>
              <a:t>';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in SQL Server</a:t>
            </a:r>
            <a:endParaRPr lang="it-I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16832"/>
            <a:ext cx="6048672" cy="436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Filtrare</a:t>
            </a:r>
            <a:r>
              <a:rPr lang="en-US" dirty="0" smtClean="0"/>
              <a:t> Range </a:t>
            </a:r>
            <a:r>
              <a:rPr lang="en-US" dirty="0" err="1" smtClean="0"/>
              <a:t>di</a:t>
            </a:r>
            <a:r>
              <a:rPr lang="en-US" dirty="0" smtClean="0"/>
              <a:t> Date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Discorso</a:t>
            </a:r>
            <a:r>
              <a:rPr lang="en-US" dirty="0" smtClean="0"/>
              <a:t> simile vale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voglioni</a:t>
            </a:r>
            <a:r>
              <a:rPr lang="en-US" dirty="0" smtClean="0"/>
              <a:t> </a:t>
            </a:r>
            <a:r>
              <a:rPr lang="en-US" dirty="0" err="1" smtClean="0"/>
              <a:t>selezionare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ordini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</a:t>
            </a:r>
            <a:r>
              <a:rPr lang="en-US" dirty="0" err="1" smtClean="0"/>
              <a:t>certo</a:t>
            </a:r>
            <a:r>
              <a:rPr lang="en-US" dirty="0" smtClean="0"/>
              <a:t> anno e </a:t>
            </a:r>
            <a:r>
              <a:rPr lang="en-US" dirty="0" err="1" smtClean="0"/>
              <a:t>mese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empid</a:t>
            </a:r>
            <a:r>
              <a:rPr lang="en-US" sz="2000" dirty="0" smtClean="0"/>
              <a:t>,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smtClean="0"/>
              <a:t>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 = 2007 AND MONTH(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 = 2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empid</a:t>
            </a:r>
            <a:r>
              <a:rPr lang="en-US" sz="2000" dirty="0" smtClean="0"/>
              <a:t>,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&gt;= '20070201' AND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&lt; '20070301';</a:t>
            </a:r>
          </a:p>
          <a:p>
            <a:endParaRPr lang="en-US" sz="2400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Funzioni</a:t>
            </a:r>
            <a:r>
              <a:rPr lang="en-US" dirty="0" smtClean="0"/>
              <a:t> Date e Time</a:t>
            </a:r>
            <a:endParaRPr lang="it-IT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348880"/>
            <a:ext cx="8427033" cy="326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Funzioni</a:t>
            </a:r>
            <a:r>
              <a:rPr lang="en-US" dirty="0" smtClean="0"/>
              <a:t> Date e Time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</a:t>
            </a:r>
            <a:r>
              <a:rPr lang="en-US" dirty="0" err="1" smtClean="0"/>
              <a:t>esistono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la data o </a:t>
            </a:r>
            <a:r>
              <a:rPr lang="en-US" dirty="0" err="1" smtClean="0"/>
              <a:t>il</a:t>
            </a:r>
            <a:r>
              <a:rPr lang="en-US" dirty="0" smtClean="0"/>
              <a:t> tempo </a:t>
            </a:r>
            <a:r>
              <a:rPr lang="en-US" dirty="0" err="1" smtClean="0"/>
              <a:t>corrente</a:t>
            </a:r>
            <a:r>
              <a:rPr lang="en-US" dirty="0" smtClean="0"/>
              <a:t>, ma  </a:t>
            </a: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ottengono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con un cast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SELECT </a:t>
            </a:r>
            <a:br>
              <a:rPr lang="en-US" sz="2400" dirty="0" smtClean="0"/>
            </a:br>
            <a:r>
              <a:rPr lang="en-US" sz="2400" dirty="0" smtClean="0"/>
              <a:t>CAST(SYSDATETIME</a:t>
            </a:r>
            <a:r>
              <a:rPr lang="en-US" sz="2400" dirty="0" smtClean="0"/>
              <a:t>() AS DATE) AS [</a:t>
            </a:r>
            <a:r>
              <a:rPr lang="en-US" sz="2400" dirty="0" err="1" smtClean="0"/>
              <a:t>current_date</a:t>
            </a:r>
            <a:r>
              <a:rPr lang="en-US" sz="2400" dirty="0" smtClean="0"/>
              <a:t>], CAST(SYSDATETIME() AS TIME) AS [</a:t>
            </a:r>
            <a:r>
              <a:rPr lang="en-US" sz="2400" dirty="0" err="1" smtClean="0"/>
              <a:t>current_time</a:t>
            </a:r>
            <a:r>
              <a:rPr lang="en-US" sz="2400" dirty="0" smtClean="0"/>
              <a:t>];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 e Convert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CAST( value AS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)</a:t>
            </a:r>
          </a:p>
          <a:p>
            <a:r>
              <a:rPr lang="en-US" sz="2400" dirty="0" smtClean="0"/>
              <a:t>CONVERT (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, value [, </a:t>
            </a:r>
            <a:r>
              <a:rPr lang="en-US" sz="2400" dirty="0" err="1" smtClean="0"/>
              <a:t>style_number</a:t>
            </a:r>
            <a:r>
              <a:rPr lang="en-US" sz="2400" dirty="0" smtClean="0"/>
              <a:t>] )</a:t>
            </a:r>
          </a:p>
          <a:p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parametro</a:t>
            </a:r>
            <a:r>
              <a:rPr lang="en-US" dirty="0" smtClean="0"/>
              <a:t> stile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data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convertire</a:t>
            </a:r>
            <a:r>
              <a:rPr lang="en-US" dirty="0" smtClean="0"/>
              <a:t>. Ad </a:t>
            </a:r>
            <a:r>
              <a:rPr lang="en-US" dirty="0" err="1" smtClean="0"/>
              <a:t>esempio</a:t>
            </a:r>
            <a:r>
              <a:rPr lang="en-US" dirty="0" smtClean="0"/>
              <a:t> 101 </a:t>
            </a:r>
            <a:r>
              <a:rPr lang="en-US" dirty="0" err="1" smtClean="0"/>
              <a:t>indica</a:t>
            </a:r>
            <a:r>
              <a:rPr lang="en-US" dirty="0" smtClean="0"/>
              <a:t> MM/DD/YYYY e 103 DD/MM/YYYY</a:t>
            </a:r>
          </a:p>
          <a:p>
            <a:r>
              <a:rPr lang="en-US" dirty="0" smtClean="0"/>
              <a:t>CAST e’ standard ISO, CONVERT no, </a:t>
            </a:r>
            <a:r>
              <a:rPr lang="en-US" dirty="0" err="1" smtClean="0"/>
              <a:t>quindi</a:t>
            </a:r>
            <a:r>
              <a:rPr lang="en-US" dirty="0" smtClean="0"/>
              <a:t> a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non aver </a:t>
            </a:r>
            <a:r>
              <a:rPr lang="en-US" dirty="0" err="1" smtClean="0"/>
              <a:t>bisogno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stile </a:t>
            </a:r>
            <a:r>
              <a:rPr lang="en-US" dirty="0" err="1" smtClean="0"/>
              <a:t>conviene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CAST</a:t>
            </a:r>
            <a:endParaRPr lang="it-IT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 e CONVERT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convertire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in data</a:t>
            </a:r>
          </a:p>
          <a:p>
            <a:pPr>
              <a:buNone/>
            </a:pPr>
            <a:r>
              <a:rPr lang="en-US" sz="2400" dirty="0" smtClean="0"/>
              <a:t>SELECT CAST('20090212' AS DATE);</a:t>
            </a:r>
          </a:p>
          <a:p>
            <a:r>
              <a:rPr lang="en-US" dirty="0" err="1" smtClean="0"/>
              <a:t>Ottenere</a:t>
            </a:r>
            <a:r>
              <a:rPr lang="en-US" dirty="0" smtClean="0"/>
              <a:t> solo la data </a:t>
            </a:r>
            <a:r>
              <a:rPr lang="en-US" dirty="0" err="1" smtClean="0"/>
              <a:t>corrente</a:t>
            </a:r>
            <a:endParaRPr lang="en-US" dirty="0" smtClean="0"/>
          </a:p>
          <a:p>
            <a:pPr>
              <a:buNone/>
            </a:pPr>
            <a:r>
              <a:rPr lang="it-IT" sz="2400" dirty="0" smtClean="0"/>
              <a:t>SELECT CAST(SYSDATETIME() AS DATE</a:t>
            </a:r>
            <a:r>
              <a:rPr lang="it-IT" sz="2400" dirty="0" smtClean="0"/>
              <a:t>);</a:t>
            </a:r>
            <a:endParaRPr lang="en-US" sz="2400" dirty="0" smtClean="0"/>
          </a:p>
          <a:p>
            <a:r>
              <a:rPr lang="en-US" dirty="0" err="1" smtClean="0"/>
              <a:t>Ottene</a:t>
            </a:r>
            <a:r>
              <a:rPr lang="en-US" dirty="0" smtClean="0"/>
              <a:t> solo </a:t>
            </a:r>
            <a:r>
              <a:rPr lang="en-US" dirty="0" err="1" smtClean="0"/>
              <a:t>il</a:t>
            </a:r>
            <a:r>
              <a:rPr lang="en-US" dirty="0" smtClean="0"/>
              <a:t> tempo </a:t>
            </a:r>
            <a:r>
              <a:rPr lang="en-US" dirty="0" err="1" smtClean="0"/>
              <a:t>corrente</a:t>
            </a:r>
            <a:endParaRPr lang="en-US" dirty="0" smtClean="0"/>
          </a:p>
          <a:p>
            <a:pPr>
              <a:buNone/>
            </a:pPr>
            <a:r>
              <a:rPr lang="it-IT" sz="2400" dirty="0" smtClean="0"/>
              <a:t>SELECT CAST(SYSDATETIME() AS TIME);</a:t>
            </a:r>
          </a:p>
          <a:p>
            <a:r>
              <a:rPr lang="it-IT" dirty="0" smtClean="0"/>
              <a:t>Convertire la data corrente in CHAR(8) usando lo stile 112 (YYYYMMDD)</a:t>
            </a:r>
            <a:endParaRPr lang="en-US" dirty="0" smtClean="0"/>
          </a:p>
          <a:p>
            <a:pPr>
              <a:buNone/>
            </a:pPr>
            <a:r>
              <a:rPr lang="it-IT" sz="2400" dirty="0" smtClean="0"/>
              <a:t>SELECT </a:t>
            </a:r>
            <a:r>
              <a:rPr lang="it-IT" sz="2400" dirty="0" smtClean="0"/>
              <a:t>CONVERT(CHAR(8), CURRENT_TIMESTAMP, 112);</a:t>
            </a:r>
          </a:p>
          <a:p>
            <a:endParaRPr lang="it-IT" sz="24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 e Convert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 </a:t>
            </a:r>
            <a:r>
              <a:rPr lang="en-US" sz="2400" dirty="0" err="1" smtClean="0"/>
              <a:t>riconvertire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CHAR(8) </a:t>
            </a:r>
            <a:r>
              <a:rPr lang="en-US" sz="2400" dirty="0" err="1" smtClean="0"/>
              <a:t>precedente</a:t>
            </a:r>
            <a:r>
              <a:rPr lang="en-US" sz="2400" dirty="0" smtClean="0"/>
              <a:t> in DATETIME</a:t>
            </a:r>
          </a:p>
          <a:p>
            <a:pPr>
              <a:buNone/>
            </a:pPr>
            <a:r>
              <a:rPr lang="en-US" sz="1800" dirty="0" smtClean="0"/>
              <a:t>SELECT </a:t>
            </a:r>
            <a:r>
              <a:rPr lang="en-US" sz="1800" dirty="0" smtClean="0"/>
              <a:t>CAST(CONVERT(CHAR(8), </a:t>
            </a:r>
            <a:r>
              <a:rPr lang="en-US" sz="1800" dirty="0" smtClean="0"/>
              <a:t>CURRENT_TIMESTAMP, 112) AS DATETIME);</a:t>
            </a:r>
            <a:endParaRPr lang="en-US" sz="1800" dirty="0" smtClean="0"/>
          </a:p>
          <a:p>
            <a:r>
              <a:rPr lang="en-US" sz="2400" dirty="0" smtClean="0"/>
              <a:t>Per </a:t>
            </a:r>
            <a:r>
              <a:rPr lang="en-US" sz="2400" dirty="0" err="1" smtClean="0"/>
              <a:t>resettare</a:t>
            </a:r>
            <a:r>
              <a:rPr lang="en-US" sz="2400" dirty="0" smtClean="0"/>
              <a:t> la parte date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a </a:t>
            </a:r>
            <a:r>
              <a:rPr lang="en-US" sz="2400" dirty="0" err="1" smtClean="0"/>
              <a:t>quella</a:t>
            </a:r>
            <a:r>
              <a:rPr lang="en-US" sz="2400" dirty="0" smtClean="0"/>
              <a:t> base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puo</a:t>
            </a:r>
            <a:r>
              <a:rPr lang="en-US" sz="2400" dirty="0" smtClean="0"/>
              <a:t>’ </a:t>
            </a:r>
            <a:r>
              <a:rPr lang="en-US" sz="2400" dirty="0" err="1" smtClean="0"/>
              <a:t>procedere</a:t>
            </a:r>
            <a:r>
              <a:rPr lang="en-US" sz="2400" dirty="0" smtClean="0"/>
              <a:t> </a:t>
            </a:r>
            <a:r>
              <a:rPr lang="en-US" sz="2400" dirty="0" err="1" smtClean="0"/>
              <a:t>cosi’,prima</a:t>
            </a:r>
            <a:r>
              <a:rPr lang="en-US" sz="2400" dirty="0" smtClean="0"/>
              <a:t> </a:t>
            </a:r>
            <a:r>
              <a:rPr lang="en-US" sz="2400" dirty="0" err="1" smtClean="0"/>
              <a:t>convertire</a:t>
            </a:r>
            <a:r>
              <a:rPr lang="en-US" sz="2400" dirty="0" smtClean="0"/>
              <a:t> a CHAR(12) con stile </a:t>
            </a:r>
            <a:r>
              <a:rPr lang="it-IT" sz="2400" dirty="0" smtClean="0"/>
              <a:t>114 (</a:t>
            </a:r>
            <a:r>
              <a:rPr lang="it-IT" sz="2400" dirty="0" smtClean="0"/>
              <a:t>'hh:mm:ss.nn'):</a:t>
            </a:r>
            <a:br>
              <a:rPr lang="it-IT" sz="2400" dirty="0" smtClean="0"/>
            </a:br>
            <a:endParaRPr lang="en-US" sz="2400" dirty="0" smtClean="0"/>
          </a:p>
          <a:p>
            <a:pPr>
              <a:buNone/>
            </a:pPr>
            <a:r>
              <a:rPr lang="it-IT" sz="1800" dirty="0" smtClean="0"/>
              <a:t>SELECT </a:t>
            </a:r>
            <a:r>
              <a:rPr lang="it-IT" sz="1800" dirty="0" smtClean="0"/>
              <a:t>CONVERT(CHAR(12), CURRENT_TIMESTAMP, 114</a:t>
            </a:r>
            <a:r>
              <a:rPr lang="it-IT" sz="1800" dirty="0" smtClean="0"/>
              <a:t>);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E poi </a:t>
            </a:r>
            <a:r>
              <a:rPr lang="en-US" sz="2400" dirty="0" err="1" smtClean="0"/>
              <a:t>riconvertire</a:t>
            </a:r>
            <a:r>
              <a:rPr lang="en-US" sz="2400" dirty="0" smtClean="0"/>
              <a:t> in </a:t>
            </a:r>
            <a:r>
              <a:rPr lang="en-US" sz="2400" dirty="0" err="1" smtClean="0"/>
              <a:t>datetime</a:t>
            </a: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SELECT CAST(CONVERT(CHAR(12), CURRENT_TIMESTAMP, 114) AS DATETIME</a:t>
            </a:r>
            <a:r>
              <a:rPr lang="en-US" sz="2000" dirty="0" smtClean="0"/>
              <a:t>);</a:t>
            </a:r>
            <a:endParaRPr lang="it-IT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DATEADD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DATEADD( part, n, dt_val )</a:t>
            </a:r>
          </a:p>
          <a:p>
            <a:r>
              <a:rPr lang="en-US" dirty="0" smtClean="0"/>
              <a:t>I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validi</a:t>
            </a:r>
            <a:r>
              <a:rPr lang="en-US" dirty="0" smtClean="0"/>
              <a:t> per part </a:t>
            </a:r>
            <a:r>
              <a:rPr lang="en-US" dirty="0" err="1" smtClean="0"/>
              <a:t>sono</a:t>
            </a:r>
            <a:r>
              <a:rPr lang="en-US" dirty="0" smtClean="0"/>
              <a:t> year, quarter, month, day, week, hour, minute, second, millisecond, microsecond, nanosecond.</a:t>
            </a:r>
          </a:p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per </a:t>
            </a:r>
            <a:r>
              <a:rPr lang="en-US" dirty="0" err="1" smtClean="0"/>
              <a:t>aggiungere</a:t>
            </a:r>
            <a:r>
              <a:rPr lang="en-US" dirty="0" smtClean="0"/>
              <a:t> un anno a </a:t>
            </a:r>
            <a:r>
              <a:rPr lang="en-US" dirty="0" err="1" smtClean="0"/>
              <a:t>Febbraio</a:t>
            </a:r>
            <a:r>
              <a:rPr lang="en-US" dirty="0" smtClean="0"/>
              <a:t> 12, 2009: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t-IT" sz="2400" dirty="0" smtClean="0"/>
              <a:t>SELECT </a:t>
            </a:r>
            <a:r>
              <a:rPr lang="it-IT" sz="2400" dirty="0" smtClean="0"/>
              <a:t>DATEADD(year, 1, '20090212</a:t>
            </a:r>
            <a:r>
              <a:rPr lang="it-IT" sz="2400" dirty="0" smtClean="0"/>
              <a:t>');</a:t>
            </a:r>
            <a:endParaRPr lang="it-IT" sz="2400" dirty="0" smtClean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DATEDIFF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DATEDIFF( part, dt_val1, dt_val2 )</a:t>
            </a:r>
          </a:p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per </a:t>
            </a:r>
            <a:r>
              <a:rPr lang="en-US" dirty="0" err="1" smtClean="0"/>
              <a:t>mostrare</a:t>
            </a:r>
            <a:r>
              <a:rPr lang="en-US" dirty="0" smtClean="0"/>
              <a:t> la </a:t>
            </a:r>
            <a:r>
              <a:rPr lang="en-US" dirty="0" err="1" smtClean="0"/>
              <a:t>differenza</a:t>
            </a:r>
            <a:r>
              <a:rPr lang="en-US" dirty="0" smtClean="0"/>
              <a:t> in </a:t>
            </a:r>
            <a:r>
              <a:rPr lang="en-US" dirty="0" err="1" smtClean="0"/>
              <a:t>giorni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due date:</a:t>
            </a:r>
          </a:p>
          <a:p>
            <a:endParaRPr lang="en-US" dirty="0" smtClean="0"/>
          </a:p>
          <a:p>
            <a:pPr>
              <a:buNone/>
            </a:pPr>
            <a:r>
              <a:rPr lang="it-IT" sz="2400" dirty="0" smtClean="0"/>
              <a:t>SELECT DATEDIFF(day, '20080212', '20090212</a:t>
            </a:r>
            <a:r>
              <a:rPr lang="it-IT" sz="2400" dirty="0" smtClean="0"/>
              <a:t>');</a:t>
            </a:r>
            <a:endParaRPr lang="en-US" sz="2400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DATEPART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Ritorna</a:t>
            </a:r>
            <a:r>
              <a:rPr lang="en-US" dirty="0" smtClean="0"/>
              <a:t> un </a:t>
            </a:r>
            <a:r>
              <a:rPr lang="en-US" dirty="0" err="1" smtClean="0"/>
              <a:t>intero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rappresenta</a:t>
            </a:r>
            <a:r>
              <a:rPr lang="en-US" dirty="0" smtClean="0"/>
              <a:t> la parte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data.</a:t>
            </a:r>
          </a:p>
          <a:p>
            <a:r>
              <a:rPr lang="it-IT" dirty="0" smtClean="0"/>
              <a:t>DATEPART( dt_val, part )</a:t>
            </a:r>
          </a:p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it-IT" sz="2400" dirty="0" smtClean="0"/>
              <a:t>SELECT </a:t>
            </a:r>
            <a:r>
              <a:rPr lang="it-IT" sz="2400" dirty="0" smtClean="0"/>
              <a:t>DATEPART(month, '20090212</a:t>
            </a:r>
            <a:r>
              <a:rPr lang="it-IT" sz="2400" dirty="0" smtClean="0"/>
              <a:t>');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dirty="0" err="1" smtClean="0"/>
              <a:t>ritorna</a:t>
            </a:r>
            <a:r>
              <a:rPr lang="en-US" dirty="0" smtClean="0"/>
              <a:t> 2</a:t>
            </a:r>
            <a:endParaRPr lang="en-US" dirty="0" smtClean="0"/>
          </a:p>
          <a:p>
            <a:pPr>
              <a:buNone/>
            </a:pPr>
            <a:endParaRPr lang="it-IT" sz="2400" dirty="0" smtClean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YEAR, MONTH e DAY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Variazioni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datpart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ritornano</a:t>
            </a:r>
            <a:r>
              <a:rPr lang="en-US" dirty="0" smtClean="0"/>
              <a:t> anno, </a:t>
            </a:r>
            <a:r>
              <a:rPr lang="en-US" dirty="0" err="1" smtClean="0"/>
              <a:t>mese</a:t>
            </a:r>
            <a:r>
              <a:rPr lang="en-US" dirty="0" smtClean="0"/>
              <a:t> e </a:t>
            </a:r>
            <a:r>
              <a:rPr lang="en-US" dirty="0" err="1" smtClean="0"/>
              <a:t>giorno</a:t>
            </a:r>
            <a:endParaRPr lang="en-US" dirty="0" smtClean="0"/>
          </a:p>
          <a:p>
            <a:r>
              <a:rPr lang="nn-NO" dirty="0" smtClean="0"/>
              <a:t>YEAR( dt_val )</a:t>
            </a:r>
          </a:p>
          <a:p>
            <a:r>
              <a:rPr lang="nn-NO" dirty="0" smtClean="0"/>
              <a:t>MONTH( dt_val )</a:t>
            </a:r>
          </a:p>
          <a:p>
            <a:r>
              <a:rPr lang="nn-NO" dirty="0" smtClean="0"/>
              <a:t>DAY( dt_val )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in SQL Server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database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compone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Schema, </a:t>
            </a:r>
            <a:r>
              <a:rPr lang="en-US" dirty="0" err="1" smtClean="0"/>
              <a:t>che</a:t>
            </a:r>
            <a:r>
              <a:rPr lang="en-US" dirty="0" smtClean="0"/>
              <a:t> a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contengono</a:t>
            </a:r>
            <a:r>
              <a:rPr lang="en-US" dirty="0" smtClean="0"/>
              <a:t> Objects</a:t>
            </a:r>
            <a:endParaRPr lang="it-IT" dirty="0"/>
          </a:p>
        </p:txBody>
      </p:sp>
      <p:sp>
        <p:nvSpPr>
          <p:cNvPr id="5122" name="AutoShape 2" descr="mk:@MSITStore:C:\Users\ric\Desktop\Microsoft%20SQL%20Server%202008%20T-SQL%20Fundamentals.chm::/ch01lev1sec2_files/getfile%5b3%5d.gif"/>
          <p:cNvSpPr>
            <a:spLocks noChangeAspect="1" noChangeArrowheads="1"/>
          </p:cNvSpPr>
          <p:nvPr/>
        </p:nvSpPr>
        <p:spPr bwMode="auto">
          <a:xfrm>
            <a:off x="155575" y="-1165225"/>
            <a:ext cx="3562350" cy="243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429000"/>
            <a:ext cx="4680520" cy="32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dirty="0" smtClean="0"/>
              <a:t>EAR, MONTH e DAY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552728" cy="168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149080"/>
            <a:ext cx="6552728" cy="15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DATENAME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DATENAME</a:t>
            </a:r>
            <a:r>
              <a:rPr lang="it-IT" dirty="0" smtClean="0"/>
              <a:t>( dt_val, part )</a:t>
            </a:r>
          </a:p>
          <a:p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parte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data,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linguaggio</a:t>
            </a:r>
            <a:r>
              <a:rPr lang="en-US" dirty="0" smtClean="0"/>
              <a:t>. Se la parte non ha </a:t>
            </a:r>
            <a:r>
              <a:rPr lang="en-US" dirty="0" err="1" smtClean="0"/>
              <a:t>nome</a:t>
            </a:r>
            <a:r>
              <a:rPr lang="en-US" dirty="0" smtClean="0"/>
              <a:t>, come l’ anno,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come 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it-IT" sz="2400" dirty="0" smtClean="0"/>
              <a:t>SELECT DATENAME(month, '20090212');</a:t>
            </a:r>
          </a:p>
          <a:p>
            <a:pPr>
              <a:buNone/>
            </a:pPr>
            <a:r>
              <a:rPr lang="it-IT" dirty="0" smtClean="0"/>
              <a:t>     restituisce ‘february’ </a:t>
            </a:r>
          </a:p>
          <a:p>
            <a:pPr>
              <a:buNone/>
            </a:pPr>
            <a:r>
              <a:rPr lang="it-IT" sz="2600" dirty="0" smtClean="0"/>
              <a:t>SELECT DATENAME(year, '20090212</a:t>
            </a:r>
            <a:r>
              <a:rPr lang="it-IT" sz="2600" dirty="0" smtClean="0"/>
              <a:t>');</a:t>
            </a:r>
          </a:p>
          <a:p>
            <a:pPr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restituisce</a:t>
            </a:r>
            <a:r>
              <a:rPr lang="en-US" sz="2600" dirty="0" smtClean="0"/>
              <a:t> ‘2009’</a:t>
            </a:r>
            <a:endParaRPr lang="it-IT" sz="2600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ISDATE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ISDATE( </a:t>
            </a:r>
            <a:r>
              <a:rPr lang="it-IT" dirty="0" smtClean="0"/>
              <a:t>string </a:t>
            </a:r>
            <a:r>
              <a:rPr lang="it-IT" dirty="0" smtClean="0"/>
              <a:t>)</a:t>
            </a:r>
          </a:p>
          <a:p>
            <a:r>
              <a:rPr lang="en-US" dirty="0" err="1" smtClean="0"/>
              <a:t>Accetta</a:t>
            </a:r>
            <a:r>
              <a:rPr lang="en-US" dirty="0" smtClean="0"/>
              <a:t> in input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e </a:t>
            </a:r>
            <a:r>
              <a:rPr lang="en-US" dirty="0" err="1" smtClean="0"/>
              <a:t>restituisce</a:t>
            </a:r>
            <a:r>
              <a:rPr lang="en-US" dirty="0" smtClean="0"/>
              <a:t> 1 se la </a:t>
            </a:r>
            <a:r>
              <a:rPr lang="en-US" dirty="0" err="1" smtClean="0"/>
              <a:t>stringa</a:t>
            </a:r>
            <a:r>
              <a:rPr lang="en-US" dirty="0" smtClean="0"/>
              <a:t> e’ </a:t>
            </a:r>
            <a:r>
              <a:rPr lang="en-US" dirty="0" err="1" smtClean="0"/>
              <a:t>convertibile</a:t>
            </a:r>
            <a:r>
              <a:rPr lang="en-US" dirty="0" smtClean="0"/>
              <a:t> a data e 0 se non lo e’.</a:t>
            </a:r>
          </a:p>
          <a:p>
            <a:pPr>
              <a:buNone/>
            </a:pPr>
            <a:r>
              <a:rPr lang="it-IT" sz="2400" dirty="0" smtClean="0"/>
              <a:t>SELECT </a:t>
            </a:r>
            <a:r>
              <a:rPr lang="it-IT" sz="2400" dirty="0" smtClean="0"/>
              <a:t>ISDATE('20090212</a:t>
            </a:r>
            <a:r>
              <a:rPr lang="it-IT" sz="2400" dirty="0" smtClean="0"/>
              <a:t>');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ritorna</a:t>
            </a:r>
            <a:r>
              <a:rPr lang="en-US" dirty="0" smtClean="0"/>
              <a:t> 1</a:t>
            </a:r>
            <a:endParaRPr lang="it-IT" dirty="0" smtClean="0"/>
          </a:p>
          <a:p>
            <a:pPr>
              <a:buNone/>
            </a:pPr>
            <a:r>
              <a:rPr lang="it-IT" sz="2400" dirty="0" smtClean="0"/>
              <a:t>SELECT ISDATE(</a:t>
            </a:r>
            <a:r>
              <a:rPr lang="it-IT" sz="2400" dirty="0" smtClean="0"/>
              <a:t>'20090230');</a:t>
            </a:r>
          </a:p>
          <a:p>
            <a:pPr>
              <a:buNone/>
            </a:pPr>
            <a:r>
              <a:rPr lang="it-IT" sz="2400" dirty="0" smtClean="0"/>
              <a:t> </a:t>
            </a:r>
            <a:r>
              <a:rPr lang="it-IT" sz="2400" dirty="0" smtClean="0"/>
              <a:t>      </a:t>
            </a:r>
            <a:r>
              <a:rPr lang="it-IT" dirty="0" smtClean="0"/>
              <a:t>ritorna 0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 schema e’ un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permessi</a:t>
            </a:r>
            <a:r>
              <a:rPr lang="en-US" dirty="0" smtClean="0"/>
              <a:t> e </a:t>
            </a:r>
            <a:r>
              <a:rPr lang="en-US" dirty="0" err="1" smtClean="0"/>
              <a:t>sicurezza</a:t>
            </a:r>
            <a:r>
              <a:rPr lang="en-US" dirty="0" smtClean="0"/>
              <a:t> e un namespace 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. Se un </a:t>
            </a:r>
            <a:r>
              <a:rPr lang="en-US" dirty="0" err="1" smtClean="0"/>
              <a:t>oggetto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referenziato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schema, </a:t>
            </a:r>
            <a:r>
              <a:rPr lang="en-US" dirty="0" err="1" smtClean="0"/>
              <a:t>il</a:t>
            </a:r>
            <a:r>
              <a:rPr lang="en-US" dirty="0" smtClean="0"/>
              <a:t> server assume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nello</a:t>
            </a:r>
            <a:r>
              <a:rPr lang="en-US" dirty="0" smtClean="0"/>
              <a:t> schema </a:t>
            </a:r>
            <a:r>
              <a:rPr lang="en-US" dirty="0" err="1" smtClean="0"/>
              <a:t>di</a:t>
            </a:r>
            <a:r>
              <a:rPr lang="en-US" dirty="0" smtClean="0"/>
              <a:t> default dell’ </a:t>
            </a:r>
            <a:r>
              <a:rPr lang="en-US" dirty="0" err="1" smtClean="0"/>
              <a:t>utente</a:t>
            </a:r>
            <a:r>
              <a:rPr lang="en-US" dirty="0" smtClean="0"/>
              <a:t>, o </a:t>
            </a:r>
            <a:r>
              <a:rPr lang="en-US" dirty="0" err="1" smtClean="0"/>
              <a:t>nello</a:t>
            </a:r>
            <a:r>
              <a:rPr lang="en-US" dirty="0" smtClean="0"/>
              <a:t> schema </a:t>
            </a:r>
            <a:r>
              <a:rPr lang="en-US" dirty="0" err="1" smtClean="0"/>
              <a:t>dbo</a:t>
            </a:r>
            <a:r>
              <a:rPr lang="en-US" dirty="0" smtClean="0"/>
              <a:t>,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Tabelle</a:t>
            </a:r>
            <a:r>
              <a:rPr lang="en-US" dirty="0" smtClean="0"/>
              <a:t> e Constraints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creare</a:t>
            </a:r>
            <a:r>
              <a:rPr lang="en-US" dirty="0" smtClean="0"/>
              <a:t> un db con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default: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IF DB_ID('</a:t>
            </a:r>
            <a:r>
              <a:rPr lang="en-US" dirty="0" err="1" smtClean="0"/>
              <a:t>testdb</a:t>
            </a:r>
            <a:r>
              <a:rPr lang="en-US" dirty="0" smtClean="0"/>
              <a:t>') IS NULL CREATE DATABASE </a:t>
            </a:r>
            <a:r>
              <a:rPr lang="en-US" dirty="0" err="1" smtClean="0"/>
              <a:t>testdb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Tabelle</a:t>
            </a:r>
            <a:r>
              <a:rPr lang="en-US" dirty="0" smtClean="0"/>
              <a:t> e Constraints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DB:</a:t>
            </a:r>
          </a:p>
          <a:p>
            <a:pPr>
              <a:buNone/>
            </a:pPr>
            <a:r>
              <a:rPr lang="it-IT" sz="1900" dirty="0" smtClean="0"/>
              <a:t>     USE testdb;</a:t>
            </a:r>
            <a:br>
              <a:rPr lang="it-IT" sz="1900" dirty="0" smtClean="0"/>
            </a:br>
            <a:r>
              <a:rPr lang="it-IT" sz="1900" dirty="0" smtClean="0"/>
              <a:t>IF OBJECT_ID('dbo.Employees', 'U') IS NOT NULL</a:t>
            </a:r>
            <a:br>
              <a:rPr lang="it-IT" sz="1900" dirty="0" smtClean="0"/>
            </a:br>
            <a:r>
              <a:rPr lang="it-IT" sz="1900" dirty="0" smtClean="0"/>
              <a:t>    DROP TABLE dbo.Employees; </a:t>
            </a:r>
            <a:br>
              <a:rPr lang="it-IT" sz="1900" dirty="0" smtClean="0"/>
            </a:br>
            <a:r>
              <a:rPr lang="it-IT" sz="1900" dirty="0" smtClean="0"/>
              <a:t>CREATE TABLE dbo.Employees (</a:t>
            </a:r>
            <a:br>
              <a:rPr lang="it-IT" sz="1900" dirty="0" smtClean="0"/>
            </a:br>
            <a:r>
              <a:rPr lang="it-IT" sz="1900" dirty="0" smtClean="0"/>
              <a:t>        empid INT NOT NULL, </a:t>
            </a:r>
            <a:br>
              <a:rPr lang="it-IT" sz="1900" dirty="0" smtClean="0"/>
            </a:br>
            <a:r>
              <a:rPr lang="it-IT" sz="1900" dirty="0" smtClean="0"/>
              <a:t>        firstname VARCHAR(30) NOT NULL,</a:t>
            </a:r>
            <a:br>
              <a:rPr lang="it-IT" sz="1900" dirty="0" smtClean="0"/>
            </a:br>
            <a:r>
              <a:rPr lang="it-IT" sz="1900" dirty="0" smtClean="0"/>
              <a:t>        lastname VARCHAR(30) NOT NULL,</a:t>
            </a:r>
            <a:br>
              <a:rPr lang="it-IT" sz="1900" dirty="0" smtClean="0"/>
            </a:br>
            <a:r>
              <a:rPr lang="it-IT" sz="1900" dirty="0" smtClean="0"/>
              <a:t>        hiredate DATE NOT NULL,</a:t>
            </a:r>
            <a:br>
              <a:rPr lang="it-IT" sz="1900" dirty="0" smtClean="0"/>
            </a:br>
            <a:r>
              <a:rPr lang="it-IT" sz="1900" dirty="0" smtClean="0"/>
              <a:t>        mgrid INT NULL,</a:t>
            </a:r>
            <a:br>
              <a:rPr lang="it-IT" sz="1900" dirty="0" smtClean="0"/>
            </a:br>
            <a:r>
              <a:rPr lang="it-IT" sz="1900" dirty="0" smtClean="0"/>
              <a:t>        ssn VARCHAR(20) NOT NULL, </a:t>
            </a:r>
            <a:br>
              <a:rPr lang="it-IT" sz="1900" dirty="0" smtClean="0"/>
            </a:br>
            <a:r>
              <a:rPr lang="it-IT" sz="1900" dirty="0" smtClean="0"/>
              <a:t>        salary MONEY NOT NULL );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Constraints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definire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primary key: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ALTER TABLE </a:t>
            </a:r>
            <a:r>
              <a:rPr lang="en-US" sz="2800" dirty="0" err="1" smtClean="0"/>
              <a:t>dbo.Employees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ADD CONSTRAINT </a:t>
            </a:r>
            <a:r>
              <a:rPr lang="en-US" sz="2800" dirty="0" err="1" smtClean="0"/>
              <a:t>PK_Employees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PRIMARY KEY(</a:t>
            </a:r>
            <a:r>
              <a:rPr lang="en-US" sz="2800" dirty="0" err="1" smtClean="0"/>
              <a:t>empid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History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primi</a:t>
            </a:r>
            <a:r>
              <a:rPr lang="en-US" dirty="0" smtClean="0"/>
              <a:t> </a:t>
            </a:r>
            <a:r>
              <a:rPr lang="en-US" dirty="0" err="1" smtClean="0"/>
              <a:t>anni</a:t>
            </a:r>
            <a:r>
              <a:rPr lang="en-US" dirty="0" smtClean="0"/>
              <a:t> 70 IBM </a:t>
            </a:r>
            <a:r>
              <a:rPr lang="en-US" dirty="0" err="1" smtClean="0"/>
              <a:t>crea</a:t>
            </a:r>
            <a:r>
              <a:rPr lang="en-US" dirty="0" smtClean="0"/>
              <a:t> SEQUEL (Structured English Query  Language) per </a:t>
            </a:r>
            <a:r>
              <a:rPr lang="en-US" dirty="0" err="1" smtClean="0"/>
              <a:t>il</a:t>
            </a:r>
            <a:r>
              <a:rPr lang="en-US" dirty="0" smtClean="0"/>
              <a:t> RDBMS System R. In </a:t>
            </a:r>
            <a:r>
              <a:rPr lang="en-US" dirty="0" err="1" smtClean="0"/>
              <a:t>seguito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cambiato</a:t>
            </a:r>
            <a:r>
              <a:rPr lang="en-US" dirty="0" smtClean="0"/>
              <a:t> per via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disputa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trademark</a:t>
            </a:r>
          </a:p>
          <a:p>
            <a:r>
              <a:rPr lang="en-US" dirty="0" err="1" smtClean="0"/>
              <a:t>Nel</a:t>
            </a:r>
            <a:r>
              <a:rPr lang="en-US" dirty="0" smtClean="0"/>
              <a:t> 1986 SQL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standard ANSI</a:t>
            </a:r>
          </a:p>
          <a:p>
            <a:r>
              <a:rPr lang="en-US" dirty="0" err="1" smtClean="0"/>
              <a:t>Nel</a:t>
            </a:r>
            <a:r>
              <a:rPr lang="en-US" dirty="0" smtClean="0"/>
              <a:t> 1987SQL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standard ISO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Constraints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definire</a:t>
            </a:r>
            <a:r>
              <a:rPr lang="en-US" dirty="0" smtClean="0"/>
              <a:t> un unique constraint: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   ALTER TABLE </a:t>
            </a:r>
            <a:r>
              <a:rPr lang="en-US" sz="2800" dirty="0" err="1" smtClean="0"/>
              <a:t>dbo.Employees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ADD CONSTRAINT </a:t>
            </a:r>
            <a:r>
              <a:rPr lang="en-US" sz="2800" dirty="0" err="1" smtClean="0"/>
              <a:t>UNQ_Employees_ssn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 UNIQUE(</a:t>
            </a:r>
            <a:r>
              <a:rPr lang="en-US" sz="2800" dirty="0" err="1" smtClean="0"/>
              <a:t>ssn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Foreign Key constraint </a:t>
            </a:r>
            <a:r>
              <a:rPr lang="en-US" dirty="0" err="1" smtClean="0"/>
              <a:t>restringe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per </a:t>
            </a:r>
            <a:r>
              <a:rPr lang="en-US" dirty="0" err="1" smtClean="0"/>
              <a:t>una</a:t>
            </a:r>
            <a:r>
              <a:rPr lang="en-US" dirty="0" smtClean="0"/>
              <a:t> colonna al set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esistenti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referenziata</a:t>
            </a:r>
            <a:r>
              <a:rPr lang="en-US" dirty="0" smtClean="0"/>
              <a:t> (in cui </a:t>
            </a:r>
            <a:r>
              <a:rPr lang="en-US" dirty="0" err="1" smtClean="0"/>
              <a:t>esiste</a:t>
            </a:r>
            <a:r>
              <a:rPr lang="en-US" dirty="0" smtClean="0"/>
              <a:t> 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referenziata</a:t>
            </a:r>
            <a:r>
              <a:rPr lang="en-US" dirty="0" smtClean="0"/>
              <a:t>)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la </a:t>
            </a:r>
            <a:r>
              <a:rPr lang="en-US" dirty="0" err="1" smtClean="0"/>
              <a:t>stessa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in cui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definita</a:t>
            </a:r>
            <a:r>
              <a:rPr lang="en-US" dirty="0" smtClean="0"/>
              <a:t> la foreign key.</a:t>
            </a:r>
            <a:endParaRPr lang="it-I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it-IT" sz="2000" dirty="0" smtClean="0"/>
          </a:p>
          <a:p>
            <a:pPr>
              <a:buNone/>
            </a:pPr>
            <a:r>
              <a:rPr lang="it-IT" sz="2000" dirty="0" smtClean="0"/>
              <a:t>     </a:t>
            </a:r>
          </a:p>
          <a:p>
            <a:pPr>
              <a:buNone/>
            </a:pPr>
            <a:r>
              <a:rPr lang="it-IT" sz="2600" dirty="0" smtClean="0"/>
              <a:t> IF OBJECT_ID('dbo.Orders', 'U') IS NOT NULL</a:t>
            </a:r>
            <a:br>
              <a:rPr lang="it-IT" sz="2600" dirty="0" smtClean="0"/>
            </a:br>
            <a:r>
              <a:rPr lang="it-IT" sz="2600" dirty="0" smtClean="0"/>
              <a:t>   DROP TABLE dbo.Orders; </a:t>
            </a:r>
            <a:br>
              <a:rPr lang="it-IT" sz="2600" dirty="0" smtClean="0"/>
            </a:br>
            <a:r>
              <a:rPr lang="it-IT" sz="2600" dirty="0" smtClean="0"/>
              <a:t>CREATE TABLE dbo.Orders (</a:t>
            </a:r>
            <a:br>
              <a:rPr lang="it-IT" sz="2600" dirty="0" smtClean="0"/>
            </a:br>
            <a:r>
              <a:rPr lang="it-IT" sz="2600" dirty="0" smtClean="0"/>
              <a:t>        orderid INT NOT NULL,</a:t>
            </a:r>
            <a:br>
              <a:rPr lang="it-IT" sz="2600" dirty="0" smtClean="0"/>
            </a:br>
            <a:r>
              <a:rPr lang="it-IT" sz="2600" dirty="0" smtClean="0"/>
              <a:t>        empid INT NOT NULL,</a:t>
            </a:r>
            <a:br>
              <a:rPr lang="it-IT" sz="2600" dirty="0" smtClean="0"/>
            </a:br>
            <a:r>
              <a:rPr lang="it-IT" sz="2600" dirty="0" smtClean="0"/>
              <a:t>        custid VARCHAR(10) NOT NULL,</a:t>
            </a:r>
            <a:br>
              <a:rPr lang="it-IT" sz="2600" dirty="0" smtClean="0"/>
            </a:br>
            <a:r>
              <a:rPr lang="it-IT" sz="2600" dirty="0" smtClean="0"/>
              <a:t>        orderts DATETIME NOT NULL, </a:t>
            </a:r>
            <a:br>
              <a:rPr lang="it-IT" sz="2600" dirty="0" smtClean="0"/>
            </a:br>
            <a:r>
              <a:rPr lang="it-IT" sz="2600" dirty="0" smtClean="0"/>
              <a:t>        qty INT NOT NULL, </a:t>
            </a:r>
            <a:br>
              <a:rPr lang="it-IT" sz="2600" dirty="0" smtClean="0"/>
            </a:br>
            <a:r>
              <a:rPr lang="it-IT" sz="2600" dirty="0" smtClean="0"/>
              <a:t>        CONSTRAINT PK_Orders PRIMARY KEY(OrderID) );</a:t>
            </a:r>
          </a:p>
          <a:p>
            <a:pPr>
              <a:buNone/>
            </a:pP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ALTER TABLE </a:t>
            </a:r>
            <a:r>
              <a:rPr lang="en-US" sz="2400" dirty="0" err="1" smtClean="0"/>
              <a:t>dbo.Orders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ADD CONSTRAINT </a:t>
            </a:r>
            <a:r>
              <a:rPr lang="en-US" sz="2400" dirty="0" err="1" smtClean="0"/>
              <a:t>FK_Orders_Employees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FOREIGN KEY(</a:t>
            </a:r>
            <a:r>
              <a:rPr lang="en-US" sz="2400" dirty="0" err="1" smtClean="0"/>
              <a:t>empid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REFERENCES </a:t>
            </a:r>
            <a:r>
              <a:rPr lang="en-US" sz="2400" dirty="0" err="1" smtClean="0"/>
              <a:t>dbo.Employees</a:t>
            </a:r>
            <a:r>
              <a:rPr lang="en-US" sz="2400" dirty="0" smtClean="0"/>
              <a:t>(</a:t>
            </a:r>
            <a:r>
              <a:rPr lang="en-US" sz="2400" dirty="0" err="1" smtClean="0"/>
              <a:t>empid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ALTER TABLE </a:t>
            </a:r>
            <a:r>
              <a:rPr lang="en-US" sz="2600" dirty="0" err="1" smtClean="0"/>
              <a:t>dbo.Employees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ADD CONSTRAINT </a:t>
            </a:r>
            <a:r>
              <a:rPr lang="en-US" sz="2600" dirty="0" err="1" smtClean="0"/>
              <a:t>FK_Employees_Employees</a:t>
            </a:r>
            <a:r>
              <a:rPr lang="en-US" sz="2600" dirty="0" smtClean="0"/>
              <a:t> FOREIGN KEY(</a:t>
            </a:r>
            <a:r>
              <a:rPr lang="en-US" sz="2600" dirty="0" err="1" smtClean="0"/>
              <a:t>mgrid</a:t>
            </a:r>
            <a:r>
              <a:rPr lang="en-US" sz="2600" dirty="0" smtClean="0"/>
              <a:t>) REFERENCES Employees(</a:t>
            </a:r>
            <a:r>
              <a:rPr lang="en-US" sz="2600" dirty="0" err="1" smtClean="0"/>
              <a:t>empid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Constraints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definire</a:t>
            </a:r>
            <a:r>
              <a:rPr lang="en-US" dirty="0" smtClean="0"/>
              <a:t> </a:t>
            </a:r>
            <a:r>
              <a:rPr lang="en-US" dirty="0" err="1" smtClean="0"/>
              <a:t>predicati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le </a:t>
            </a:r>
            <a:r>
              <a:rPr lang="en-US" dirty="0" err="1" smtClean="0"/>
              <a:t>nuove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tentiamo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dovranno</a:t>
            </a:r>
            <a:r>
              <a:rPr lang="en-US" dirty="0" smtClean="0"/>
              <a:t> </a:t>
            </a:r>
            <a:r>
              <a:rPr lang="en-US" dirty="0" err="1" smtClean="0"/>
              <a:t>rispettare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ALTER TABLE </a:t>
            </a:r>
            <a:r>
              <a:rPr lang="en-US" sz="2400" dirty="0" err="1" smtClean="0"/>
              <a:t>dbo.Employees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ADD CONSTRAINT </a:t>
            </a:r>
            <a:r>
              <a:rPr lang="en-US" sz="2400" dirty="0" err="1" smtClean="0"/>
              <a:t>CHK_Employees_salary</a:t>
            </a:r>
            <a:r>
              <a:rPr lang="en-US" sz="2400" dirty="0" smtClean="0"/>
              <a:t>       </a:t>
            </a:r>
            <a:br>
              <a:rPr lang="en-US" sz="2400" dirty="0" smtClean="0"/>
            </a:br>
            <a:r>
              <a:rPr lang="en-US" sz="2400" dirty="0" smtClean="0"/>
              <a:t>   CHECK(salary &gt; 0);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Constraints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definire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default </a:t>
            </a:r>
            <a:r>
              <a:rPr lang="en-US" dirty="0" err="1" smtClean="0"/>
              <a:t>che</a:t>
            </a:r>
            <a:r>
              <a:rPr lang="en-US" dirty="0" smtClean="0"/>
              <a:t> un </a:t>
            </a:r>
            <a:r>
              <a:rPr lang="en-US" dirty="0" err="1" smtClean="0"/>
              <a:t>attributo</a:t>
            </a:r>
            <a:r>
              <a:rPr lang="en-US" dirty="0" smtClean="0"/>
              <a:t> assume se non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specificato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dell’ </a:t>
            </a:r>
            <a:r>
              <a:rPr lang="en-US" dirty="0" err="1" smtClean="0"/>
              <a:t>inserimento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 ALTER TABLE </a:t>
            </a:r>
            <a:r>
              <a:rPr lang="en-US" sz="2400" dirty="0" err="1" smtClean="0"/>
              <a:t>dbo.Orders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ADD CONSTRAINT </a:t>
            </a:r>
            <a:r>
              <a:rPr lang="en-US" sz="2400" dirty="0" err="1" smtClean="0"/>
              <a:t>DFT_Orders_orderts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DEFAULT(CURRENT_TIMESTAMP) FOR </a:t>
            </a:r>
            <a:r>
              <a:rPr lang="en-US" sz="2400" dirty="0" err="1" smtClean="0"/>
              <a:t>orderts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tipica</a:t>
            </a:r>
            <a:r>
              <a:rPr lang="en-US" dirty="0" smtClean="0"/>
              <a:t> forma </a:t>
            </a:r>
            <a:r>
              <a:rPr lang="en-US" dirty="0" err="1" smtClean="0"/>
              <a:t>di</a:t>
            </a:r>
            <a:r>
              <a:rPr lang="en-US" dirty="0" smtClean="0"/>
              <a:t> SELECT statement: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, COUNT(*) AS </a:t>
            </a:r>
            <a:r>
              <a:rPr lang="en-US" sz="2400" dirty="0" err="1" smtClean="0"/>
              <a:t>numorders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custid</a:t>
            </a:r>
            <a:r>
              <a:rPr lang="en-US" sz="2400" dirty="0" smtClean="0"/>
              <a:t> = 71 </a:t>
            </a:r>
          </a:p>
          <a:p>
            <a:pPr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HAVING COUNT(*) &gt; 1</a:t>
            </a:r>
          </a:p>
          <a:p>
            <a:pPr>
              <a:buNone/>
            </a:pPr>
            <a:r>
              <a:rPr lang="en-US" sz="2400" dirty="0" smtClean="0"/>
              <a:t>ORDER BY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FROM</a:t>
            </a:r>
          </a:p>
          <a:p>
            <a:r>
              <a:rPr lang="en-US" dirty="0" smtClean="0"/>
              <a:t>2) WHERE</a:t>
            </a:r>
          </a:p>
          <a:p>
            <a:r>
              <a:rPr lang="en-US" dirty="0" smtClean="0"/>
              <a:t>3) GROUP BY</a:t>
            </a:r>
          </a:p>
          <a:p>
            <a:r>
              <a:rPr lang="en-US" dirty="0" smtClean="0"/>
              <a:t>4) HAVING</a:t>
            </a:r>
          </a:p>
          <a:p>
            <a:r>
              <a:rPr lang="en-US" dirty="0" smtClean="0"/>
              <a:t>5) SELECT</a:t>
            </a:r>
          </a:p>
          <a:p>
            <a:r>
              <a:rPr lang="en-US" dirty="0" smtClean="0"/>
              <a:t>6) ORDER BY</a:t>
            </a:r>
            <a:endParaRPr lang="it-I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Quindi</a:t>
            </a:r>
            <a:r>
              <a:rPr lang="en-US" dirty="0" smtClean="0"/>
              <a:t> la SELECT in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e non </a:t>
            </a:r>
            <a:r>
              <a:rPr lang="en-US" dirty="0" err="1" smtClean="0"/>
              <a:t>sintattico</a:t>
            </a:r>
            <a:r>
              <a:rPr lang="en-US" dirty="0" smtClean="0"/>
              <a:t> </a:t>
            </a:r>
            <a:r>
              <a:rPr lang="en-US" dirty="0" err="1" smtClean="0"/>
              <a:t>sarebbe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 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    WHERE </a:t>
            </a:r>
            <a:r>
              <a:rPr lang="en-US" sz="2400" dirty="0" err="1" smtClean="0"/>
              <a:t>custid</a:t>
            </a:r>
            <a:r>
              <a:rPr lang="en-US" sz="2400" dirty="0" smtClean="0"/>
              <a:t> = 71</a:t>
            </a:r>
            <a:br>
              <a:rPr lang="en-US" sz="2400" dirty="0" smtClean="0"/>
            </a:br>
            <a:r>
              <a:rPr lang="en-US" sz="2400" dirty="0" smtClean="0"/>
              <a:t>GROUP BY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</a:t>
            </a:r>
            <a:br>
              <a:rPr lang="en-US" sz="2400" dirty="0" smtClean="0"/>
            </a:br>
            <a:r>
              <a:rPr lang="en-US" sz="2400" dirty="0" smtClean="0"/>
              <a:t>HAVING COUNT(*) &gt; 1 </a:t>
            </a:r>
            <a:br>
              <a:rPr lang="en-US" sz="2400" dirty="0" smtClean="0"/>
            </a:b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, COUNT(*) AS </a:t>
            </a:r>
            <a:r>
              <a:rPr lang="en-US" sz="2400" dirty="0" err="1" smtClean="0"/>
              <a:t>numorders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ORDER BY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orderyear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per </a:t>
            </a:r>
            <a:r>
              <a:rPr lang="en-US" dirty="0" err="1" smtClean="0"/>
              <a:t>dirla</a:t>
            </a:r>
            <a:r>
              <a:rPr lang="en-US" dirty="0" smtClean="0"/>
              <a:t> in parole:</a:t>
            </a:r>
          </a:p>
          <a:p>
            <a:pPr marL="521208" indent="-457200">
              <a:buAutoNum type="arabicParenR"/>
            </a:pPr>
            <a:r>
              <a:rPr lang="en-US" sz="2400" dirty="0" err="1" smtClean="0"/>
              <a:t>Esamina</a:t>
            </a:r>
            <a:r>
              <a:rPr lang="en-US" sz="2400" dirty="0" smtClean="0"/>
              <a:t> le </a:t>
            </a:r>
            <a:r>
              <a:rPr lang="en-US" sz="2400" dirty="0" err="1" smtClean="0"/>
              <a:t>righe</a:t>
            </a:r>
            <a:r>
              <a:rPr lang="en-US" sz="2400" dirty="0" smtClean="0"/>
              <a:t> </a:t>
            </a:r>
            <a:r>
              <a:rPr lang="en-US" sz="2400" dirty="0" err="1" smtClean="0"/>
              <a:t>della</a:t>
            </a:r>
            <a:r>
              <a:rPr lang="en-US" sz="2400" dirty="0" smtClean="0"/>
              <a:t> </a:t>
            </a:r>
            <a:r>
              <a:rPr lang="en-US" sz="2400" dirty="0" err="1" smtClean="0"/>
              <a:t>tabella</a:t>
            </a:r>
            <a:r>
              <a:rPr lang="en-US" sz="2400" dirty="0" smtClean="0"/>
              <a:t> </a:t>
            </a:r>
            <a:r>
              <a:rPr lang="en-US" sz="2400" dirty="0" err="1" smtClean="0"/>
              <a:t>Sales.Orders</a:t>
            </a:r>
            <a:endParaRPr lang="en-US" sz="2400" dirty="0" smtClean="0"/>
          </a:p>
          <a:p>
            <a:pPr marL="521208" indent="-457200">
              <a:buAutoNum type="arabicParenR"/>
            </a:pPr>
            <a:r>
              <a:rPr lang="en-US" sz="2400" dirty="0" err="1" smtClean="0"/>
              <a:t>Filtra</a:t>
            </a:r>
            <a:r>
              <a:rPr lang="en-US" sz="2400" dirty="0" smtClean="0"/>
              <a:t> </a:t>
            </a:r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ordini</a:t>
            </a:r>
            <a:r>
              <a:rPr lang="en-US" sz="2400" dirty="0" smtClean="0"/>
              <a:t> per cui customer ID e’ </a:t>
            </a:r>
            <a:r>
              <a:rPr lang="en-US" sz="2400" dirty="0" err="1" smtClean="0"/>
              <a:t>uguale</a:t>
            </a:r>
            <a:r>
              <a:rPr lang="en-US" sz="2400" dirty="0" smtClean="0"/>
              <a:t> a 71</a:t>
            </a:r>
          </a:p>
          <a:p>
            <a:pPr marL="521208" indent="-457200">
              <a:buAutoNum type="arabicParenR"/>
            </a:pPr>
            <a:r>
              <a:rPr lang="en-US" sz="2400" dirty="0" err="1" smtClean="0"/>
              <a:t>Ragguppa</a:t>
            </a:r>
            <a:r>
              <a:rPr lang="en-US" sz="2400" dirty="0" smtClean="0"/>
              <a:t> </a:t>
            </a:r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ordini</a:t>
            </a:r>
            <a:r>
              <a:rPr lang="en-US" sz="2400" dirty="0" smtClean="0"/>
              <a:t> per </a:t>
            </a:r>
            <a:r>
              <a:rPr lang="en-US" sz="2400" dirty="0" err="1" smtClean="0"/>
              <a:t>impiegato</a:t>
            </a:r>
            <a:r>
              <a:rPr lang="en-US" sz="2400" dirty="0" smtClean="0"/>
              <a:t> e anno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ordine</a:t>
            </a:r>
            <a:endParaRPr lang="en-US" sz="2400" dirty="0" smtClean="0"/>
          </a:p>
          <a:p>
            <a:pPr marL="521208" indent="-457200">
              <a:buAutoNum type="arabicParenR"/>
            </a:pPr>
            <a:r>
              <a:rPr lang="en-US" sz="2400" dirty="0" err="1" smtClean="0"/>
              <a:t>Filtra</a:t>
            </a:r>
            <a:r>
              <a:rPr lang="en-US" sz="2400" dirty="0" smtClean="0"/>
              <a:t> solo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gruppi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hanno</a:t>
            </a:r>
            <a:r>
              <a:rPr lang="en-US" sz="2400" dirty="0" smtClean="0"/>
              <a:t> </a:t>
            </a:r>
            <a:r>
              <a:rPr lang="en-US" sz="2400" dirty="0" err="1" smtClean="0"/>
              <a:t>piu</a:t>
            </a:r>
            <a:r>
              <a:rPr lang="en-US" sz="2400" dirty="0" smtClean="0"/>
              <a:t>’ </a:t>
            </a:r>
            <a:r>
              <a:rPr lang="en-US" sz="2400" dirty="0" err="1" smtClean="0"/>
              <a:t>di</a:t>
            </a:r>
            <a:r>
              <a:rPr lang="en-US" sz="2400" dirty="0" smtClean="0"/>
              <a:t> un </a:t>
            </a:r>
            <a:r>
              <a:rPr lang="en-US" sz="2400" dirty="0" err="1" smtClean="0"/>
              <a:t>ordine</a:t>
            </a:r>
            <a:endParaRPr lang="en-US" sz="2400" dirty="0" smtClean="0"/>
          </a:p>
          <a:p>
            <a:pPr marL="521208" indent="-457200">
              <a:buAutoNum type="arabicParenR"/>
            </a:pPr>
            <a:r>
              <a:rPr lang="en-US" sz="2400" dirty="0" err="1" smtClean="0"/>
              <a:t>Restituisci</a:t>
            </a:r>
            <a:r>
              <a:rPr lang="en-US" sz="2400" dirty="0" smtClean="0"/>
              <a:t> per </a:t>
            </a:r>
            <a:r>
              <a:rPr lang="en-US" sz="2400" dirty="0" err="1" smtClean="0"/>
              <a:t>ogni</a:t>
            </a:r>
            <a:r>
              <a:rPr lang="en-US" sz="2400" dirty="0" smtClean="0"/>
              <a:t> </a:t>
            </a:r>
            <a:r>
              <a:rPr lang="en-US" sz="2400" dirty="0" err="1" smtClean="0"/>
              <a:t>riga</a:t>
            </a:r>
            <a:r>
              <a:rPr lang="en-US" sz="2400" dirty="0" smtClean="0"/>
              <a:t> solo id dell ‘ </a:t>
            </a:r>
            <a:r>
              <a:rPr lang="en-US" sz="2400" dirty="0" err="1" smtClean="0"/>
              <a:t>impiegato</a:t>
            </a:r>
            <a:r>
              <a:rPr lang="en-US" sz="2400" dirty="0" smtClean="0"/>
              <a:t>, anno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ordine</a:t>
            </a:r>
            <a:r>
              <a:rPr lang="en-US" sz="2400" dirty="0" smtClean="0"/>
              <a:t> e </a:t>
            </a:r>
            <a:r>
              <a:rPr lang="en-US" sz="2400" dirty="0" err="1" smtClean="0"/>
              <a:t>numero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ordini</a:t>
            </a:r>
            <a:endParaRPr lang="en-US" sz="2400" dirty="0" smtClean="0"/>
          </a:p>
          <a:p>
            <a:pPr marL="521208" indent="-457200">
              <a:buAutoNum type="arabicParenR"/>
            </a:pPr>
            <a:r>
              <a:rPr lang="en-US" sz="2400" dirty="0" err="1" smtClean="0"/>
              <a:t>Ordina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risultati</a:t>
            </a:r>
            <a:r>
              <a:rPr lang="en-US" sz="2400" dirty="0" smtClean="0"/>
              <a:t> in output per id dell’ </a:t>
            </a:r>
            <a:r>
              <a:rPr lang="en-US" sz="2400" dirty="0" err="1" smtClean="0"/>
              <a:t>impiegato</a:t>
            </a:r>
            <a:r>
              <a:rPr lang="en-US" sz="2400" dirty="0" smtClean="0"/>
              <a:t> e anno d’ </a:t>
            </a:r>
            <a:r>
              <a:rPr lang="en-US" sz="2400" dirty="0" err="1" smtClean="0"/>
              <a:t>ordine</a:t>
            </a:r>
            <a:r>
              <a:rPr lang="en-US" sz="2400" dirty="0" smtClean="0"/>
              <a:t> </a:t>
            </a:r>
            <a:endParaRPr lang="it-IT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Theory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set e’ un </a:t>
            </a:r>
            <a:r>
              <a:rPr lang="en-US" dirty="0" err="1" smtClean="0"/>
              <a:t>gruppo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definiti</a:t>
            </a:r>
            <a:r>
              <a:rPr lang="en-US" dirty="0" smtClean="0"/>
              <a:t> e </a:t>
            </a:r>
            <a:r>
              <a:rPr lang="en-US" dirty="0" err="1" smtClean="0"/>
              <a:t>distinti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percepiti</a:t>
            </a:r>
            <a:r>
              <a:rPr lang="en-US" dirty="0" smtClean="0"/>
              <a:t> come un </a:t>
            </a:r>
            <a:r>
              <a:rPr lang="en-US" dirty="0" err="1" smtClean="0"/>
              <a:t>insieme</a:t>
            </a:r>
            <a:r>
              <a:rPr lang="en-US" dirty="0" smtClean="0"/>
              <a:t> </a:t>
            </a:r>
            <a:r>
              <a:rPr lang="en-US" dirty="0" err="1" smtClean="0"/>
              <a:t>unico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set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unici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un set non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esistere</a:t>
            </a:r>
            <a:r>
              <a:rPr lang="en-US" dirty="0" smtClean="0"/>
              <a:t> </a:t>
            </a:r>
            <a:r>
              <a:rPr lang="en-US" dirty="0" err="1" smtClean="0"/>
              <a:t>nessun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ordinamento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E’ la prima </a:t>
            </a:r>
            <a:r>
              <a:rPr lang="en-US" dirty="0" err="1" smtClean="0"/>
              <a:t>clausola</a:t>
            </a:r>
            <a:r>
              <a:rPr lang="en-US" dirty="0" smtClean="0"/>
              <a:t> ad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eseguita</a:t>
            </a:r>
            <a:r>
              <a:rPr lang="en-US" dirty="0" smtClean="0"/>
              <a:t> e decide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operare</a:t>
            </a:r>
            <a:r>
              <a:rPr lang="en-US" dirty="0" smtClean="0"/>
              <a:t>. E’ </a:t>
            </a:r>
            <a:r>
              <a:rPr lang="en-US" dirty="0" err="1" smtClean="0"/>
              <a:t>norma</a:t>
            </a:r>
            <a:r>
              <a:rPr lang="en-US" dirty="0" smtClean="0"/>
              <a:t> 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buona</a:t>
            </a:r>
            <a:r>
              <a:rPr lang="en-US" dirty="0" smtClean="0"/>
              <a:t> </a:t>
            </a:r>
            <a:r>
              <a:rPr lang="en-US" dirty="0" err="1" smtClean="0"/>
              <a:t>programmazione</a:t>
            </a:r>
            <a:r>
              <a:rPr lang="en-US" dirty="0" smtClean="0"/>
              <a:t> </a:t>
            </a:r>
            <a:r>
              <a:rPr lang="en-US" dirty="0" err="1" smtClean="0"/>
              <a:t>indicare</a:t>
            </a:r>
            <a:r>
              <a:rPr lang="en-US" dirty="0" smtClean="0"/>
              <a:t> </a:t>
            </a:r>
            <a:r>
              <a:rPr lang="en-US" dirty="0" err="1" smtClean="0"/>
              <a:t>esplicitamente</a:t>
            </a:r>
            <a:r>
              <a:rPr lang="en-US" dirty="0" smtClean="0"/>
              <a:t> lo schema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appartenenza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Delimiters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sono</a:t>
            </a:r>
            <a:r>
              <a:rPr lang="en-US" sz="2400" dirty="0" smtClean="0"/>
              <a:t> </a:t>
            </a:r>
            <a:r>
              <a:rPr lang="en-US" sz="2400" dirty="0" err="1" smtClean="0"/>
              <a:t>scelti</a:t>
            </a:r>
            <a:r>
              <a:rPr lang="en-US" sz="2400" dirty="0" smtClean="0"/>
              <a:t> </a:t>
            </a:r>
            <a:r>
              <a:rPr lang="en-US" sz="2400" dirty="0" err="1" smtClean="0"/>
              <a:t>nomi</a:t>
            </a:r>
            <a:r>
              <a:rPr lang="en-US" sz="2400" dirty="0" smtClean="0"/>
              <a:t> “</a:t>
            </a:r>
            <a:r>
              <a:rPr lang="en-US" sz="2400" dirty="0" err="1" smtClean="0"/>
              <a:t>ragionevoli</a:t>
            </a:r>
            <a:r>
              <a:rPr lang="en-US" sz="2400" dirty="0" smtClean="0"/>
              <a:t>” per schema, </a:t>
            </a:r>
            <a:r>
              <a:rPr lang="en-US" sz="2400" dirty="0" err="1" smtClean="0"/>
              <a:t>tabelle</a:t>
            </a:r>
            <a:r>
              <a:rPr lang="en-US" sz="2400" dirty="0" smtClean="0"/>
              <a:t> e </a:t>
            </a:r>
            <a:r>
              <a:rPr lang="en-US" sz="2400" dirty="0" err="1" smtClean="0"/>
              <a:t>colonne</a:t>
            </a:r>
            <a:r>
              <a:rPr lang="en-US" sz="2400" dirty="0" smtClean="0"/>
              <a:t> non </a:t>
            </a:r>
            <a:r>
              <a:rPr lang="en-US" sz="2400" dirty="0" err="1" smtClean="0"/>
              <a:t>sono</a:t>
            </a:r>
            <a:r>
              <a:rPr lang="en-US" sz="2400" dirty="0" smtClean="0"/>
              <a:t> </a:t>
            </a:r>
            <a:r>
              <a:rPr lang="en-US" sz="2400" dirty="0" err="1" smtClean="0"/>
              <a:t>necessari</a:t>
            </a:r>
            <a:r>
              <a:rPr lang="en-US" sz="2400" dirty="0" smtClean="0"/>
              <a:t> </a:t>
            </a:r>
            <a:r>
              <a:rPr lang="en-US" sz="2400" dirty="0" err="1" smtClean="0"/>
              <a:t>delimitatori</a:t>
            </a:r>
            <a:r>
              <a:rPr lang="en-US" sz="2400" dirty="0" smtClean="0"/>
              <a:t>. In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nomi</a:t>
            </a:r>
            <a:r>
              <a:rPr lang="en-US" sz="2400" dirty="0" smtClean="0"/>
              <a:t> “</a:t>
            </a:r>
            <a:r>
              <a:rPr lang="en-US" sz="2400" dirty="0" err="1" smtClean="0"/>
              <a:t>irragionevoli</a:t>
            </a:r>
            <a:r>
              <a:rPr lang="en-US" sz="2400" dirty="0" smtClean="0"/>
              <a:t>” , per </a:t>
            </a:r>
            <a:r>
              <a:rPr lang="en-US" sz="2400" dirty="0" err="1" smtClean="0"/>
              <a:t>esempio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contententi</a:t>
            </a:r>
            <a:r>
              <a:rPr lang="en-US" sz="2400" dirty="0" smtClean="0"/>
              <a:t> </a:t>
            </a:r>
            <a:r>
              <a:rPr lang="en-US" sz="2400" dirty="0" err="1" smtClean="0"/>
              <a:t>spazi</a:t>
            </a:r>
            <a:r>
              <a:rPr lang="en-US" sz="2400" dirty="0" smtClean="0"/>
              <a:t>, o </a:t>
            </a:r>
            <a:r>
              <a:rPr lang="en-US" sz="2400" dirty="0" err="1" smtClean="0"/>
              <a:t>contententi</a:t>
            </a:r>
            <a:r>
              <a:rPr lang="en-US" sz="2400" dirty="0" smtClean="0"/>
              <a:t> </a:t>
            </a:r>
            <a:r>
              <a:rPr lang="en-US" sz="2400" dirty="0" err="1" smtClean="0"/>
              <a:t>caratteri</a:t>
            </a:r>
            <a:r>
              <a:rPr lang="en-US" sz="2400" dirty="0" smtClean="0"/>
              <a:t> </a:t>
            </a:r>
            <a:r>
              <a:rPr lang="en-US" sz="2400" dirty="0" err="1" smtClean="0"/>
              <a:t>speciali</a:t>
            </a:r>
            <a:r>
              <a:rPr lang="en-US" sz="2400" dirty="0" smtClean="0"/>
              <a:t>, o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iniziano</a:t>
            </a:r>
            <a:r>
              <a:rPr lang="en-US" sz="2400" dirty="0" smtClean="0"/>
              <a:t> con un </a:t>
            </a:r>
            <a:r>
              <a:rPr lang="en-US" sz="2400" dirty="0" err="1" smtClean="0"/>
              <a:t>numero</a:t>
            </a:r>
            <a:r>
              <a:rPr lang="en-US" sz="2400" dirty="0" smtClean="0"/>
              <a:t>, o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coincidono</a:t>
            </a:r>
            <a:r>
              <a:rPr lang="en-US" sz="2400" dirty="0" smtClean="0"/>
              <a:t> con </a:t>
            </a:r>
            <a:r>
              <a:rPr lang="en-US" sz="2400" dirty="0" err="1" smtClean="0"/>
              <a:t>una</a:t>
            </a:r>
            <a:r>
              <a:rPr lang="en-US" sz="2400" dirty="0" smtClean="0"/>
              <a:t> keyword </a:t>
            </a:r>
            <a:r>
              <a:rPr lang="en-US" sz="2400" dirty="0" err="1" smtClean="0"/>
              <a:t>riservata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devono</a:t>
            </a:r>
            <a:r>
              <a:rPr lang="en-US" sz="2400" dirty="0" smtClean="0"/>
              <a:t> </a:t>
            </a:r>
            <a:r>
              <a:rPr lang="en-US" sz="2400" dirty="0" err="1" smtClean="0"/>
              <a:t>utilizzare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delimitatori</a:t>
            </a:r>
            <a:r>
              <a:rPr lang="en-US" sz="2400" dirty="0" smtClean="0"/>
              <a:t> .  ISO SQL </a:t>
            </a:r>
            <a:r>
              <a:rPr lang="en-US" sz="2400" dirty="0" err="1" smtClean="0"/>
              <a:t>usa</a:t>
            </a:r>
            <a:r>
              <a:rPr lang="en-US" sz="2400" dirty="0" smtClean="0"/>
              <a:t> come </a:t>
            </a:r>
            <a:r>
              <a:rPr lang="en-US" sz="2400" dirty="0" err="1" smtClean="0"/>
              <a:t>delimitatori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doppi</a:t>
            </a:r>
            <a:r>
              <a:rPr lang="en-US" sz="2400" dirty="0" smtClean="0"/>
              <a:t> </a:t>
            </a:r>
            <a:r>
              <a:rPr lang="en-US" sz="2400" dirty="0" err="1" smtClean="0"/>
              <a:t>apici</a:t>
            </a:r>
            <a:r>
              <a:rPr lang="en-US" sz="2400" dirty="0" smtClean="0"/>
              <a:t>, T-SQL </a:t>
            </a:r>
            <a:r>
              <a:rPr lang="en-US" sz="2400" dirty="0" err="1" smtClean="0"/>
              <a:t>supporta</a:t>
            </a:r>
            <a:r>
              <a:rPr lang="en-US" sz="2400" dirty="0" smtClean="0"/>
              <a:t> </a:t>
            </a:r>
            <a:r>
              <a:rPr lang="en-US" sz="2400" dirty="0" err="1" smtClean="0"/>
              <a:t>anche</a:t>
            </a:r>
            <a:r>
              <a:rPr lang="en-US" sz="2400" dirty="0" smtClean="0"/>
              <a:t> le </a:t>
            </a:r>
            <a:r>
              <a:rPr lang="en-US" sz="2400" dirty="0" err="1" smtClean="0"/>
              <a:t>parentesi</a:t>
            </a:r>
            <a:r>
              <a:rPr lang="en-US" sz="2400" dirty="0" smtClean="0"/>
              <a:t> </a:t>
            </a:r>
            <a:r>
              <a:rPr lang="en-US" sz="2400" dirty="0" err="1" smtClean="0"/>
              <a:t>quadre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   Es: [Order Details] o “Order Details”</a:t>
            </a:r>
            <a:endParaRPr lang="it-IT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Nella</a:t>
            </a:r>
            <a:r>
              <a:rPr lang="en-US" dirty="0" smtClean="0"/>
              <a:t> WHERE clause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un </a:t>
            </a:r>
            <a:r>
              <a:rPr lang="en-US" dirty="0" err="1" smtClean="0"/>
              <a:t>predicato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filtra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ritornate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FROM.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ritornate</a:t>
            </a:r>
            <a:r>
              <a:rPr lang="en-US" dirty="0" smtClean="0"/>
              <a:t> solo le </a:t>
            </a:r>
            <a:r>
              <a:rPr lang="en-US" dirty="0" err="1" smtClean="0"/>
              <a:t>righe</a:t>
            </a:r>
            <a:r>
              <a:rPr lang="en-US" dirty="0" smtClean="0"/>
              <a:t> per cui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predicato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valutato</a:t>
            </a:r>
            <a:r>
              <a:rPr lang="en-US" dirty="0" smtClean="0"/>
              <a:t> a true.</a:t>
            </a:r>
          </a:p>
          <a:p>
            <a:r>
              <a:rPr lang="en-US" dirty="0" smtClean="0"/>
              <a:t>ES:</a:t>
            </a:r>
          </a:p>
          <a:p>
            <a:pPr>
              <a:buNone/>
            </a:pPr>
            <a:r>
              <a:rPr lang="en-US" dirty="0" smtClean="0"/>
              <a:t>    FROM </a:t>
            </a:r>
            <a:r>
              <a:rPr lang="en-US" dirty="0" err="1" smtClean="0"/>
              <a:t>Sales.Orders</a:t>
            </a:r>
            <a:r>
              <a:rPr lang="en-US" dirty="0" smtClean="0"/>
              <a:t> WHERE </a:t>
            </a:r>
            <a:r>
              <a:rPr lang="en-US" dirty="0" err="1" smtClean="0"/>
              <a:t>custid</a:t>
            </a:r>
            <a:r>
              <a:rPr lang="en-US" dirty="0" smtClean="0"/>
              <a:t> = 71</a:t>
            </a:r>
            <a:endParaRPr lang="it-I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Riunisce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ritornate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in </a:t>
            </a:r>
            <a:r>
              <a:rPr lang="en-US" dirty="0" err="1" smtClean="0"/>
              <a:t>gruppi</a:t>
            </a:r>
            <a:r>
              <a:rPr lang="en-US" dirty="0" smtClean="0"/>
              <a:t> </a:t>
            </a:r>
            <a:r>
              <a:rPr lang="en-US" dirty="0" err="1" smtClean="0"/>
              <a:t>caratterizzati</a:t>
            </a:r>
            <a:r>
              <a:rPr lang="en-US" dirty="0" smtClean="0"/>
              <a:t> </a:t>
            </a:r>
            <a:r>
              <a:rPr lang="en-US" dirty="0" err="1" smtClean="0"/>
              <a:t>dagli</a:t>
            </a:r>
            <a:r>
              <a:rPr lang="en-US" dirty="0" smtClean="0"/>
              <a:t> </a:t>
            </a:r>
            <a:r>
              <a:rPr lang="en-US" dirty="0" err="1" smtClean="0"/>
              <a:t>stessi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specificati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group by clause</a:t>
            </a:r>
          </a:p>
          <a:p>
            <a:r>
              <a:rPr lang="en-US" dirty="0" smtClean="0"/>
              <a:t>Es:</a:t>
            </a:r>
          </a:p>
          <a:p>
            <a:pPr>
              <a:buNone/>
            </a:pPr>
            <a:r>
              <a:rPr lang="en-US" dirty="0" smtClean="0"/>
              <a:t>    FROM </a:t>
            </a:r>
            <a:r>
              <a:rPr lang="en-US" dirty="0" err="1" smtClean="0"/>
              <a:t>Sales.Orders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custid</a:t>
            </a:r>
            <a:r>
              <a:rPr lang="en-US" dirty="0" smtClean="0"/>
              <a:t> = 71 </a:t>
            </a:r>
            <a:br>
              <a:rPr lang="en-US" dirty="0" smtClean="0"/>
            </a:br>
            <a:r>
              <a:rPr lang="en-US" dirty="0" smtClean="0"/>
              <a:t>GROUP BY </a:t>
            </a:r>
            <a:r>
              <a:rPr lang="en-US" dirty="0" err="1" smtClean="0"/>
              <a:t>empid</a:t>
            </a:r>
            <a:r>
              <a:rPr lang="en-US" dirty="0" smtClean="0"/>
              <a:t>, YEAR(</a:t>
            </a:r>
            <a:r>
              <a:rPr lang="en-US" dirty="0" err="1" smtClean="0"/>
              <a:t>orderdate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query include GROUP BY le </a:t>
            </a:r>
            <a:r>
              <a:rPr lang="en-US" dirty="0" err="1" smtClean="0"/>
              <a:t>operazioni</a:t>
            </a:r>
            <a:r>
              <a:rPr lang="en-US" dirty="0" smtClean="0"/>
              <a:t> successive (HAVING, SELECT, ORDER BY) </a:t>
            </a:r>
            <a:r>
              <a:rPr lang="en-US" dirty="0" err="1" smtClean="0"/>
              <a:t>operano</a:t>
            </a:r>
            <a:r>
              <a:rPr lang="en-US" dirty="0" smtClean="0"/>
              <a:t> sui </a:t>
            </a:r>
            <a:r>
              <a:rPr lang="en-US" dirty="0" err="1" smtClean="0"/>
              <a:t>gruppi</a:t>
            </a:r>
            <a:r>
              <a:rPr lang="en-US" dirty="0" smtClean="0"/>
              <a:t> </a:t>
            </a:r>
            <a:r>
              <a:rPr lang="en-US" dirty="0" err="1" smtClean="0"/>
              <a:t>risultanti</a:t>
            </a:r>
            <a:r>
              <a:rPr lang="en-US" dirty="0" smtClean="0"/>
              <a:t>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singole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.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espressioni</a:t>
            </a:r>
            <a:r>
              <a:rPr lang="en-US" dirty="0" smtClean="0"/>
              <a:t> </a:t>
            </a:r>
            <a:r>
              <a:rPr lang="en-US" dirty="0" err="1" smtClean="0"/>
              <a:t>referenziate</a:t>
            </a:r>
            <a:r>
              <a:rPr lang="en-US" dirty="0" smtClean="0"/>
              <a:t> in </a:t>
            </a:r>
            <a:r>
              <a:rPr lang="en-US" dirty="0" err="1" smtClean="0"/>
              <a:t>seguito</a:t>
            </a:r>
            <a:r>
              <a:rPr lang="en-US" dirty="0" smtClean="0"/>
              <a:t> al GROUP BY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ritornare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scalare</a:t>
            </a:r>
            <a:r>
              <a:rPr lang="en-US" dirty="0" smtClean="0"/>
              <a:t> (</a:t>
            </a:r>
            <a:r>
              <a:rPr lang="en-US" dirty="0" err="1" smtClean="0"/>
              <a:t>singolo</a:t>
            </a:r>
            <a:r>
              <a:rPr lang="en-US" dirty="0" smtClean="0"/>
              <a:t>)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gruppo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espressioni</a:t>
            </a:r>
            <a:r>
              <a:rPr lang="en-US" dirty="0" smtClean="0"/>
              <a:t> </a:t>
            </a:r>
            <a:r>
              <a:rPr lang="en-US" dirty="0" err="1" smtClean="0"/>
              <a:t>basate</a:t>
            </a:r>
            <a:r>
              <a:rPr lang="en-US" dirty="0" smtClean="0"/>
              <a:t> </a:t>
            </a:r>
            <a:r>
              <a:rPr lang="en-US" dirty="0" err="1" smtClean="0"/>
              <a:t>sugli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partecipano</a:t>
            </a:r>
            <a:r>
              <a:rPr lang="en-US" dirty="0" smtClean="0"/>
              <a:t> al group by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valide</a:t>
            </a:r>
            <a:r>
              <a:rPr lang="en-US" dirty="0" smtClean="0"/>
              <a:t> </a:t>
            </a:r>
            <a:r>
              <a:rPr lang="en-US" dirty="0" err="1" smtClean="0"/>
              <a:t>perche</a:t>
            </a:r>
            <a:r>
              <a:rPr lang="en-US" dirty="0" smtClean="0"/>
              <a:t>’ per </a:t>
            </a:r>
            <a:r>
              <a:rPr lang="en-US" dirty="0" err="1" smtClean="0"/>
              <a:t>definizione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gruppo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singolo</a:t>
            </a:r>
            <a:r>
              <a:rPr lang="en-US" dirty="0" smtClean="0"/>
              <a:t> per quell’ </a:t>
            </a:r>
            <a:r>
              <a:rPr lang="en-US" dirty="0" err="1" smtClean="0"/>
              <a:t>elemento</a:t>
            </a:r>
            <a:r>
              <a:rPr lang="en-US" dirty="0" smtClean="0"/>
              <a:t>.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partecipano</a:t>
            </a:r>
            <a:r>
              <a:rPr lang="en-US" dirty="0" smtClean="0"/>
              <a:t> al GROUP BY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permessi</a:t>
            </a:r>
            <a:r>
              <a:rPr lang="en-US" dirty="0" smtClean="0"/>
              <a:t> solo come input ad aggregate functions come MAX , MIN, AVG, COUNT, SUM</a:t>
            </a:r>
            <a:endParaRPr lang="it-IT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 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           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,  </a:t>
            </a:r>
            <a:br>
              <a:rPr lang="en-US" sz="2400" dirty="0" smtClean="0"/>
            </a:br>
            <a:r>
              <a:rPr lang="en-US" sz="2400" dirty="0" smtClean="0"/>
              <a:t>            SUM(freight) AS </a:t>
            </a:r>
            <a:r>
              <a:rPr lang="en-US" sz="2400" dirty="0" err="1" smtClean="0"/>
              <a:t>totalfreight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            COUNT(*) AS </a:t>
            </a:r>
            <a:r>
              <a:rPr lang="en-US" sz="2400" dirty="0" err="1" smtClean="0"/>
              <a:t>numorders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custid</a:t>
            </a:r>
            <a:r>
              <a:rPr lang="en-US" sz="2400" dirty="0" smtClean="0"/>
              <a:t> = 71 </a:t>
            </a:r>
            <a:br>
              <a:rPr lang="en-US" sz="2400" dirty="0" smtClean="0"/>
            </a:br>
            <a:r>
              <a:rPr lang="en-US" sz="2400" dirty="0" smtClean="0"/>
              <a:t>GROUP BY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Mentre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fallira</a:t>
            </a:r>
            <a:r>
              <a:rPr lang="en-US" dirty="0" smtClean="0"/>
              <a:t>’: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   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            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             freight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custid</a:t>
            </a:r>
            <a:r>
              <a:rPr lang="en-US" sz="2400" dirty="0" smtClean="0"/>
              <a:t> = 71 </a:t>
            </a:r>
            <a:br>
              <a:rPr lang="en-US" sz="2400" dirty="0" smtClean="0"/>
            </a:br>
            <a:r>
              <a:rPr lang="en-US" sz="2400" dirty="0" smtClean="0"/>
              <a:t>GROUP BY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Tutte</a:t>
            </a:r>
            <a:r>
              <a:rPr lang="en-US" dirty="0" smtClean="0"/>
              <a:t> le aggregate functions </a:t>
            </a:r>
            <a:r>
              <a:rPr lang="en-US" dirty="0" err="1" smtClean="0"/>
              <a:t>ignorano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NULL, </a:t>
            </a:r>
            <a:r>
              <a:rPr lang="en-US" dirty="0" err="1" smtClean="0"/>
              <a:t>eccetto</a:t>
            </a:r>
            <a:r>
              <a:rPr lang="en-US" dirty="0" smtClean="0"/>
              <a:t> COUNT(*)</a:t>
            </a:r>
          </a:p>
          <a:p>
            <a:r>
              <a:rPr lang="en-US" dirty="0" smtClean="0"/>
              <a:t>COUNT(</a:t>
            </a:r>
            <a:r>
              <a:rPr lang="en-US" dirty="0" err="1" smtClean="0"/>
              <a:t>nomeColonna</a:t>
            </a:r>
            <a:r>
              <a:rPr lang="en-US" dirty="0" smtClean="0"/>
              <a:t>) </a:t>
            </a:r>
            <a:r>
              <a:rPr lang="en-US" dirty="0" err="1" smtClean="0"/>
              <a:t>ignora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NULL</a:t>
            </a:r>
          </a:p>
          <a:p>
            <a:r>
              <a:rPr lang="en-US" dirty="0" smtClean="0"/>
              <a:t>COUNT (distinct </a:t>
            </a:r>
            <a:r>
              <a:rPr lang="en-US" dirty="0" err="1" smtClean="0"/>
              <a:t>nomeColonna</a:t>
            </a:r>
            <a:r>
              <a:rPr lang="en-US" dirty="0" smtClean="0"/>
              <a:t>) </a:t>
            </a:r>
            <a:r>
              <a:rPr lang="en-US" dirty="0" err="1" smtClean="0"/>
              <a:t>conta</a:t>
            </a:r>
            <a:r>
              <a:rPr lang="en-US" dirty="0" smtClean="0"/>
              <a:t> solo </a:t>
            </a:r>
            <a:r>
              <a:rPr lang="en-US" dirty="0" err="1" smtClean="0"/>
              <a:t>il</a:t>
            </a:r>
            <a:r>
              <a:rPr lang="en-US" dirty="0" smtClean="0"/>
              <a:t> 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distinti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Esprime</a:t>
            </a:r>
            <a:r>
              <a:rPr lang="en-US" dirty="0" smtClean="0"/>
              <a:t> un </a:t>
            </a:r>
            <a:r>
              <a:rPr lang="en-US" dirty="0" err="1" smtClean="0"/>
              <a:t>predicato</a:t>
            </a:r>
            <a:r>
              <a:rPr lang="en-US" dirty="0" smtClean="0"/>
              <a:t> per </a:t>
            </a:r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gruppi</a:t>
            </a:r>
            <a:r>
              <a:rPr lang="en-US" dirty="0" smtClean="0"/>
              <a:t>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in cui la WHERE clause </a:t>
            </a:r>
            <a:r>
              <a:rPr lang="en-US" dirty="0" err="1" smtClean="0"/>
              <a:t>esprime</a:t>
            </a:r>
            <a:r>
              <a:rPr lang="en-US" dirty="0" smtClean="0"/>
              <a:t> un </a:t>
            </a:r>
            <a:r>
              <a:rPr lang="en-US" dirty="0" err="1" smtClean="0"/>
              <a:t>predicato</a:t>
            </a:r>
            <a:r>
              <a:rPr lang="en-US" dirty="0" smtClean="0"/>
              <a:t> per </a:t>
            </a:r>
            <a:r>
              <a:rPr lang="en-US" dirty="0" err="1" smtClean="0"/>
              <a:t>filtrare</a:t>
            </a:r>
            <a:r>
              <a:rPr lang="en-US" dirty="0" smtClean="0"/>
              <a:t> le </a:t>
            </a:r>
            <a:r>
              <a:rPr lang="en-US" dirty="0" err="1" smtClean="0"/>
              <a:t>singole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Es:</a:t>
            </a:r>
          </a:p>
          <a:p>
            <a:pPr>
              <a:buNone/>
            </a:pPr>
            <a:r>
              <a:rPr lang="en-US" sz="2400" dirty="0" smtClean="0"/>
              <a:t>     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custid</a:t>
            </a:r>
            <a:r>
              <a:rPr lang="en-US" sz="2400" dirty="0" smtClean="0"/>
              <a:t> = 71 </a:t>
            </a:r>
            <a:br>
              <a:rPr lang="en-US" sz="2400" dirty="0" smtClean="0"/>
            </a:br>
            <a:r>
              <a:rPr lang="en-US" sz="2400" dirty="0" smtClean="0"/>
              <a:t>GROUP BY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</a:t>
            </a:r>
            <a:br>
              <a:rPr lang="en-US" sz="2400" dirty="0" smtClean="0"/>
            </a:br>
            <a:r>
              <a:rPr lang="en-US" sz="2400" dirty="0" smtClean="0"/>
              <a:t>HAVING COUNT(*) &gt; 1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relazionale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Set Theory e Predicate Logic.</a:t>
            </a:r>
          </a:p>
          <a:p>
            <a:r>
              <a:rPr lang="en-US" dirty="0" err="1" smtClean="0"/>
              <a:t>Introdotto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E. </a:t>
            </a:r>
            <a:r>
              <a:rPr lang="en-US" dirty="0" err="1" smtClean="0"/>
              <a:t>Codd</a:t>
            </a:r>
            <a:r>
              <a:rPr lang="en-US" dirty="0" smtClean="0"/>
              <a:t> in due </a:t>
            </a:r>
            <a:r>
              <a:rPr lang="en-US" dirty="0" err="1" smtClean="0"/>
              <a:t>articoli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1969-70</a:t>
            </a:r>
          </a:p>
          <a:p>
            <a:r>
              <a:rPr lang="en-US" dirty="0" smtClean="0"/>
              <a:t>Lo </a:t>
            </a:r>
            <a:r>
              <a:rPr lang="en-US" dirty="0" err="1" smtClean="0"/>
              <a:t>scopo</a:t>
            </a:r>
            <a:r>
              <a:rPr lang="en-US" dirty="0" smtClean="0"/>
              <a:t> del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relazionale</a:t>
            </a:r>
            <a:r>
              <a:rPr lang="en-US" dirty="0" smtClean="0"/>
              <a:t> e’ </a:t>
            </a:r>
            <a:r>
              <a:rPr lang="en-US" dirty="0" err="1" smtClean="0"/>
              <a:t>permettere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rappresentazione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r>
              <a:rPr lang="en-US" dirty="0" smtClean="0"/>
              <a:t>, </a:t>
            </a:r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priva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ridondanze</a:t>
            </a:r>
            <a:r>
              <a:rPr lang="en-US" dirty="0" smtClean="0"/>
              <a:t> 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permetta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mantenimento</a:t>
            </a:r>
            <a:r>
              <a:rPr lang="en-US" dirty="0" smtClean="0"/>
              <a:t> dell’ </a:t>
            </a:r>
            <a:r>
              <a:rPr lang="en-US" dirty="0" err="1" smtClean="0"/>
              <a:t>integrita</a:t>
            </a:r>
            <a:r>
              <a:rPr lang="en-US" dirty="0" smtClean="0"/>
              <a:t>’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Seleziona</a:t>
            </a:r>
            <a:r>
              <a:rPr lang="en-US" dirty="0" smtClean="0"/>
              <a:t> le </a:t>
            </a:r>
            <a:r>
              <a:rPr lang="en-US" dirty="0" err="1" smtClean="0"/>
              <a:t>colonne</a:t>
            </a:r>
            <a:r>
              <a:rPr lang="en-US" dirty="0" smtClean="0"/>
              <a:t> o le </a:t>
            </a:r>
            <a:r>
              <a:rPr lang="en-US" dirty="0" err="1" smtClean="0"/>
              <a:t>espressioni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desiderano</a:t>
            </a:r>
            <a:r>
              <a:rPr lang="en-US" dirty="0" smtClean="0"/>
              <a:t> in output. Le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appariranno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specificato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select o con l’ alias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assegnato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la keyword “as”</a:t>
            </a:r>
          </a:p>
          <a:p>
            <a:r>
              <a:rPr lang="en-US" dirty="0" smtClean="0"/>
              <a:t>Es:</a:t>
            </a:r>
          </a:p>
          <a:p>
            <a:pPr>
              <a:buNone/>
            </a:pPr>
            <a:r>
              <a:rPr lang="en-US" sz="2400" dirty="0" smtClean="0"/>
              <a:t>    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, COUNT(*) AS </a:t>
            </a:r>
            <a:r>
              <a:rPr lang="en-US" sz="2400" dirty="0" err="1" smtClean="0"/>
              <a:t>numorders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endParaRPr lang="it-IT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Gli</a:t>
            </a:r>
            <a:r>
              <a:rPr lang="en-US" dirty="0" smtClean="0"/>
              <a:t> alias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assegnati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select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</a:t>
            </a:r>
            <a:r>
              <a:rPr lang="en-US" dirty="0" err="1" smtClean="0"/>
              <a:t>fasi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, come la where.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aiuta</a:t>
            </a:r>
            <a:r>
              <a:rPr lang="en-US" dirty="0" smtClean="0"/>
              <a:t> a </a:t>
            </a:r>
            <a:r>
              <a:rPr lang="en-US" dirty="0" err="1" smtClean="0"/>
              <a:t>capire</a:t>
            </a:r>
            <a:r>
              <a:rPr lang="en-US" dirty="0" smtClean="0"/>
              <a:t> </a:t>
            </a:r>
            <a:r>
              <a:rPr lang="en-US" dirty="0" err="1" smtClean="0"/>
              <a:t>perche</a:t>
            </a:r>
            <a:r>
              <a:rPr lang="en-US" dirty="0" smtClean="0"/>
              <a:t>’ la query </a:t>
            </a:r>
            <a:r>
              <a:rPr lang="en-US" dirty="0" err="1" smtClean="0"/>
              <a:t>seguente</a:t>
            </a:r>
            <a:r>
              <a:rPr lang="en-US" dirty="0" smtClean="0"/>
              <a:t> </a:t>
            </a:r>
            <a:r>
              <a:rPr lang="en-US" dirty="0" err="1" smtClean="0"/>
              <a:t>fallira</a:t>
            </a:r>
            <a:r>
              <a:rPr lang="en-US" dirty="0" smtClean="0"/>
              <a:t>’: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 AS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orderyear</a:t>
            </a:r>
            <a:r>
              <a:rPr lang="en-US" sz="2000" dirty="0" smtClean="0"/>
              <a:t> &gt; 2006;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corretta</a:t>
            </a:r>
            <a:r>
              <a:rPr lang="en-US" dirty="0" smtClean="0"/>
              <a:t> </a:t>
            </a:r>
            <a:r>
              <a:rPr lang="en-US" dirty="0" err="1" smtClean="0"/>
              <a:t>formulazione</a:t>
            </a:r>
            <a:r>
              <a:rPr lang="en-US" dirty="0" smtClean="0"/>
              <a:t> e’: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 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&gt; 2006;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SQL Server </a:t>
            </a:r>
            <a:r>
              <a:rPr lang="en-US" dirty="0" err="1" smtClean="0"/>
              <a:t>e’comunque</a:t>
            </a:r>
            <a:r>
              <a:rPr lang="en-US" dirty="0" smtClean="0"/>
              <a:t> </a:t>
            </a:r>
            <a:r>
              <a:rPr lang="en-US" dirty="0" err="1" smtClean="0"/>
              <a:t>abbastanza</a:t>
            </a:r>
            <a:r>
              <a:rPr lang="en-US" dirty="0" smtClean="0"/>
              <a:t> “</a:t>
            </a:r>
            <a:r>
              <a:rPr lang="en-US" dirty="0" err="1" smtClean="0"/>
              <a:t>intelligente</a:t>
            </a:r>
            <a:r>
              <a:rPr lang="en-US" dirty="0" smtClean="0"/>
              <a:t>”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calcolare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ripetuti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sola.</a:t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Fallira</a:t>
            </a:r>
            <a:r>
              <a:rPr lang="en-US" dirty="0" smtClean="0"/>
              <a:t>’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query,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tenta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l’ alias </a:t>
            </a:r>
            <a:r>
              <a:rPr lang="en-US" dirty="0" err="1" smtClean="0"/>
              <a:t>nella</a:t>
            </a:r>
            <a:r>
              <a:rPr lang="en-US" dirty="0" smtClean="0"/>
              <a:t> having clause: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,   </a:t>
            </a:r>
            <a:br>
              <a:rPr lang="en-US" sz="2400" dirty="0" smtClean="0"/>
            </a:br>
            <a:r>
              <a:rPr lang="en-US" sz="2400" dirty="0" smtClean="0"/>
              <a:t>         COUNT(*) AS </a:t>
            </a:r>
            <a:r>
              <a:rPr lang="en-US" sz="2400" dirty="0" err="1" smtClean="0"/>
              <a:t>numorders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custid</a:t>
            </a:r>
            <a:r>
              <a:rPr lang="en-US" sz="2400" dirty="0" smtClean="0"/>
              <a:t> = 71 </a:t>
            </a:r>
          </a:p>
          <a:p>
            <a:pPr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dirty="0" smtClean="0"/>
              <a:t>HAVING </a:t>
            </a:r>
            <a:r>
              <a:rPr lang="en-US" sz="2400" dirty="0" err="1" smtClean="0"/>
              <a:t>numorders</a:t>
            </a:r>
            <a:r>
              <a:rPr lang="en-US" sz="2400" dirty="0" smtClean="0"/>
              <a:t> &gt; 1;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Select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sugli</a:t>
            </a:r>
            <a:r>
              <a:rPr lang="en-US" dirty="0" smtClean="0"/>
              <a:t> alias </a:t>
            </a:r>
            <a:r>
              <a:rPr lang="en-US" dirty="0" err="1" smtClean="0"/>
              <a:t>creati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select </a:t>
            </a:r>
            <a:r>
              <a:rPr lang="en-US" dirty="0" err="1" smtClean="0"/>
              <a:t>stessa</a:t>
            </a:r>
            <a:r>
              <a:rPr lang="en-US" dirty="0" smtClean="0"/>
              <a:t>.. La query </a:t>
            </a:r>
            <a:r>
              <a:rPr lang="en-US" dirty="0" err="1" smtClean="0"/>
              <a:t>seguente</a:t>
            </a:r>
            <a:r>
              <a:rPr lang="en-US" dirty="0" smtClean="0"/>
              <a:t> </a:t>
            </a:r>
            <a:r>
              <a:rPr lang="en-US" dirty="0" err="1" smtClean="0"/>
              <a:t>fallira</a:t>
            </a:r>
            <a:r>
              <a:rPr lang="en-US" dirty="0" smtClean="0"/>
              <a:t>’: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,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 + 1 AS </a:t>
            </a:r>
            <a:r>
              <a:rPr lang="en-US" sz="2400" dirty="0" err="1" smtClean="0"/>
              <a:t>nextyear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;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riformulata</a:t>
            </a:r>
            <a:r>
              <a:rPr lang="en-US" dirty="0" smtClean="0"/>
              <a:t> </a:t>
            </a:r>
            <a:r>
              <a:rPr lang="en-US" dirty="0" err="1" smtClean="0"/>
              <a:t>cosi</a:t>
            </a:r>
            <a:r>
              <a:rPr lang="en-US" dirty="0" smtClean="0"/>
              <a:t>’: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+ 1 AS </a:t>
            </a:r>
            <a:r>
              <a:rPr lang="en-US" sz="2400" dirty="0" err="1" smtClean="0"/>
              <a:t>nextyear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Distinct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Contrariamente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operazione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algebra </a:t>
            </a:r>
            <a:r>
              <a:rPr lang="en-US" dirty="0" err="1" smtClean="0"/>
              <a:t>relazionale</a:t>
            </a:r>
            <a:r>
              <a:rPr lang="en-US" dirty="0" smtClean="0"/>
              <a:t>, le </a:t>
            </a:r>
            <a:r>
              <a:rPr lang="en-US" dirty="0" err="1" smtClean="0"/>
              <a:t>operazioni</a:t>
            </a:r>
            <a:r>
              <a:rPr lang="en-US" dirty="0" smtClean="0"/>
              <a:t> SQL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set (</a:t>
            </a:r>
            <a:r>
              <a:rPr lang="en-US" dirty="0" err="1" smtClean="0"/>
              <a:t>cioe</a:t>
            </a:r>
            <a:r>
              <a:rPr lang="en-US" dirty="0" smtClean="0"/>
              <a:t>’ </a:t>
            </a:r>
            <a:r>
              <a:rPr lang="en-US" dirty="0" err="1" smtClean="0"/>
              <a:t>composti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distinti</a:t>
            </a:r>
            <a:r>
              <a:rPr lang="en-US" dirty="0" smtClean="0"/>
              <a:t>) ma “</a:t>
            </a:r>
            <a:r>
              <a:rPr lang="en-US" dirty="0" err="1" smtClean="0"/>
              <a:t>multiset</a:t>
            </a:r>
            <a:r>
              <a:rPr lang="en-US" dirty="0" smtClean="0"/>
              <a:t>” o “bag”. Un result set SQL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contenere</a:t>
            </a:r>
            <a:r>
              <a:rPr lang="en-US" dirty="0" smtClean="0"/>
              <a:t> </a:t>
            </a:r>
            <a:r>
              <a:rPr lang="en-US" dirty="0" err="1" smtClean="0"/>
              <a:t>duplicati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 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custid</a:t>
            </a:r>
            <a:r>
              <a:rPr lang="en-US" sz="2400" dirty="0" smtClean="0"/>
              <a:t> = 71; </a:t>
            </a:r>
            <a:endParaRPr lang="it-IT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Distinct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 err="1" smtClean="0"/>
              <a:t>comunque</a:t>
            </a:r>
            <a:r>
              <a:rPr lang="en-US" dirty="0" smtClean="0"/>
              <a:t> la </a:t>
            </a:r>
            <a:r>
              <a:rPr lang="en-US" dirty="0" err="1" smtClean="0"/>
              <a:t>possibilita</a:t>
            </a:r>
            <a:r>
              <a:rPr lang="en-US" dirty="0" smtClean="0"/>
              <a:t>’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eliminare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duplicati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result set </a:t>
            </a:r>
            <a:r>
              <a:rPr lang="en-US" dirty="0" err="1" smtClean="0"/>
              <a:t>trasformandolo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in un set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 SELECT DISTINCT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                           YEAR(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) AS </a:t>
            </a:r>
            <a:r>
              <a:rPr lang="en-US" sz="2400" dirty="0" err="1" smtClean="0"/>
              <a:t>orderyear</a:t>
            </a:r>
            <a:r>
              <a:rPr lang="en-US" sz="2400" dirty="0" smtClean="0"/>
              <a:t> 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custid</a:t>
            </a:r>
            <a:r>
              <a:rPr lang="en-US" sz="2400" dirty="0" smtClean="0"/>
              <a:t> = 71;</a:t>
            </a:r>
            <a:endParaRPr lang="it-IT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wildcard *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selezionare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, ma e’ quasi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pessima</a:t>
            </a:r>
            <a:r>
              <a:rPr lang="en-US" dirty="0" smtClean="0"/>
              <a:t> </a:t>
            </a:r>
            <a:r>
              <a:rPr lang="en-US" dirty="0" err="1" smtClean="0"/>
              <a:t>pratica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Usando</a:t>
            </a:r>
            <a:r>
              <a:rPr lang="en-US" dirty="0" smtClean="0"/>
              <a:t> * 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espone</a:t>
            </a:r>
            <a:r>
              <a:rPr lang="en-US" dirty="0" smtClean="0"/>
              <a:t> a bug </a:t>
            </a:r>
            <a:r>
              <a:rPr lang="en-US" dirty="0" err="1" smtClean="0"/>
              <a:t>causati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mofiche</a:t>
            </a:r>
            <a:r>
              <a:rPr lang="en-US" dirty="0" smtClean="0"/>
              <a:t> successive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come </a:t>
            </a:r>
            <a:r>
              <a:rPr lang="en-US" dirty="0" err="1" smtClean="0"/>
              <a:t>aggiunte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 o </a:t>
            </a:r>
            <a:r>
              <a:rPr lang="en-US" dirty="0" err="1" smtClean="0"/>
              <a:t>anche</a:t>
            </a:r>
            <a:r>
              <a:rPr lang="en-US" dirty="0" smtClean="0"/>
              <a:t> solo </a:t>
            </a:r>
            <a:r>
              <a:rPr lang="en-US" dirty="0" err="1" smtClean="0"/>
              <a:t>spostamenti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ad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eseguita</a:t>
            </a:r>
            <a:r>
              <a:rPr lang="en-US" dirty="0" smtClean="0"/>
              <a:t> e </a:t>
            </a:r>
            <a:r>
              <a:rPr lang="en-US" dirty="0" err="1" smtClean="0"/>
              <a:t>ordina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secondo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specificati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clause.</a:t>
            </a:r>
          </a:p>
          <a:p>
            <a:r>
              <a:rPr lang="en-US" dirty="0" smtClean="0"/>
              <a:t>Es: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SELECT </a:t>
            </a:r>
            <a:r>
              <a:rPr lang="en-US" sz="2200" dirty="0" err="1" smtClean="0"/>
              <a:t>empid</a:t>
            </a:r>
            <a:r>
              <a:rPr lang="en-US" sz="2200" dirty="0" smtClean="0"/>
              <a:t>, YEAR(</a:t>
            </a:r>
            <a:r>
              <a:rPr lang="en-US" sz="2200" dirty="0" err="1" smtClean="0"/>
              <a:t>orderdate</a:t>
            </a:r>
            <a:r>
              <a:rPr lang="en-US" sz="2200" dirty="0" smtClean="0"/>
              <a:t>) AS </a:t>
            </a:r>
            <a:r>
              <a:rPr lang="en-US" sz="2200" dirty="0" err="1" smtClean="0"/>
              <a:t>orderyear</a:t>
            </a:r>
            <a:r>
              <a:rPr lang="en-US" sz="2200" dirty="0" smtClean="0"/>
              <a:t>,  </a:t>
            </a:r>
            <a:br>
              <a:rPr lang="en-US" sz="2200" dirty="0" smtClean="0"/>
            </a:br>
            <a:r>
              <a:rPr lang="en-US" sz="2200" dirty="0" smtClean="0"/>
              <a:t>             COUNT(*) AS </a:t>
            </a:r>
            <a:r>
              <a:rPr lang="en-US" sz="2200" dirty="0" err="1" smtClean="0"/>
              <a:t>numorders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FROM </a:t>
            </a:r>
            <a:r>
              <a:rPr lang="en-US" sz="2200" dirty="0" err="1" smtClean="0"/>
              <a:t>Sales.Orders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WHERE </a:t>
            </a:r>
            <a:r>
              <a:rPr lang="en-US" sz="2200" dirty="0" err="1" smtClean="0"/>
              <a:t>custid</a:t>
            </a:r>
            <a:r>
              <a:rPr lang="en-US" sz="2200" dirty="0" smtClean="0"/>
              <a:t> = 71 </a:t>
            </a:r>
            <a:br>
              <a:rPr lang="en-US" sz="2200" dirty="0" smtClean="0"/>
            </a:br>
            <a:r>
              <a:rPr lang="en-US" sz="2200" dirty="0" smtClean="0"/>
              <a:t>GROUP BY </a:t>
            </a:r>
            <a:r>
              <a:rPr lang="en-US" sz="2200" dirty="0" err="1" smtClean="0"/>
              <a:t>empid</a:t>
            </a:r>
            <a:r>
              <a:rPr lang="en-US" sz="2200" dirty="0" smtClean="0"/>
              <a:t>, YEAR(</a:t>
            </a:r>
            <a:r>
              <a:rPr lang="en-US" sz="2200" dirty="0" err="1" smtClean="0"/>
              <a:t>orderdate</a:t>
            </a:r>
            <a:r>
              <a:rPr lang="en-US" sz="2200" dirty="0" smtClean="0"/>
              <a:t>) </a:t>
            </a:r>
            <a:br>
              <a:rPr lang="en-US" sz="2200" dirty="0" smtClean="0"/>
            </a:br>
            <a:r>
              <a:rPr lang="en-US" sz="2200" dirty="0" smtClean="0"/>
              <a:t>HAVING COUNT(*) &gt; 1</a:t>
            </a:r>
            <a:br>
              <a:rPr lang="en-US" sz="2200" dirty="0" smtClean="0"/>
            </a:br>
            <a:r>
              <a:rPr lang="en-US" sz="2200" dirty="0" smtClean="0"/>
              <a:t>ORDER BY </a:t>
            </a:r>
            <a:r>
              <a:rPr lang="en-US" sz="2200" dirty="0" err="1" smtClean="0"/>
              <a:t>empid</a:t>
            </a:r>
            <a:r>
              <a:rPr lang="en-US" sz="2200" dirty="0" smtClean="0"/>
              <a:t>, </a:t>
            </a:r>
            <a:r>
              <a:rPr lang="en-US" sz="2200" dirty="0" err="1" smtClean="0"/>
              <a:t>orderyear</a:t>
            </a:r>
            <a:r>
              <a:rPr lang="en-US" sz="2200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referenziare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order by per </a:t>
            </a:r>
            <a:r>
              <a:rPr lang="en-US" dirty="0" err="1" smtClean="0"/>
              <a:t>posizione</a:t>
            </a:r>
            <a:r>
              <a:rPr lang="en-US" dirty="0" smtClean="0"/>
              <a:t>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per </a:t>
            </a:r>
            <a:r>
              <a:rPr lang="en-US" dirty="0" err="1" smtClean="0"/>
              <a:t>nome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t-IT" sz="2400" dirty="0" smtClean="0"/>
              <a:t>    ORDER BY empid, orderyear</a:t>
            </a:r>
          </a:p>
          <a:p>
            <a:pPr>
              <a:buNone/>
            </a:pPr>
            <a:r>
              <a:rPr lang="it-IT" dirty="0" smtClean="0"/>
              <a:t>    Puo’ essere sostituita nella query precedente da </a:t>
            </a:r>
          </a:p>
          <a:p>
            <a:pPr>
              <a:buNone/>
            </a:pPr>
            <a:r>
              <a:rPr lang="it-IT" dirty="0" smtClean="0"/>
              <a:t>   </a:t>
            </a:r>
            <a:r>
              <a:rPr lang="it-IT" sz="2400" dirty="0" smtClean="0"/>
              <a:t>ORDER BY 1, 2</a:t>
            </a:r>
          </a:p>
          <a:p>
            <a:pPr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termine</a:t>
            </a:r>
            <a:r>
              <a:rPr lang="en-US" dirty="0" smtClean="0"/>
              <a:t> “</a:t>
            </a:r>
            <a:r>
              <a:rPr lang="en-US" dirty="0" err="1" smtClean="0"/>
              <a:t>relazionale</a:t>
            </a:r>
            <a:r>
              <a:rPr lang="en-US" dirty="0" smtClean="0"/>
              <a:t>” non </a:t>
            </a:r>
            <a:r>
              <a:rPr lang="en-US" dirty="0" err="1" smtClean="0"/>
              <a:t>deriva</a:t>
            </a:r>
            <a:r>
              <a:rPr lang="en-US" dirty="0" smtClean="0"/>
              <a:t> </a:t>
            </a:r>
            <a:r>
              <a:rPr lang="en-US" dirty="0" err="1" smtClean="0"/>
              <a:t>dalle</a:t>
            </a:r>
            <a:r>
              <a:rPr lang="en-US" dirty="0" smtClean="0"/>
              <a:t> </a:t>
            </a:r>
            <a:r>
              <a:rPr lang="en-US" dirty="0" err="1" smtClean="0"/>
              <a:t>relazioni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 ma </a:t>
            </a:r>
            <a:r>
              <a:rPr lang="en-US" dirty="0" err="1" smtClean="0"/>
              <a:t>dal</a:t>
            </a:r>
            <a:r>
              <a:rPr lang="en-US" dirty="0" smtClean="0"/>
              <a:t> </a:t>
            </a:r>
            <a:r>
              <a:rPr lang="en-US" dirty="0" err="1" smtClean="0"/>
              <a:t>termine</a:t>
            </a:r>
            <a:r>
              <a:rPr lang="en-US" dirty="0" smtClean="0"/>
              <a:t> </a:t>
            </a:r>
            <a:r>
              <a:rPr lang="en-US" dirty="0" err="1" smtClean="0"/>
              <a:t>relazione</a:t>
            </a:r>
            <a:r>
              <a:rPr lang="en-US" dirty="0" smtClean="0"/>
              <a:t> </a:t>
            </a:r>
            <a:r>
              <a:rPr lang="en-US" dirty="0" err="1" smtClean="0"/>
              <a:t>inteso</a:t>
            </a:r>
            <a:r>
              <a:rPr lang="en-US" dirty="0" smtClean="0"/>
              <a:t> come un set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 correlate,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in un DB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rappresentato</a:t>
            </a:r>
            <a:r>
              <a:rPr lang="en-US" dirty="0" smtClean="0"/>
              <a:t> come </a:t>
            </a:r>
            <a:r>
              <a:rPr lang="en-US" dirty="0" err="1" smtClean="0"/>
              <a:t>tabella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relazioni</a:t>
            </a:r>
            <a:r>
              <a:rPr lang="en-US" dirty="0" smtClean="0"/>
              <a:t> (per </a:t>
            </a:r>
            <a:r>
              <a:rPr lang="en-US" dirty="0" err="1" smtClean="0"/>
              <a:t>esempio</a:t>
            </a:r>
            <a:r>
              <a:rPr lang="en-US" dirty="0" smtClean="0"/>
              <a:t> un join) </a:t>
            </a:r>
            <a:r>
              <a:rPr lang="en-US" dirty="0" err="1" smtClean="0"/>
              <a:t>hanno</a:t>
            </a:r>
            <a:r>
              <a:rPr lang="en-US" dirty="0" smtClean="0"/>
              <a:t> come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relazione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Referenziare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order by per </a:t>
            </a:r>
            <a:r>
              <a:rPr lang="en-US" dirty="0" err="1" smtClean="0"/>
              <a:t>posizione</a:t>
            </a:r>
            <a:r>
              <a:rPr lang="en-US" dirty="0" smtClean="0"/>
              <a:t> e’ </a:t>
            </a:r>
            <a:r>
              <a:rPr lang="en-US" dirty="0" err="1" smtClean="0"/>
              <a:t>comunque</a:t>
            </a:r>
            <a:r>
              <a:rPr lang="en-US" dirty="0" smtClean="0"/>
              <a:t> </a:t>
            </a:r>
            <a:r>
              <a:rPr lang="en-US" dirty="0" err="1" smtClean="0"/>
              <a:t>considerata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pratica</a:t>
            </a:r>
            <a:r>
              <a:rPr lang="en-US" dirty="0" smtClean="0"/>
              <a:t> </a:t>
            </a:r>
            <a:r>
              <a:rPr lang="en-US" dirty="0" err="1" smtClean="0"/>
              <a:t>scadente</a:t>
            </a:r>
            <a:r>
              <a:rPr lang="en-US" dirty="0" smtClean="0"/>
              <a:t> </a:t>
            </a:r>
            <a:r>
              <a:rPr lang="en-US" dirty="0" err="1" smtClean="0"/>
              <a:t>perche</a:t>
            </a:r>
            <a:r>
              <a:rPr lang="en-US" dirty="0" smtClean="0"/>
              <a:t>’ </a:t>
            </a:r>
          </a:p>
          <a:p>
            <a:pPr>
              <a:buNone/>
            </a:pPr>
            <a:r>
              <a:rPr lang="en-US" dirty="0" smtClean="0"/>
              <a:t>   1)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relazionale</a:t>
            </a:r>
            <a:r>
              <a:rPr lang="en-US" dirty="0" smtClean="0"/>
              <a:t> non </a:t>
            </a:r>
            <a:r>
              <a:rPr lang="en-US" dirty="0" err="1" smtClean="0"/>
              <a:t>esiste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concetto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2)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select clause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dimenticare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modificare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analoga</a:t>
            </a:r>
            <a:r>
              <a:rPr lang="en-US" dirty="0" smtClean="0"/>
              <a:t> la order by. </a:t>
            </a:r>
            <a:endParaRPr lang="it-IT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specificare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ordinamento</a:t>
            </a:r>
            <a:r>
              <a:rPr lang="en-US" dirty="0" smtClean="0"/>
              <a:t> </a:t>
            </a:r>
            <a:r>
              <a:rPr lang="en-US" dirty="0" err="1" smtClean="0"/>
              <a:t>desiderato</a:t>
            </a:r>
            <a:r>
              <a:rPr lang="en-US" dirty="0" smtClean="0"/>
              <a:t>, </a:t>
            </a:r>
            <a:r>
              <a:rPr lang="en-US" dirty="0" err="1" smtClean="0"/>
              <a:t>ascendente</a:t>
            </a:r>
            <a:r>
              <a:rPr lang="en-US" dirty="0" smtClean="0"/>
              <a:t> o </a:t>
            </a:r>
            <a:r>
              <a:rPr lang="en-US" dirty="0" err="1" smtClean="0"/>
              <a:t>discendente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usano</a:t>
            </a:r>
            <a:r>
              <a:rPr lang="en-US" dirty="0" smtClean="0"/>
              <a:t> le keywords ASC e DESC.</a:t>
            </a:r>
            <a:endParaRPr lang="it-IT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Supportata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T-SQL ma non </a:t>
            </a:r>
            <a:r>
              <a:rPr lang="en-US" dirty="0" err="1" smtClean="0"/>
              <a:t>dallo</a:t>
            </a:r>
            <a:r>
              <a:rPr lang="en-US" dirty="0" smtClean="0"/>
              <a:t> standard SQL, TOP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ottenere</a:t>
            </a:r>
            <a:r>
              <a:rPr lang="en-US" dirty="0" smtClean="0"/>
              <a:t> solo un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percentuale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ordinati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SELECT TOP (5)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,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</a:t>
            </a:r>
            <a:r>
              <a:rPr lang="en-US" sz="2400" dirty="0" err="1" smtClean="0"/>
              <a:t>empid</a:t>
            </a:r>
            <a:r>
              <a:rPr lang="en-US" sz="2400" dirty="0" smtClean="0"/>
              <a:t> 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ORDER BY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DESC;</a:t>
            </a:r>
            <a:endParaRPr lang="it-IT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riguarda</a:t>
            </a:r>
            <a:r>
              <a:rPr lang="en-US" dirty="0" smtClean="0"/>
              <a:t> la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, TOP </a:t>
            </a:r>
            <a:r>
              <a:rPr lang="en-US" dirty="0" err="1" smtClean="0"/>
              <a:t>esegue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fase</a:t>
            </a:r>
            <a:r>
              <a:rPr lang="en-US" dirty="0" smtClean="0"/>
              <a:t> SELECT, </a:t>
            </a:r>
            <a:r>
              <a:rPr lang="en-US" dirty="0" err="1" smtClean="0"/>
              <a:t>subito</a:t>
            </a:r>
            <a:r>
              <a:rPr lang="en-US" dirty="0" smtClean="0"/>
              <a:t> </a:t>
            </a:r>
            <a:r>
              <a:rPr lang="en-US" dirty="0" err="1" smtClean="0"/>
              <a:t>dopo</a:t>
            </a:r>
            <a:r>
              <a:rPr lang="en-US" dirty="0" smtClean="0"/>
              <a:t> la clause DISTINCT. La clause ORDER BY in </a:t>
            </a:r>
            <a:r>
              <a:rPr lang="en-US" dirty="0" err="1" smtClean="0"/>
              <a:t>presenza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TOP serve un </a:t>
            </a:r>
            <a:r>
              <a:rPr lang="en-US" dirty="0" err="1" smtClean="0"/>
              <a:t>doppio</a:t>
            </a:r>
            <a:r>
              <a:rPr lang="en-US" dirty="0" smtClean="0"/>
              <a:t> </a:t>
            </a:r>
            <a:r>
              <a:rPr lang="en-US" dirty="0" err="1" smtClean="0"/>
              <a:t>ruolo</a:t>
            </a:r>
            <a:r>
              <a:rPr lang="en-US" dirty="0" smtClean="0"/>
              <a:t>. Durante </a:t>
            </a:r>
            <a:r>
              <a:rPr lang="en-US" dirty="0" err="1" smtClean="0"/>
              <a:t>l’esecuzione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TOP </a:t>
            </a:r>
            <a:r>
              <a:rPr lang="en-US" dirty="0" err="1" smtClean="0"/>
              <a:t>filtra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desiderato</a:t>
            </a:r>
            <a:r>
              <a:rPr lang="en-US" dirty="0" smtClean="0"/>
              <a:t>, e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successiva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ORDER BY </a:t>
            </a:r>
            <a:r>
              <a:rPr lang="en-US" dirty="0" err="1" smtClean="0"/>
              <a:t>che</a:t>
            </a:r>
            <a:r>
              <a:rPr lang="en-US" dirty="0" smtClean="0"/>
              <a:t> segue la SELECT </a:t>
            </a:r>
            <a:r>
              <a:rPr lang="en-US" dirty="0" err="1" smtClean="0"/>
              <a:t>ordina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a </a:t>
            </a:r>
            <a:r>
              <a:rPr lang="en-US" dirty="0" err="1" smtClean="0"/>
              <a:t>scopo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presentazione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indicare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percentuale</a:t>
            </a:r>
            <a:r>
              <a:rPr lang="en-US" dirty="0" smtClean="0"/>
              <a:t> (</a:t>
            </a:r>
            <a:r>
              <a:rPr lang="en-US" dirty="0" err="1" smtClean="0"/>
              <a:t>arrotondata</a:t>
            </a:r>
            <a:r>
              <a:rPr lang="en-US" dirty="0" smtClean="0"/>
              <a:t> per </a:t>
            </a:r>
            <a:r>
              <a:rPr lang="en-US" dirty="0" err="1" smtClean="0"/>
              <a:t>eccesso</a:t>
            </a:r>
            <a:r>
              <a:rPr lang="en-US" dirty="0" smtClean="0"/>
              <a:t>)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ritornare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SELECT TOP (1) PERCENT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,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</a:t>
            </a:r>
            <a:r>
              <a:rPr lang="en-US" sz="2400" dirty="0" err="1" smtClean="0"/>
              <a:t>empid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ORDER BY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DESC;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le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Order By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duplicati</a:t>
            </a:r>
            <a:r>
              <a:rPr lang="en-US" dirty="0" smtClean="0"/>
              <a:t> la TOP clause e’ </a:t>
            </a:r>
            <a:r>
              <a:rPr lang="en-US" dirty="0" err="1" smtClean="0"/>
              <a:t>libera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scegliere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non </a:t>
            </a:r>
            <a:r>
              <a:rPr lang="en-US" dirty="0" err="1" smtClean="0"/>
              <a:t>deterministica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verranno</a:t>
            </a:r>
            <a:r>
              <a:rPr lang="en-US" dirty="0" smtClean="0"/>
              <a:t> </a:t>
            </a:r>
            <a:r>
              <a:rPr lang="en-US" dirty="0" err="1" smtClean="0"/>
              <a:t>incluse</a:t>
            </a:r>
            <a:r>
              <a:rPr lang="en-US" dirty="0" smtClean="0"/>
              <a:t> in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concorrenza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due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uguale</a:t>
            </a:r>
            <a:r>
              <a:rPr lang="en-US" dirty="0" smtClean="0"/>
              <a:t> </a:t>
            </a:r>
            <a:r>
              <a:rPr lang="en-US" dirty="0" err="1" smtClean="0"/>
              <a:t>ordinamento</a:t>
            </a:r>
            <a:r>
              <a:rPr lang="en-US" dirty="0" smtClean="0"/>
              <a:t>. Per </a:t>
            </a:r>
            <a:r>
              <a:rPr lang="en-US" dirty="0" err="1" smtClean="0"/>
              <a:t>evitare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puo</a:t>
            </a:r>
            <a:r>
              <a:rPr lang="en-US" dirty="0" smtClean="0"/>
              <a:t>’ </a:t>
            </a:r>
            <a:r>
              <a:rPr lang="en-US" dirty="0" err="1" smtClean="0"/>
              <a:t>introdurre</a:t>
            </a:r>
            <a:r>
              <a:rPr lang="en-US" dirty="0" smtClean="0"/>
              <a:t> un “tie breaker”:</a:t>
            </a:r>
            <a:br>
              <a:rPr lang="en-US" dirty="0" smtClean="0"/>
            </a:br>
            <a:r>
              <a:rPr lang="en-US" sz="2000" dirty="0" smtClean="0"/>
              <a:t>SELECT TOP (5)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empid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ORDER BY 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 DESC, </a:t>
            </a:r>
            <a:r>
              <a:rPr lang="en-US" sz="2000" b="1" dirty="0" err="1" smtClean="0"/>
              <a:t>orderid</a:t>
            </a:r>
            <a:r>
              <a:rPr lang="en-US" sz="2000" b="1" dirty="0" smtClean="0"/>
              <a:t> DESC</a:t>
            </a:r>
            <a:r>
              <a:rPr lang="en-US" sz="2000" dirty="0" smtClean="0"/>
              <a:t>;</a:t>
            </a:r>
            <a:endParaRPr lang="it-IT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Option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Un’ </a:t>
            </a:r>
            <a:r>
              <a:rPr lang="en-US" dirty="0" err="1" smtClean="0"/>
              <a:t>altra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e’ </a:t>
            </a:r>
            <a:r>
              <a:rPr lang="en-US" dirty="0" err="1" smtClean="0"/>
              <a:t>decidere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includere</a:t>
            </a:r>
            <a:r>
              <a:rPr lang="en-US" dirty="0" smtClean="0"/>
              <a:t> , con </a:t>
            </a:r>
            <a:r>
              <a:rPr lang="en-US" dirty="0" err="1" smtClean="0"/>
              <a:t>l’opzione</a:t>
            </a:r>
            <a:r>
              <a:rPr lang="en-US" dirty="0" smtClean="0"/>
              <a:t> WITH TIES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“in </a:t>
            </a:r>
            <a:r>
              <a:rPr lang="en-US" dirty="0" err="1" smtClean="0"/>
              <a:t>pareggio</a:t>
            </a:r>
            <a:r>
              <a:rPr lang="en-US" dirty="0" smtClean="0"/>
              <a:t>”: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  SELECT TOP (5) WITH TIES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,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</a:t>
            </a:r>
            <a:r>
              <a:rPr lang="en-US" sz="2400" dirty="0" err="1" smtClean="0"/>
              <a:t>empid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ORDER BY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DESC;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Espone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“window”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a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calcolo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aggregate functions o ranking functions. Il </a:t>
            </a:r>
            <a:r>
              <a:rPr lang="en-US" dirty="0" err="1" smtClean="0"/>
              <a:t>funzionamento</a:t>
            </a:r>
            <a:r>
              <a:rPr lang="en-US" dirty="0" smtClean="0"/>
              <a:t> e’ simile al GROUP BY, ma OVER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ritornare</a:t>
            </a:r>
            <a:r>
              <a:rPr lang="en-US" dirty="0" smtClean="0"/>
              <a:t> le </a:t>
            </a:r>
            <a:r>
              <a:rPr lang="en-US" dirty="0" err="1" smtClean="0"/>
              <a:t>singole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aggregati</a:t>
            </a:r>
            <a:r>
              <a:rPr lang="en-US" dirty="0" smtClean="0"/>
              <a:t>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stesso</a:t>
            </a:r>
            <a:r>
              <a:rPr lang="en-US" dirty="0" smtClean="0"/>
              <a:t> tempo.</a:t>
            </a:r>
            <a:endParaRPr lang="it-I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it-IT" dirty="0" smtClean="0"/>
              <a:t>SUM(val) OVER() da’ la somma dei valori su tutte le righe su cui opera SELECT, e se voglio operare su raggruppamenti diversi uso la keyword PARTITION BY</a:t>
            </a:r>
            <a:endParaRPr lang="it-IT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SELECT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</a:t>
            </a:r>
            <a:r>
              <a:rPr lang="en-US" sz="2400" dirty="0" err="1" smtClean="0"/>
              <a:t>val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SUM(</a:t>
            </a:r>
            <a:r>
              <a:rPr lang="en-US" sz="2400" dirty="0" err="1" smtClean="0"/>
              <a:t>val</a:t>
            </a:r>
            <a:r>
              <a:rPr lang="en-US" sz="2400" dirty="0" smtClean="0"/>
              <a:t>) OVER() AS </a:t>
            </a:r>
            <a:r>
              <a:rPr lang="en-US" sz="2400" dirty="0" err="1" smtClean="0"/>
              <a:t>totalvalue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SUM(</a:t>
            </a:r>
            <a:r>
              <a:rPr lang="en-US" sz="2400" dirty="0" err="1" smtClean="0"/>
              <a:t>val</a:t>
            </a:r>
            <a:r>
              <a:rPr lang="en-US" sz="2400" dirty="0" smtClean="0"/>
              <a:t>) OVER(PARTITION BY </a:t>
            </a:r>
            <a:r>
              <a:rPr lang="en-US" sz="2400" dirty="0" err="1" smtClean="0"/>
              <a:t>custid</a:t>
            </a:r>
            <a:r>
              <a:rPr lang="en-US" sz="2400" dirty="0" smtClean="0"/>
              <a:t>) AS  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</a:t>
            </a:r>
            <a:r>
              <a:rPr lang="en-US" sz="2400" dirty="0" err="1" smtClean="0"/>
              <a:t>custtotalvalue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Sales.OrderValues</a:t>
            </a:r>
            <a:r>
              <a:rPr lang="en-US" sz="2400" dirty="0" smtClean="0"/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data modeling </a:t>
            </a:r>
            <a:r>
              <a:rPr lang="en-US" dirty="0" err="1" smtClean="0"/>
              <a:t>su</a:t>
            </a:r>
            <a:r>
              <a:rPr lang="en-US" dirty="0" smtClean="0"/>
              <a:t> DB </a:t>
            </a:r>
            <a:r>
              <a:rPr lang="en-US" dirty="0" err="1" smtClean="0"/>
              <a:t>inizia</a:t>
            </a:r>
            <a:r>
              <a:rPr lang="en-US" dirty="0" smtClean="0"/>
              <a:t> </a:t>
            </a:r>
            <a:r>
              <a:rPr lang="en-US" dirty="0" err="1" smtClean="0"/>
              <a:t>identificando</a:t>
            </a:r>
            <a:r>
              <a:rPr lang="en-US" dirty="0" smtClean="0"/>
              <a:t> </a:t>
            </a:r>
            <a:r>
              <a:rPr lang="en-US" dirty="0" err="1" smtClean="0"/>
              <a:t>proposizioni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rappresentate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dirty="0" smtClean="0"/>
              <a:t> DB. Per </a:t>
            </a:r>
            <a:r>
              <a:rPr lang="en-US" dirty="0" err="1" smtClean="0"/>
              <a:t>esempio</a:t>
            </a:r>
            <a:r>
              <a:rPr lang="en-US" dirty="0" smtClean="0"/>
              <a:t> l’ </a:t>
            </a:r>
            <a:r>
              <a:rPr lang="en-US" dirty="0" err="1" smtClean="0"/>
              <a:t>affermazione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Paolo Rossi e’ </a:t>
            </a:r>
            <a:r>
              <a:rPr lang="en-US" dirty="0" err="1" smtClean="0"/>
              <a:t>nato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1970 e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dipartimento</a:t>
            </a:r>
            <a:r>
              <a:rPr lang="en-US" dirty="0" smtClean="0"/>
              <a:t> IT. Se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affermazione</a:t>
            </a:r>
            <a:r>
              <a:rPr lang="en-US" dirty="0" smtClean="0"/>
              <a:t> e’ </a:t>
            </a:r>
            <a:r>
              <a:rPr lang="en-US" dirty="0" err="1" smtClean="0"/>
              <a:t>vera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manifestera</a:t>
            </a:r>
            <a:r>
              <a:rPr lang="en-US" dirty="0" smtClean="0"/>
              <a:t>’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Employees.</a:t>
            </a:r>
            <a:endParaRPr lang="it-IT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vantaggio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OVER e’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consente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ritornare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singole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per le </a:t>
            </a:r>
            <a:r>
              <a:rPr lang="en-US" dirty="0" err="1" smtClean="0"/>
              <a:t>varie</a:t>
            </a:r>
            <a:r>
              <a:rPr lang="en-US" dirty="0" smtClean="0"/>
              <a:t> “</a:t>
            </a:r>
            <a:r>
              <a:rPr lang="en-US" dirty="0" err="1" smtClean="0"/>
              <a:t>finestre</a:t>
            </a:r>
            <a:r>
              <a:rPr lang="en-US" dirty="0" smtClean="0"/>
              <a:t>” </a:t>
            </a:r>
            <a:r>
              <a:rPr lang="en-US" dirty="0" err="1" smtClean="0"/>
              <a:t>su</a:t>
            </a:r>
            <a:r>
              <a:rPr lang="en-US" dirty="0" smtClean="0"/>
              <a:t>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partizione</a:t>
            </a:r>
            <a:r>
              <a:rPr lang="en-US" dirty="0" smtClean="0"/>
              <a:t>, e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espressioni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combinano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it-IT" sz="2000" dirty="0" smtClean="0"/>
              <a:t>SELECT orderid, custid, val, </a:t>
            </a:r>
            <a:br>
              <a:rPr lang="it-IT" sz="2000" dirty="0" smtClean="0"/>
            </a:br>
            <a:r>
              <a:rPr lang="it-IT" sz="2000" dirty="0" smtClean="0"/>
              <a:t>           100. * val / SUM(val) OVER() AS pctall, </a:t>
            </a:r>
            <a:br>
              <a:rPr lang="it-IT" sz="2000" dirty="0" smtClean="0"/>
            </a:br>
            <a:r>
              <a:rPr lang="it-IT" sz="2000" dirty="0" smtClean="0"/>
              <a:t>           100. * val / SUM(val) OVER(PARTITION BY custid) AS </a:t>
            </a:r>
            <a:br>
              <a:rPr lang="it-IT" sz="2000" dirty="0" smtClean="0"/>
            </a:br>
            <a:r>
              <a:rPr lang="it-IT" sz="2000" dirty="0" smtClean="0"/>
              <a:t>                                                                                       pctcust FROM Sales.OrderValues;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Oltre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aggregate functions OVER </a:t>
            </a: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4 ranking functions:</a:t>
            </a:r>
          </a:p>
          <a:p>
            <a:r>
              <a:rPr lang="en-US" dirty="0" smtClean="0"/>
              <a:t>ROW_NUMBER</a:t>
            </a:r>
          </a:p>
          <a:p>
            <a:r>
              <a:rPr lang="en-US" dirty="0" smtClean="0"/>
              <a:t>RANK</a:t>
            </a:r>
          </a:p>
          <a:p>
            <a:r>
              <a:rPr lang="en-US" dirty="0" smtClean="0"/>
              <a:t>DENSE_RANK</a:t>
            </a:r>
          </a:p>
          <a:p>
            <a:r>
              <a:rPr lang="en-US" dirty="0" smtClean="0"/>
              <a:t>NTILE </a:t>
            </a:r>
            <a:endParaRPr lang="it-IT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400" dirty="0" smtClean="0"/>
              <a:t>   SELECT orderid, custid, val, </a:t>
            </a:r>
            <a:br>
              <a:rPr lang="it-IT" sz="2400" dirty="0" smtClean="0"/>
            </a:br>
            <a:r>
              <a:rPr lang="it-IT" sz="2400" dirty="0" smtClean="0"/>
              <a:t>ROW_NUMBER() OVER(ORDER BY val) AS rownum, </a:t>
            </a:r>
            <a:br>
              <a:rPr lang="it-IT" sz="2400" dirty="0" smtClean="0"/>
            </a:br>
            <a:r>
              <a:rPr lang="it-IT" sz="2400" dirty="0" smtClean="0"/>
              <a:t>RANK() OVER(ORDER BY val) AS rank, DENSE_RANK() OVER(ORDER BY val) AS dense_rank, NTILE(100) OVER(ORDER BY val) AS ntile </a:t>
            </a:r>
            <a:br>
              <a:rPr lang="it-IT" sz="2400" dirty="0" smtClean="0"/>
            </a:br>
            <a:r>
              <a:rPr lang="it-IT" sz="2400" dirty="0" smtClean="0"/>
              <a:t>FROM Sales.OrderValues </a:t>
            </a:r>
            <a:br>
              <a:rPr lang="it-IT" sz="2400" dirty="0" smtClean="0"/>
            </a:br>
            <a:r>
              <a:rPr lang="it-IT" sz="2400" dirty="0" smtClean="0"/>
              <a:t>ORDER BY val</a:t>
            </a:r>
            <a:r>
              <a:rPr lang="it-IT" dirty="0" smtClean="0"/>
              <a:t>;</a:t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344816" cy="459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ROW_NUMBER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crescente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interi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del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basandosi</a:t>
            </a:r>
            <a:r>
              <a:rPr lang="en-US" dirty="0" smtClean="0"/>
              <a:t> </a:t>
            </a:r>
            <a:r>
              <a:rPr lang="en-US" dirty="0" err="1" smtClean="0"/>
              <a:t>sull</a:t>
            </a:r>
            <a:r>
              <a:rPr lang="en-US" dirty="0" smtClean="0"/>
              <a:t>’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ORDER BY </a:t>
            </a:r>
            <a:r>
              <a:rPr lang="en-US" dirty="0" err="1" smtClean="0"/>
              <a:t>della</a:t>
            </a:r>
            <a:r>
              <a:rPr lang="en-US" dirty="0" smtClean="0"/>
              <a:t> clause OVER.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dirty="0" smtClean="0"/>
              <a:t>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l’ </a:t>
            </a:r>
            <a:r>
              <a:rPr lang="en-US" dirty="0" err="1" smtClean="0"/>
              <a:t>ordine</a:t>
            </a:r>
            <a:r>
              <a:rPr lang="en-US" dirty="0" smtClean="0"/>
              <a:t> e’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colonna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aumenta</a:t>
            </a:r>
            <a:r>
              <a:rPr lang="en-US" dirty="0" smtClean="0"/>
              <a:t> con </a:t>
            </a:r>
            <a:r>
              <a:rPr lang="en-US" dirty="0" err="1" smtClean="0"/>
              <a:t>essa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non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successiva</a:t>
            </a:r>
            <a:r>
              <a:rPr lang="en-US" dirty="0" smtClean="0"/>
              <a:t>, ROW_NUMBER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comunque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vogliono</a:t>
            </a:r>
            <a:r>
              <a:rPr lang="en-US" dirty="0" smtClean="0"/>
              <a:t> </a:t>
            </a:r>
            <a:r>
              <a:rPr lang="en-US" dirty="0" err="1" smtClean="0"/>
              <a:t>trattare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medesimo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ordinamento</a:t>
            </a:r>
            <a:r>
              <a:rPr lang="en-US" dirty="0" smtClean="0"/>
              <a:t>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RANK o DENSE_RANK. RANK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quante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un </a:t>
            </a:r>
            <a:r>
              <a:rPr lang="en-US" dirty="0" err="1" smtClean="0"/>
              <a:t>rango</a:t>
            </a:r>
            <a:r>
              <a:rPr lang="en-US" dirty="0" smtClean="0"/>
              <a:t> </a:t>
            </a:r>
            <a:r>
              <a:rPr lang="en-US" dirty="0" err="1" smtClean="0"/>
              <a:t>inferiore</a:t>
            </a:r>
            <a:r>
              <a:rPr lang="en-US" dirty="0" smtClean="0"/>
              <a:t>, DENSE_RANK </a:t>
            </a:r>
            <a:r>
              <a:rPr lang="en-US" dirty="0" err="1" smtClean="0"/>
              <a:t>quante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distinte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un </a:t>
            </a:r>
            <a:r>
              <a:rPr lang="en-US" dirty="0" err="1" smtClean="0"/>
              <a:t>rango</a:t>
            </a:r>
            <a:r>
              <a:rPr lang="en-US" dirty="0" smtClean="0"/>
              <a:t> </a:t>
            </a:r>
            <a:r>
              <a:rPr lang="en-US" dirty="0" err="1" smtClean="0"/>
              <a:t>inferiore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NTILE divide </a:t>
            </a:r>
            <a:r>
              <a:rPr lang="en-US" dirty="0" err="1" smtClean="0"/>
              <a:t>separa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assegnandole</a:t>
            </a:r>
            <a:r>
              <a:rPr lang="en-US" dirty="0" smtClean="0"/>
              <a:t> a “tile” (</a:t>
            </a:r>
            <a:r>
              <a:rPr lang="en-US" dirty="0" err="1" smtClean="0"/>
              <a:t>gruppi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uguale</a:t>
            </a:r>
            <a:r>
              <a:rPr lang="en-US" dirty="0" smtClean="0"/>
              <a:t> </a:t>
            </a:r>
            <a:r>
              <a:rPr lang="en-US" dirty="0" err="1" smtClean="0"/>
              <a:t>dimensione</a:t>
            </a:r>
            <a:r>
              <a:rPr lang="en-US" dirty="0" smtClean="0"/>
              <a:t>) </a:t>
            </a:r>
            <a:r>
              <a:rPr lang="en-US" dirty="0" err="1" smtClean="0"/>
              <a:t>assegnando</a:t>
            </a:r>
            <a:r>
              <a:rPr lang="en-US" dirty="0" smtClean="0"/>
              <a:t> ad </a:t>
            </a:r>
            <a:r>
              <a:rPr lang="en-US" dirty="0" err="1" smtClean="0"/>
              <a:t>ogni</a:t>
            </a:r>
            <a:r>
              <a:rPr lang="en-US" dirty="0" smtClean="0"/>
              <a:t> tile un tile number. Si </a:t>
            </a:r>
            <a:r>
              <a:rPr lang="en-US" dirty="0" err="1" smtClean="0"/>
              <a:t>specifica</a:t>
            </a:r>
            <a:r>
              <a:rPr lang="en-US" dirty="0" smtClean="0"/>
              <a:t> in input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tiles e </a:t>
            </a:r>
            <a:r>
              <a:rPr lang="en-US" dirty="0" err="1" smtClean="0"/>
              <a:t>nella</a:t>
            </a:r>
            <a:r>
              <a:rPr lang="en-US" dirty="0" smtClean="0"/>
              <a:t> OVER </a:t>
            </a:r>
            <a:r>
              <a:rPr lang="en-US" dirty="0" err="1" smtClean="0"/>
              <a:t>l’ordinamento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per </a:t>
            </a:r>
            <a:r>
              <a:rPr lang="en-US" dirty="0" err="1" smtClean="0"/>
              <a:t>assegnare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tile.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non e’ </a:t>
            </a:r>
            <a:r>
              <a:rPr lang="en-US" dirty="0" err="1" smtClean="0"/>
              <a:t>diviso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intera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tiles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in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assegnata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</a:t>
            </a:r>
            <a:r>
              <a:rPr lang="en-US" dirty="0" err="1" smtClean="0"/>
              <a:t>dalle</a:t>
            </a:r>
            <a:r>
              <a:rPr lang="en-US" dirty="0" smtClean="0"/>
              <a:t> prime tile.</a:t>
            </a:r>
            <a:endParaRPr lang="it-IT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Anche</a:t>
            </a:r>
            <a:r>
              <a:rPr lang="en-US" dirty="0" smtClean="0"/>
              <a:t> le ranking functions </a:t>
            </a:r>
            <a:r>
              <a:rPr lang="en-US" dirty="0" err="1" smtClean="0"/>
              <a:t>supportano</a:t>
            </a:r>
            <a:r>
              <a:rPr lang="en-US" dirty="0" smtClean="0"/>
              <a:t> PARTITION BY: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orderid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val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ROW_NUMBER() </a:t>
            </a:r>
            <a:br>
              <a:rPr lang="en-US" sz="2000" dirty="0" smtClean="0"/>
            </a:br>
            <a:r>
              <a:rPr lang="en-US" sz="2000" dirty="0" smtClean="0"/>
              <a:t>OVER(PARTITION BY </a:t>
            </a:r>
            <a:r>
              <a:rPr lang="en-US" sz="2000" dirty="0" err="1" smtClean="0"/>
              <a:t>custid</a:t>
            </a:r>
            <a:r>
              <a:rPr lang="en-US" sz="2000" dirty="0" smtClean="0"/>
              <a:t> ORDER BY </a:t>
            </a:r>
            <a:r>
              <a:rPr lang="en-US" sz="2000" dirty="0" err="1" smtClean="0"/>
              <a:t>val</a:t>
            </a:r>
            <a:r>
              <a:rPr lang="en-US" sz="2000" dirty="0" smtClean="0"/>
              <a:t>) AS </a:t>
            </a:r>
            <a:r>
              <a:rPr lang="en-US" sz="2000" dirty="0" err="1" smtClean="0"/>
              <a:t>rownum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 err="1" smtClean="0"/>
              <a:t>Sales.OrderValues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ORDER BY </a:t>
            </a:r>
            <a:r>
              <a:rPr lang="en-US" sz="2000" dirty="0" err="1" smtClean="0"/>
              <a:t>custid</a:t>
            </a:r>
            <a:r>
              <a:rPr lang="en-US" sz="2000" dirty="0" smtClean="0"/>
              <a:t>, </a:t>
            </a:r>
            <a:r>
              <a:rPr lang="en-US" sz="2000" dirty="0" err="1" smtClean="0"/>
              <a:t>val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600" dirty="0" smtClean="0"/>
              <a:t>ORDER BY in OVER non ha </a:t>
            </a:r>
            <a:r>
              <a:rPr lang="en-US" sz="2600" dirty="0" err="1" smtClean="0"/>
              <a:t>nulla</a:t>
            </a:r>
            <a:r>
              <a:rPr lang="en-US" sz="2600" dirty="0" smtClean="0"/>
              <a:t> a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vedere</a:t>
            </a:r>
            <a:r>
              <a:rPr lang="en-US" sz="2600" dirty="0" smtClean="0"/>
              <a:t> con l’ </a:t>
            </a:r>
            <a:r>
              <a:rPr lang="en-US" sz="2600" dirty="0" err="1" smtClean="0"/>
              <a:t>ordinamento</a:t>
            </a:r>
            <a:r>
              <a:rPr lang="en-US" sz="2600" dirty="0" smtClean="0"/>
              <a:t> del </a:t>
            </a:r>
            <a:r>
              <a:rPr lang="en-US" sz="2600" dirty="0" err="1" smtClean="0"/>
              <a:t>risultato</a:t>
            </a:r>
            <a:r>
              <a:rPr lang="en-US" sz="2600" dirty="0" smtClean="0"/>
              <a:t> finale </a:t>
            </a:r>
            <a:r>
              <a:rPr lang="en-US" sz="2600" dirty="0" err="1" smtClean="0"/>
              <a:t>che</a:t>
            </a:r>
            <a:r>
              <a:rPr lang="en-US" sz="2600" dirty="0" smtClean="0"/>
              <a:t> e’ del </a:t>
            </a:r>
            <a:r>
              <a:rPr lang="en-US" sz="2600" dirty="0" err="1" smtClean="0"/>
              <a:t>tutto</a:t>
            </a:r>
            <a:r>
              <a:rPr lang="en-US" sz="2600" dirty="0" smtClean="0"/>
              <a:t> </a:t>
            </a:r>
            <a:r>
              <a:rPr lang="en-US" sz="2600" dirty="0" err="1" smtClean="0"/>
              <a:t>casuale</a:t>
            </a:r>
            <a:r>
              <a:rPr lang="en-US" sz="2600" dirty="0" smtClean="0"/>
              <a:t>, come </a:t>
            </a:r>
            <a:r>
              <a:rPr lang="en-US" sz="2600" dirty="0" err="1" smtClean="0"/>
              <a:t>deve</a:t>
            </a:r>
            <a:r>
              <a:rPr lang="en-US" sz="2600" dirty="0" smtClean="0"/>
              <a:t> </a:t>
            </a:r>
            <a:r>
              <a:rPr lang="en-US" sz="2600" dirty="0" err="1" smtClean="0"/>
              <a:t>essere</a:t>
            </a:r>
            <a:r>
              <a:rPr lang="en-US" sz="2600" dirty="0" smtClean="0"/>
              <a:t> in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tabella</a:t>
            </a:r>
            <a:r>
              <a:rPr lang="en-US" sz="2600" dirty="0" smtClean="0"/>
              <a:t>, a </a:t>
            </a:r>
            <a:r>
              <a:rPr lang="en-US" sz="2600" dirty="0" err="1" smtClean="0"/>
              <a:t>meno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non </a:t>
            </a:r>
            <a:r>
              <a:rPr lang="en-US" sz="2600" dirty="0" err="1" smtClean="0"/>
              <a:t>aggiungere</a:t>
            </a:r>
            <a:r>
              <a:rPr lang="en-US" sz="2600" dirty="0" smtClean="0"/>
              <a:t> un ORDER BY finale per la </a:t>
            </a:r>
            <a:r>
              <a:rPr lang="en-US" sz="2600" dirty="0" err="1" smtClean="0"/>
              <a:t>presentazione</a:t>
            </a:r>
            <a:r>
              <a:rPr lang="en-US" sz="2600" dirty="0" smtClean="0"/>
              <a:t> </a:t>
            </a:r>
            <a:r>
              <a:rPr lang="en-US" sz="2600" dirty="0" err="1" smtClean="0"/>
              <a:t>dei</a:t>
            </a:r>
            <a:r>
              <a:rPr lang="en-US" sz="2600" dirty="0" smtClean="0"/>
              <a:t> </a:t>
            </a:r>
            <a:r>
              <a:rPr lang="en-US" sz="2600" dirty="0" err="1" smtClean="0"/>
              <a:t>risultati</a:t>
            </a:r>
            <a:r>
              <a:rPr lang="en-US" sz="2600" dirty="0" smtClean="0"/>
              <a:t>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it-I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6768752" cy="432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Riassumendo</a:t>
            </a:r>
            <a:r>
              <a:rPr lang="en-US" dirty="0" smtClean="0"/>
              <a:t> </a:t>
            </a:r>
            <a:r>
              <a:rPr lang="en-US" dirty="0" err="1" smtClean="0"/>
              <a:t>l’ordine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e’</a:t>
            </a:r>
          </a:p>
          <a:p>
            <a:r>
              <a:rPr lang="en-US" sz="2000" dirty="0" smtClean="0"/>
              <a:t>FROM</a:t>
            </a:r>
          </a:p>
          <a:p>
            <a:r>
              <a:rPr lang="en-US" sz="2000" dirty="0" smtClean="0"/>
              <a:t>WHERE</a:t>
            </a:r>
          </a:p>
          <a:p>
            <a:r>
              <a:rPr lang="en-US" sz="2000" dirty="0" smtClean="0"/>
              <a:t>GROUP BY</a:t>
            </a:r>
          </a:p>
          <a:p>
            <a:r>
              <a:rPr lang="en-US" sz="2000" dirty="0" smtClean="0"/>
              <a:t>HAVING</a:t>
            </a:r>
          </a:p>
          <a:p>
            <a:r>
              <a:rPr lang="en-US" sz="2000" dirty="0" smtClean="0"/>
              <a:t>SELECT</a:t>
            </a:r>
          </a:p>
          <a:p>
            <a:pPr>
              <a:buNone/>
            </a:pPr>
            <a:r>
              <a:rPr lang="en-US" sz="2000" dirty="0" smtClean="0"/>
              <a:t>               - OVER</a:t>
            </a:r>
          </a:p>
          <a:p>
            <a:pPr>
              <a:buNone/>
            </a:pPr>
            <a:r>
              <a:rPr lang="en-US" sz="2000" dirty="0" smtClean="0"/>
              <a:t>               - DISTINCT</a:t>
            </a:r>
          </a:p>
          <a:p>
            <a:pPr>
              <a:buNone/>
            </a:pPr>
            <a:r>
              <a:rPr lang="en-US" sz="2000" dirty="0" smtClean="0"/>
              <a:t>               - TOP      </a:t>
            </a:r>
          </a:p>
          <a:p>
            <a:r>
              <a:rPr lang="en-US" sz="2000" dirty="0" smtClean="0"/>
              <a:t>ORDER BY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(Null) Values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Predicate Logic a due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proposizione</a:t>
            </a:r>
            <a:r>
              <a:rPr lang="en-US" dirty="0" smtClean="0"/>
              <a:t> e’ </a:t>
            </a:r>
            <a:r>
              <a:rPr lang="en-US" dirty="0" err="1" smtClean="0"/>
              <a:t>vera</a:t>
            </a:r>
            <a:r>
              <a:rPr lang="en-US" dirty="0" smtClean="0"/>
              <a:t> o </a:t>
            </a:r>
            <a:r>
              <a:rPr lang="en-US" dirty="0" err="1" smtClean="0"/>
              <a:t>falsa</a:t>
            </a:r>
            <a:r>
              <a:rPr lang="en-US" dirty="0" smtClean="0"/>
              <a:t>. Ma se </a:t>
            </a:r>
            <a:r>
              <a:rPr lang="en-US" dirty="0" err="1" smtClean="0"/>
              <a:t>concediamo</a:t>
            </a:r>
            <a:r>
              <a:rPr lang="en-US" dirty="0" smtClean="0"/>
              <a:t> la </a:t>
            </a:r>
            <a:r>
              <a:rPr lang="en-US" dirty="0" err="1" smtClean="0"/>
              <a:t>possibilita</a:t>
            </a:r>
            <a:r>
              <a:rPr lang="en-US" dirty="0" smtClean="0"/>
              <a:t>’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mancanti</a:t>
            </a:r>
            <a:r>
              <a:rPr lang="en-US" dirty="0" smtClean="0"/>
              <a:t>  </a:t>
            </a:r>
            <a:r>
              <a:rPr lang="en-US" dirty="0" err="1" smtClean="0"/>
              <a:t>dobbiamo</a:t>
            </a:r>
            <a:r>
              <a:rPr lang="en-US" dirty="0" smtClean="0"/>
              <a:t> </a:t>
            </a:r>
            <a:r>
              <a:rPr lang="en-US" dirty="0" err="1" smtClean="0"/>
              <a:t>considerare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a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, true, false, unknown.</a:t>
            </a:r>
          </a:p>
          <a:p>
            <a:r>
              <a:rPr lang="en-US" dirty="0" err="1" smtClean="0"/>
              <a:t>Codd</a:t>
            </a:r>
            <a:r>
              <a:rPr lang="en-US" dirty="0" smtClean="0"/>
              <a:t> </a:t>
            </a:r>
            <a:r>
              <a:rPr lang="en-US" dirty="0" err="1" smtClean="0"/>
              <a:t>sosteneva</a:t>
            </a:r>
            <a:r>
              <a:rPr lang="en-US" dirty="0" smtClean="0"/>
              <a:t> la </a:t>
            </a:r>
            <a:r>
              <a:rPr lang="en-US" dirty="0" err="1" smtClean="0"/>
              <a:t>necessita</a:t>
            </a:r>
            <a:r>
              <a:rPr lang="en-US" dirty="0" smtClean="0"/>
              <a:t>’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addirittura</a:t>
            </a:r>
            <a:r>
              <a:rPr lang="en-US" dirty="0" smtClean="0"/>
              <a:t> a 4 </a:t>
            </a:r>
            <a:r>
              <a:rPr lang="en-US" dirty="0" err="1" smtClean="0"/>
              <a:t>valoriin</a:t>
            </a:r>
            <a:r>
              <a:rPr lang="en-US" dirty="0" smtClean="0"/>
              <a:t> cui </a:t>
            </a:r>
            <a:r>
              <a:rPr lang="en-US" dirty="0" err="1" smtClean="0"/>
              <a:t>esistono</a:t>
            </a:r>
            <a:r>
              <a:rPr lang="en-US" dirty="0" smtClean="0"/>
              <a:t> due tipi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marcatori</a:t>
            </a:r>
            <a:r>
              <a:rPr lang="en-US" dirty="0" smtClean="0"/>
              <a:t> </a:t>
            </a:r>
            <a:r>
              <a:rPr lang="en-US" dirty="0" err="1" smtClean="0"/>
              <a:t>NULL,inapplicabile</a:t>
            </a:r>
            <a:r>
              <a:rPr lang="en-US" dirty="0" smtClean="0"/>
              <a:t> e </a:t>
            </a:r>
            <a:r>
              <a:rPr lang="en-US" dirty="0" err="1" smtClean="0"/>
              <a:t>mancante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E’ </a:t>
            </a:r>
            <a:r>
              <a:rPr lang="en-US" dirty="0" err="1" smtClean="0"/>
              <a:t>impotante</a:t>
            </a:r>
            <a:r>
              <a:rPr lang="en-US" dirty="0" smtClean="0"/>
              <a:t> aver </a:t>
            </a:r>
            <a:r>
              <a:rPr lang="en-US" dirty="0" err="1" smtClean="0"/>
              <a:t>presente</a:t>
            </a:r>
            <a:r>
              <a:rPr lang="en-US" dirty="0" smtClean="0"/>
              <a:t> la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? Si’ </a:t>
            </a:r>
            <a:r>
              <a:rPr lang="en-US" dirty="0" err="1" smtClean="0"/>
              <a:t>perche</a:t>
            </a:r>
            <a:r>
              <a:rPr lang="en-US" dirty="0" smtClean="0"/>
              <a:t>’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capire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seguente</a:t>
            </a:r>
            <a:r>
              <a:rPr lang="en-US" dirty="0" smtClean="0"/>
              <a:t> query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OrderValues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830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cui solo 795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distinti</a:t>
            </a:r>
            <a:r>
              <a:rPr lang="en-US" dirty="0" smtClean="0"/>
              <a:t>..</a:t>
            </a:r>
            <a:endParaRPr lang="it-IT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6663157" cy="49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Nella</a:t>
            </a:r>
            <a:r>
              <a:rPr lang="en-US" dirty="0" smtClean="0"/>
              <a:t> query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poiche</a:t>
            </a:r>
            <a:r>
              <a:rPr lang="en-US" dirty="0" smtClean="0"/>
              <a:t>’ ROW_NUMBER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eseguito</a:t>
            </a:r>
            <a:r>
              <a:rPr lang="en-US" dirty="0" smtClean="0"/>
              <a:t> prima </a:t>
            </a:r>
            <a:r>
              <a:rPr lang="en-US" dirty="0" err="1" smtClean="0"/>
              <a:t>di</a:t>
            </a:r>
            <a:r>
              <a:rPr lang="en-US" dirty="0" smtClean="0"/>
              <a:t> DISTINCT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differente</a:t>
            </a:r>
            <a:r>
              <a:rPr lang="en-US" dirty="0" smtClean="0"/>
              <a:t> </a:t>
            </a:r>
            <a:r>
              <a:rPr lang="en-US" dirty="0" err="1" smtClean="0"/>
              <a:t>dalle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e </a:t>
            </a:r>
            <a:r>
              <a:rPr lang="en-US" dirty="0" err="1" smtClean="0"/>
              <a:t>quindi</a:t>
            </a:r>
            <a:r>
              <a:rPr lang="en-US" dirty="0" smtClean="0"/>
              <a:t> DISTINCT non ha </a:t>
            </a:r>
            <a:r>
              <a:rPr lang="en-US" dirty="0" err="1" smtClean="0"/>
              <a:t>nessun</a:t>
            </a:r>
            <a:r>
              <a:rPr lang="en-US" dirty="0" smtClean="0"/>
              <a:t> </a:t>
            </a:r>
            <a:r>
              <a:rPr lang="en-US" dirty="0" err="1" smtClean="0"/>
              <a:t>effetto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vogliamo</a:t>
            </a:r>
            <a:r>
              <a:rPr lang="en-US" dirty="0" smtClean="0"/>
              <a:t> </a:t>
            </a:r>
            <a:r>
              <a:rPr lang="en-US" dirty="0" err="1" smtClean="0"/>
              <a:t>eliminare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duplicati</a:t>
            </a:r>
            <a:r>
              <a:rPr lang="en-US" dirty="0" smtClean="0"/>
              <a:t> e </a:t>
            </a:r>
            <a:r>
              <a:rPr lang="en-US" dirty="0" err="1" smtClean="0"/>
              <a:t>assegnare</a:t>
            </a:r>
            <a:r>
              <a:rPr lang="en-US" dirty="0" smtClean="0"/>
              <a:t> 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un row number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e’: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val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   ROW_NUMBER() OVER(ORDER BY </a:t>
            </a:r>
            <a:r>
              <a:rPr lang="en-US" sz="2400" dirty="0" err="1" smtClean="0"/>
              <a:t>val</a:t>
            </a:r>
            <a:r>
              <a:rPr lang="en-US" sz="2400" dirty="0" smtClean="0"/>
              <a:t>) AS </a:t>
            </a:r>
            <a:r>
              <a:rPr lang="en-US" sz="2400" dirty="0" err="1" smtClean="0"/>
              <a:t>rownum</a:t>
            </a:r>
            <a:r>
              <a:rPr lang="en-US" sz="2400" dirty="0" smtClean="0"/>
              <a:t> FROM </a:t>
            </a:r>
            <a:r>
              <a:rPr lang="en-US" sz="2400" dirty="0" err="1" smtClean="0"/>
              <a:t>Sales.OrderValues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GROUP BY </a:t>
            </a:r>
            <a:r>
              <a:rPr lang="en-US" sz="2400" dirty="0" err="1" smtClean="0"/>
              <a:t>val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Predicati</a:t>
            </a:r>
            <a:r>
              <a:rPr lang="en-US" dirty="0" smtClean="0"/>
              <a:t> e </a:t>
            </a:r>
            <a:r>
              <a:rPr lang="en-US" dirty="0" err="1" smtClean="0"/>
              <a:t>Operatori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predicate: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SELECT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empid</a:t>
            </a:r>
            <a:r>
              <a:rPr lang="en-US" dirty="0" smtClean="0"/>
              <a:t>, </a:t>
            </a:r>
            <a:r>
              <a:rPr lang="en-US" dirty="0" err="1" smtClean="0"/>
              <a:t>orderdate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FROM </a:t>
            </a:r>
            <a:r>
              <a:rPr lang="en-US" dirty="0" err="1" smtClean="0"/>
              <a:t>Sales.Orders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WHERE </a:t>
            </a:r>
            <a:r>
              <a:rPr lang="en-US" dirty="0" err="1" smtClean="0"/>
              <a:t>orderid</a:t>
            </a:r>
            <a:r>
              <a:rPr lang="en-US" dirty="0" smtClean="0"/>
              <a:t> IN(10248, 10249, 10250);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Predicati</a:t>
            </a:r>
            <a:r>
              <a:rPr lang="en-US" dirty="0" smtClean="0"/>
              <a:t> e </a:t>
            </a:r>
            <a:r>
              <a:rPr lang="en-US" dirty="0" err="1" smtClean="0"/>
              <a:t>Operatori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PREDICATE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SELECT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empid</a:t>
            </a:r>
            <a:r>
              <a:rPr lang="en-US" dirty="0" smtClean="0"/>
              <a:t>, </a:t>
            </a:r>
            <a:r>
              <a:rPr lang="en-US" dirty="0" err="1" smtClean="0"/>
              <a:t>orderdate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Sales.Orders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orderid</a:t>
            </a:r>
            <a:r>
              <a:rPr lang="en-US" dirty="0" smtClean="0"/>
              <a:t> BETWEEN 10300 AND 10310;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Predicati</a:t>
            </a:r>
            <a:r>
              <a:rPr lang="en-US" dirty="0" smtClean="0"/>
              <a:t> e </a:t>
            </a:r>
            <a:r>
              <a:rPr lang="en-US" dirty="0" err="1" smtClean="0"/>
              <a:t>Operatori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predicate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SELECT </a:t>
            </a:r>
            <a:r>
              <a:rPr lang="en-US" dirty="0" err="1" smtClean="0"/>
              <a:t>empid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FROM </a:t>
            </a:r>
            <a:r>
              <a:rPr lang="en-US" dirty="0" err="1" smtClean="0"/>
              <a:t>HR.Employees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lastname</a:t>
            </a:r>
            <a:r>
              <a:rPr lang="en-US" dirty="0" smtClean="0"/>
              <a:t> LIKE N'D%';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Predicati</a:t>
            </a:r>
            <a:r>
              <a:rPr lang="en-US" dirty="0" smtClean="0"/>
              <a:t> e </a:t>
            </a:r>
            <a:r>
              <a:rPr lang="en-US" dirty="0" err="1" smtClean="0"/>
              <a:t>Operatori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T-SQL </a:t>
            </a: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classici</a:t>
            </a:r>
            <a:r>
              <a:rPr lang="en-US" dirty="0" smtClean="0"/>
              <a:t> </a:t>
            </a:r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comparazione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it-IT" dirty="0" smtClean="0"/>
              <a:t>    =, &gt;, &lt;, &gt;=, &lt;=, &lt;&gt;</a:t>
            </a:r>
          </a:p>
          <a:p>
            <a:pPr>
              <a:buNone/>
            </a:pPr>
            <a:r>
              <a:rPr lang="it-IT" dirty="0" smtClean="0"/>
              <a:t>    e tre non-standard ISO </a:t>
            </a:r>
            <a:br>
              <a:rPr lang="it-IT" dirty="0" smtClean="0"/>
            </a:br>
            <a:r>
              <a:rPr lang="it-IT" dirty="0" smtClean="0"/>
              <a:t>!=, !&gt; (not greater than), !&lt; (not less than)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&gt;= '20080101‘;</a:t>
            </a:r>
            <a:endParaRPr lang="en-US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Predicati</a:t>
            </a:r>
            <a:r>
              <a:rPr lang="en-US" dirty="0" smtClean="0"/>
              <a:t> e </a:t>
            </a:r>
            <a:r>
              <a:rPr lang="en-US" dirty="0" err="1" smtClean="0"/>
              <a:t>Operatori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combinare</a:t>
            </a:r>
            <a:r>
              <a:rPr lang="en-US" dirty="0" smtClean="0"/>
              <a:t> </a:t>
            </a:r>
            <a:r>
              <a:rPr lang="en-US" dirty="0" err="1" smtClean="0"/>
              <a:t>espressioni</a:t>
            </a:r>
            <a:r>
              <a:rPr lang="en-US" dirty="0" smtClean="0"/>
              <a:t> </a:t>
            </a:r>
            <a:r>
              <a:rPr lang="en-US" dirty="0" err="1" smtClean="0"/>
              <a:t>logiche</a:t>
            </a:r>
            <a:r>
              <a:rPr lang="en-US" dirty="0" smtClean="0"/>
              <a:t> T-SQL </a:t>
            </a: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classici</a:t>
            </a:r>
            <a:r>
              <a:rPr lang="en-US" dirty="0" smtClean="0"/>
              <a:t> </a:t>
            </a:r>
            <a:r>
              <a:rPr lang="en-US" dirty="0" err="1" smtClean="0"/>
              <a:t>operatori</a:t>
            </a:r>
            <a:r>
              <a:rPr lang="en-US" dirty="0" smtClean="0"/>
              <a:t> OR e AND. Per </a:t>
            </a:r>
            <a:r>
              <a:rPr lang="en-US" dirty="0" err="1" smtClean="0"/>
              <a:t>negare</a:t>
            </a:r>
            <a:r>
              <a:rPr lang="en-US" dirty="0" smtClean="0"/>
              <a:t> un’ </a:t>
            </a:r>
            <a:r>
              <a:rPr lang="en-US" dirty="0" err="1" smtClean="0"/>
              <a:t>espressione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, NOT.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SELECT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empid</a:t>
            </a:r>
            <a:r>
              <a:rPr lang="en-US" dirty="0" smtClean="0"/>
              <a:t>, </a:t>
            </a:r>
            <a:r>
              <a:rPr lang="en-US" dirty="0" err="1" smtClean="0"/>
              <a:t>orderdate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Sales.Orders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orderdate</a:t>
            </a:r>
            <a:r>
              <a:rPr lang="en-US" dirty="0" smtClean="0"/>
              <a:t> &gt;= '20080101' AND </a:t>
            </a:r>
            <a:r>
              <a:rPr lang="en-US" dirty="0" err="1" smtClean="0"/>
              <a:t>empid</a:t>
            </a:r>
            <a:r>
              <a:rPr lang="en-US" dirty="0" smtClean="0"/>
              <a:t> IN(1, 3, 5);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Predicati</a:t>
            </a:r>
            <a:r>
              <a:rPr lang="en-US" dirty="0" smtClean="0"/>
              <a:t> e </a:t>
            </a:r>
            <a:r>
              <a:rPr lang="en-US" dirty="0" err="1" smtClean="0"/>
              <a:t>Operatori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</a:t>
            </a:r>
            <a:r>
              <a:rPr lang="en-US" dirty="0" err="1" smtClean="0"/>
              <a:t>supporta</a:t>
            </a:r>
            <a:r>
              <a:rPr lang="en-US" dirty="0" smtClean="0"/>
              <a:t> le </a:t>
            </a:r>
            <a:r>
              <a:rPr lang="en-US" dirty="0" err="1" smtClean="0"/>
              <a:t>classiche</a:t>
            </a:r>
            <a:r>
              <a:rPr lang="en-US" dirty="0" smtClean="0"/>
              <a:t> </a:t>
            </a:r>
            <a:r>
              <a:rPr lang="en-US" dirty="0" err="1" smtClean="0"/>
              <a:t>operazione</a:t>
            </a:r>
            <a:r>
              <a:rPr lang="en-US" dirty="0" smtClean="0"/>
              <a:t> </a:t>
            </a:r>
            <a:r>
              <a:rPr lang="en-US" dirty="0" err="1" smtClean="0"/>
              <a:t>aritmetiche</a:t>
            </a:r>
            <a:r>
              <a:rPr lang="en-US" dirty="0" smtClean="0"/>
              <a:t> </a:t>
            </a:r>
            <a:r>
              <a:rPr lang="it-IT" dirty="0" smtClean="0"/>
              <a:t>+, –, *, /, e anche % (operatore modulo)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SELECT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productid</a:t>
            </a:r>
            <a:r>
              <a:rPr lang="en-US" dirty="0" smtClean="0"/>
              <a:t>, qty, </a:t>
            </a:r>
            <a:r>
              <a:rPr lang="en-US" dirty="0" err="1" smtClean="0"/>
              <a:t>unitprice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discount, </a:t>
            </a:r>
            <a:br>
              <a:rPr lang="en-US" dirty="0" smtClean="0"/>
            </a:br>
            <a:r>
              <a:rPr lang="en-US" dirty="0" smtClean="0"/>
              <a:t>         qty * </a:t>
            </a:r>
            <a:r>
              <a:rPr lang="en-US" dirty="0" err="1" smtClean="0"/>
              <a:t>unitprice</a:t>
            </a:r>
            <a:r>
              <a:rPr lang="en-US" dirty="0" smtClean="0"/>
              <a:t> * (1 - discount) AS </a:t>
            </a:r>
            <a:r>
              <a:rPr lang="en-US" dirty="0" err="1" smtClean="0"/>
              <a:t>val</a:t>
            </a:r>
            <a:r>
              <a:rPr lang="en-US" dirty="0" smtClean="0"/>
              <a:t> FROM </a:t>
            </a:r>
            <a:r>
              <a:rPr lang="en-US" dirty="0" err="1" smtClean="0"/>
              <a:t>Sales.OrderDetails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Normalizzazione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1NF: Le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uniche</a:t>
            </a:r>
            <a:r>
              <a:rPr lang="en-US" dirty="0" smtClean="0"/>
              <a:t>, e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atomici</a:t>
            </a:r>
            <a:r>
              <a:rPr lang="en-US" dirty="0" smtClean="0"/>
              <a:t>. 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rappresentare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relazione</a:t>
            </a:r>
            <a:r>
              <a:rPr lang="en-US" dirty="0" smtClean="0"/>
              <a:t>,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1NF.</a:t>
            </a:r>
          </a:p>
          <a:p>
            <a:r>
              <a:rPr lang="en-US" dirty="0" err="1" smtClean="0"/>
              <a:t>Viene</a:t>
            </a:r>
            <a:r>
              <a:rPr lang="en-US" dirty="0" smtClean="0"/>
              <a:t> a volte </a:t>
            </a:r>
            <a:r>
              <a:rPr lang="en-US" dirty="0" err="1" smtClean="0"/>
              <a:t>detto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un </a:t>
            </a:r>
            <a:r>
              <a:rPr lang="en-US" dirty="0" err="1" smtClean="0"/>
              <a:t>tentativo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“</a:t>
            </a:r>
            <a:r>
              <a:rPr lang="en-US" dirty="0" err="1" smtClean="0"/>
              <a:t>simulare</a:t>
            </a:r>
            <a:r>
              <a:rPr lang="en-US" dirty="0" smtClean="0"/>
              <a:t> un array” </a:t>
            </a:r>
            <a:r>
              <a:rPr lang="en-US" dirty="0" err="1" smtClean="0"/>
              <a:t>creando</a:t>
            </a:r>
            <a:r>
              <a:rPr lang="en-US" dirty="0" smtClean="0"/>
              <a:t> per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 </a:t>
            </a:r>
            <a:r>
              <a:rPr lang="en-US" dirty="0" err="1" smtClean="0"/>
              <a:t>tabella</a:t>
            </a:r>
            <a:r>
              <a:rPr lang="en-US" dirty="0" smtClean="0"/>
              <a:t> con </a:t>
            </a:r>
            <a:r>
              <a:rPr lang="en-US" dirty="0" err="1" smtClean="0"/>
              <a:t>colonne</a:t>
            </a:r>
            <a:r>
              <a:rPr lang="en-US" dirty="0" smtClean="0"/>
              <a:t> vendite08, vendite09,vendite10 </a:t>
            </a:r>
            <a:r>
              <a:rPr lang="en-US" dirty="0" err="1" smtClean="0"/>
              <a:t>violi</a:t>
            </a:r>
            <a:r>
              <a:rPr lang="en-US" dirty="0" smtClean="0"/>
              <a:t> 1NF ma </a:t>
            </a:r>
            <a:r>
              <a:rPr lang="en-US" dirty="0" err="1" smtClean="0"/>
              <a:t>questo</a:t>
            </a:r>
            <a:r>
              <a:rPr lang="en-US" dirty="0" smtClean="0"/>
              <a:t> e’ </a:t>
            </a:r>
            <a:r>
              <a:rPr lang="en-US" dirty="0" err="1" smtClean="0"/>
              <a:t>falso</a:t>
            </a:r>
            <a:r>
              <a:rPr lang="en-US" dirty="0" smtClean="0"/>
              <a:t>. </a:t>
            </a:r>
            <a:r>
              <a:rPr lang="en-US" dirty="0" err="1" smtClean="0"/>
              <a:t>Impone</a:t>
            </a:r>
            <a:r>
              <a:rPr lang="en-US" dirty="0" smtClean="0"/>
              <a:t> solo un constraint </a:t>
            </a:r>
            <a:r>
              <a:rPr lang="en-US" dirty="0" err="1" smtClean="0"/>
              <a:t>limitando</a:t>
            </a:r>
            <a:r>
              <a:rPr lang="en-US" dirty="0" smtClean="0"/>
              <a:t> I </a:t>
            </a:r>
            <a:r>
              <a:rPr lang="en-US" dirty="0" err="1" smtClean="0"/>
              <a:t>dati</a:t>
            </a:r>
            <a:r>
              <a:rPr lang="en-US" dirty="0" smtClean="0"/>
              <a:t> a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anni</a:t>
            </a:r>
            <a:r>
              <a:rPr lang="en-US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Expression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CASE e’ un’ </a:t>
            </a:r>
            <a:r>
              <a:rPr lang="en-US" sz="2800" dirty="0" err="1" smtClean="0"/>
              <a:t>espressione</a:t>
            </a:r>
            <a:r>
              <a:rPr lang="en-US" sz="2800" dirty="0" smtClean="0"/>
              <a:t> </a:t>
            </a:r>
            <a:r>
              <a:rPr lang="en-US" sz="2800" dirty="0" err="1" smtClean="0"/>
              <a:t>scalare</a:t>
            </a:r>
            <a:r>
              <a:rPr lang="en-US" sz="2800" dirty="0" smtClean="0"/>
              <a:t> </a:t>
            </a:r>
            <a:r>
              <a:rPr lang="en-US" sz="2800" dirty="0" err="1" smtClean="0"/>
              <a:t>che</a:t>
            </a:r>
            <a:r>
              <a:rPr lang="en-US" sz="2800" dirty="0" smtClean="0"/>
              <a:t> </a:t>
            </a:r>
            <a:r>
              <a:rPr lang="en-US" sz="2800" dirty="0" err="1" smtClean="0"/>
              <a:t>ritorna</a:t>
            </a:r>
            <a:r>
              <a:rPr lang="en-US" sz="2800" dirty="0" smtClean="0"/>
              <a:t> un </a:t>
            </a:r>
            <a:r>
              <a:rPr lang="en-US" sz="2800" dirty="0" err="1" smtClean="0"/>
              <a:t>valore</a:t>
            </a:r>
            <a:r>
              <a:rPr lang="en-US" sz="2800" dirty="0" smtClean="0"/>
              <a:t> in base a </a:t>
            </a:r>
            <a:r>
              <a:rPr lang="en-US" sz="2800" dirty="0" err="1" smtClean="0"/>
              <a:t>logica</a:t>
            </a:r>
            <a:r>
              <a:rPr lang="en-US" sz="2800" dirty="0" smtClean="0"/>
              <a:t> </a:t>
            </a:r>
            <a:r>
              <a:rPr lang="en-US" sz="2800" dirty="0" err="1" smtClean="0"/>
              <a:t>condizionale</a:t>
            </a:r>
            <a:r>
              <a:rPr lang="en-US" sz="2800" dirty="0" smtClean="0"/>
              <a:t>. Simple CASE </a:t>
            </a:r>
            <a:r>
              <a:rPr lang="en-US" sz="2800" dirty="0" err="1" smtClean="0"/>
              <a:t>permette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comparare</a:t>
            </a:r>
            <a:r>
              <a:rPr lang="en-US" sz="2800" dirty="0" smtClean="0"/>
              <a:t> un </a:t>
            </a:r>
            <a:r>
              <a:rPr lang="en-US" sz="2800" dirty="0" err="1" smtClean="0"/>
              <a:t>valore</a:t>
            </a:r>
            <a:r>
              <a:rPr lang="en-US" sz="2800" dirty="0" smtClean="0"/>
              <a:t> con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valori</a:t>
            </a:r>
            <a:r>
              <a:rPr lang="en-US" sz="2800" dirty="0" smtClean="0"/>
              <a:t> e </a:t>
            </a:r>
            <a:r>
              <a:rPr lang="en-US" sz="2800" dirty="0" err="1" smtClean="0"/>
              <a:t>ritornare</a:t>
            </a:r>
            <a:r>
              <a:rPr lang="en-US" sz="2800" dirty="0" smtClean="0"/>
              <a:t> un </a:t>
            </a:r>
            <a:r>
              <a:rPr lang="en-US" sz="2800" dirty="0" err="1" smtClean="0"/>
              <a:t>valore</a:t>
            </a:r>
            <a:r>
              <a:rPr lang="en-US" sz="2800" dirty="0" smtClean="0"/>
              <a:t> per </a:t>
            </a:r>
            <a:r>
              <a:rPr lang="en-US" sz="2800" dirty="0" err="1" smtClean="0"/>
              <a:t>il</a:t>
            </a:r>
            <a:r>
              <a:rPr lang="en-US" sz="2800" dirty="0" smtClean="0"/>
              <a:t> primo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</a:t>
            </a:r>
            <a:r>
              <a:rPr lang="en-US" sz="2800" dirty="0" err="1" smtClean="0"/>
              <a:t>della</a:t>
            </a:r>
            <a:r>
              <a:rPr lang="en-US" sz="2800" dirty="0" smtClean="0"/>
              <a:t> </a:t>
            </a:r>
            <a:r>
              <a:rPr lang="en-US" sz="2800" dirty="0" err="1" smtClean="0"/>
              <a:t>lista</a:t>
            </a:r>
            <a:r>
              <a:rPr lang="en-US" sz="2800" dirty="0" smtClean="0"/>
              <a:t> </a:t>
            </a:r>
            <a:r>
              <a:rPr lang="en-US" sz="2800" dirty="0" err="1" smtClean="0"/>
              <a:t>che</a:t>
            </a:r>
            <a:r>
              <a:rPr lang="en-US" sz="2800" dirty="0" smtClean="0"/>
              <a:t> e’ </a:t>
            </a:r>
            <a:r>
              <a:rPr lang="en-US" sz="2800" dirty="0" err="1" smtClean="0"/>
              <a:t>uguale</a:t>
            </a:r>
            <a:r>
              <a:rPr lang="en-US" sz="2800" dirty="0" smtClean="0"/>
              <a:t> al </a:t>
            </a:r>
            <a:r>
              <a:rPr lang="en-US" sz="2800" dirty="0" err="1" smtClean="0"/>
              <a:t>valore</a:t>
            </a:r>
            <a:r>
              <a:rPr lang="en-US" sz="2800" dirty="0" smtClean="0"/>
              <a:t> in </a:t>
            </a:r>
            <a:r>
              <a:rPr lang="en-US" sz="2800" dirty="0" err="1" smtClean="0"/>
              <a:t>esame</a:t>
            </a:r>
            <a:r>
              <a:rPr lang="en-US" sz="2800" dirty="0" smtClean="0"/>
              <a:t>. </a:t>
            </a:r>
            <a:r>
              <a:rPr lang="en-US" sz="2800" dirty="0" err="1" smtClean="0"/>
              <a:t>Puo</a:t>
            </a:r>
            <a:r>
              <a:rPr lang="en-US" sz="2800" dirty="0" smtClean="0"/>
              <a:t>’ </a:t>
            </a:r>
            <a:r>
              <a:rPr lang="en-US" sz="2800" dirty="0" err="1" smtClean="0"/>
              <a:t>essere</a:t>
            </a:r>
            <a:r>
              <a:rPr lang="en-US" sz="2800" dirty="0" smtClean="0"/>
              <a:t> </a:t>
            </a:r>
            <a:r>
              <a:rPr lang="en-US" sz="2800" dirty="0" err="1" smtClean="0"/>
              <a:t>presente</a:t>
            </a:r>
            <a:r>
              <a:rPr lang="en-US" sz="2800" dirty="0" smtClean="0"/>
              <a:t> </a:t>
            </a:r>
            <a:r>
              <a:rPr lang="en-US" sz="2800" dirty="0" err="1" smtClean="0"/>
              <a:t>anche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clause ELSE. Se non </a:t>
            </a:r>
            <a:r>
              <a:rPr lang="en-US" sz="2800" dirty="0" err="1" smtClean="0"/>
              <a:t>c’e</a:t>
            </a:r>
            <a:r>
              <a:rPr lang="en-US" sz="2800" dirty="0" smtClean="0"/>
              <a:t>’ match con </a:t>
            </a:r>
            <a:r>
              <a:rPr lang="en-US" sz="2800" dirty="0" err="1" smtClean="0"/>
              <a:t>nessun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</a:t>
            </a:r>
            <a:r>
              <a:rPr lang="en-US" sz="2800" dirty="0" err="1" smtClean="0"/>
              <a:t>della</a:t>
            </a:r>
            <a:r>
              <a:rPr lang="en-US" sz="2800" dirty="0" smtClean="0"/>
              <a:t> </a:t>
            </a:r>
            <a:r>
              <a:rPr lang="en-US" sz="2800" dirty="0" err="1" smtClean="0"/>
              <a:t>lista</a:t>
            </a:r>
            <a:r>
              <a:rPr lang="en-US" sz="2800" dirty="0" smtClean="0"/>
              <a:t> e non e’ </a:t>
            </a:r>
            <a:r>
              <a:rPr lang="en-US" sz="2800" dirty="0" err="1" smtClean="0"/>
              <a:t>presente</a:t>
            </a:r>
            <a:r>
              <a:rPr lang="en-US" sz="2800" dirty="0" smtClean="0"/>
              <a:t> la clause ELSE, CASE </a:t>
            </a:r>
            <a:r>
              <a:rPr lang="en-US" sz="2800" dirty="0" err="1" smtClean="0"/>
              <a:t>ritorna</a:t>
            </a:r>
            <a:r>
              <a:rPr lang="en-US" sz="2800" dirty="0" smtClean="0"/>
              <a:t> NULL.</a:t>
            </a:r>
            <a:endParaRPr lang="it-IT" sz="28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Expression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SELECT </a:t>
            </a:r>
            <a:r>
              <a:rPr lang="en-US" sz="2200" dirty="0" err="1" smtClean="0"/>
              <a:t>productid</a:t>
            </a:r>
            <a:r>
              <a:rPr lang="en-US" sz="2200" dirty="0" smtClean="0"/>
              <a:t>, </a:t>
            </a:r>
            <a:r>
              <a:rPr lang="en-US" sz="2200" dirty="0" err="1" smtClean="0"/>
              <a:t>productname</a:t>
            </a:r>
            <a:r>
              <a:rPr lang="en-US" sz="2200" dirty="0" smtClean="0"/>
              <a:t>, </a:t>
            </a:r>
            <a:r>
              <a:rPr lang="en-US" sz="2200" dirty="0" err="1" smtClean="0"/>
              <a:t>categoryid</a:t>
            </a:r>
            <a:r>
              <a:rPr lang="en-US" sz="2200" dirty="0" smtClean="0"/>
              <a:t>, </a:t>
            </a:r>
            <a:br>
              <a:rPr lang="en-US" sz="2200" dirty="0" smtClean="0"/>
            </a:br>
            <a:r>
              <a:rPr lang="en-US" sz="2200" dirty="0" smtClean="0"/>
              <a:t>    CASE </a:t>
            </a:r>
            <a:r>
              <a:rPr lang="en-US" sz="2200" dirty="0" err="1" smtClean="0"/>
              <a:t>categoryid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          WHEN 1 THEN 'Beverages' </a:t>
            </a:r>
            <a:br>
              <a:rPr lang="en-US" sz="2200" dirty="0" smtClean="0"/>
            </a:br>
            <a:r>
              <a:rPr lang="en-US" sz="2200" dirty="0" smtClean="0"/>
              <a:t>          WHEN 2 THEN 'Condiments' </a:t>
            </a:r>
            <a:br>
              <a:rPr lang="en-US" sz="2200" dirty="0" smtClean="0"/>
            </a:br>
            <a:r>
              <a:rPr lang="en-US" sz="2200" dirty="0" smtClean="0"/>
              <a:t>          WHEN 3 THEN 'Confections' </a:t>
            </a:r>
            <a:br>
              <a:rPr lang="en-US" sz="2200" dirty="0" smtClean="0"/>
            </a:br>
            <a:r>
              <a:rPr lang="en-US" sz="2200" dirty="0" smtClean="0"/>
              <a:t>          WHEN 4 THEN 'Dairy Products' </a:t>
            </a:r>
            <a:br>
              <a:rPr lang="en-US" sz="2200" dirty="0" smtClean="0"/>
            </a:br>
            <a:r>
              <a:rPr lang="en-US" sz="2200" dirty="0" smtClean="0"/>
              <a:t>          WHEN 5 THEN 'Grains/Cereals' </a:t>
            </a:r>
            <a:br>
              <a:rPr lang="en-US" sz="2200" dirty="0" smtClean="0"/>
            </a:br>
            <a:r>
              <a:rPr lang="en-US" sz="2200" dirty="0" smtClean="0"/>
              <a:t>          WHEN 6 THEN 'Meat/Poultry' </a:t>
            </a:r>
            <a:br>
              <a:rPr lang="en-US" sz="2200" dirty="0" smtClean="0"/>
            </a:br>
            <a:r>
              <a:rPr lang="en-US" sz="2200" dirty="0" smtClean="0"/>
              <a:t>          WHEN 7 THEN 'Produce' </a:t>
            </a:r>
            <a:br>
              <a:rPr lang="en-US" sz="2200" dirty="0" smtClean="0"/>
            </a:br>
            <a:r>
              <a:rPr lang="en-US" sz="2200" dirty="0" smtClean="0"/>
              <a:t>          WHEN 8 THEN 'Seafood' </a:t>
            </a:r>
            <a:br>
              <a:rPr lang="en-US" sz="2200" dirty="0" smtClean="0"/>
            </a:br>
            <a:r>
              <a:rPr lang="en-US" sz="2200" dirty="0" smtClean="0"/>
              <a:t>          ELSE 'Unknown Category' </a:t>
            </a:r>
            <a:br>
              <a:rPr lang="en-US" sz="2200" dirty="0" smtClean="0"/>
            </a:br>
            <a:r>
              <a:rPr lang="en-US" sz="2200" dirty="0" smtClean="0"/>
              <a:t>     END AS </a:t>
            </a:r>
            <a:r>
              <a:rPr lang="en-US" sz="2200" dirty="0" err="1" smtClean="0"/>
              <a:t>categoryname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FROM </a:t>
            </a:r>
            <a:r>
              <a:rPr lang="en-US" sz="2200" dirty="0" err="1" smtClean="0"/>
              <a:t>Production.Products</a:t>
            </a:r>
            <a:r>
              <a:rPr lang="en-US" sz="2200" dirty="0" smtClean="0"/>
              <a:t>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Expression</a:t>
            </a:r>
            <a:endParaRPr lang="it-I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86302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Expression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Searched CASE e’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flessibile</a:t>
            </a:r>
            <a:r>
              <a:rPr lang="en-US" dirty="0" smtClean="0"/>
              <a:t> del simple CASE </a:t>
            </a:r>
            <a:r>
              <a:rPr lang="en-US" dirty="0" err="1" smtClean="0"/>
              <a:t>perche</a:t>
            </a:r>
            <a:r>
              <a:rPr lang="en-US" dirty="0" smtClean="0"/>
              <a:t>’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predicati</a:t>
            </a:r>
            <a:r>
              <a:rPr lang="en-US" dirty="0" smtClean="0"/>
              <a:t> </a:t>
            </a:r>
            <a:r>
              <a:rPr lang="en-US" dirty="0" err="1" smtClean="0"/>
              <a:t>arbitrari</a:t>
            </a:r>
            <a:r>
              <a:rPr lang="en-US" dirty="0" smtClean="0"/>
              <a:t>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semplici</a:t>
            </a:r>
            <a:r>
              <a:rPr lang="en-US" dirty="0" smtClean="0"/>
              <a:t> match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. </a:t>
            </a:r>
            <a:endParaRPr lang="it-IT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Expression</a:t>
            </a:r>
            <a:endParaRPr lang="it-IT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488506" cy="226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Expression</a:t>
            </a:r>
            <a:endParaRPr lang="it-IT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6856266" cy="32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supporto</a:t>
            </a:r>
            <a:r>
              <a:rPr lang="en-US" dirty="0" smtClean="0"/>
              <a:t> 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NULL in T-SQL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l’utilizzo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a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:</a:t>
            </a:r>
            <a:endParaRPr lang="it-IT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predicato</a:t>
            </a:r>
            <a:r>
              <a:rPr lang="en-US" dirty="0" smtClean="0"/>
              <a:t> salary &gt; 1000 vale TRUE se salary e’ 2000, FALSE se salary e’ 500 e UNKNOWN se salary e’ NULL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riguarda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predicati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query e’ “accept true”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check constraint </a:t>
            </a:r>
            <a:r>
              <a:rPr lang="en-US" dirty="0" err="1" smtClean="0"/>
              <a:t>invece</a:t>
            </a:r>
            <a:r>
              <a:rPr lang="en-US" dirty="0" smtClean="0"/>
              <a:t> e’ “reject false”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TRUE </a:t>
            </a:r>
            <a:r>
              <a:rPr lang="en-US" dirty="0" err="1" smtClean="0"/>
              <a:t>che</a:t>
            </a:r>
            <a:r>
              <a:rPr lang="en-US" dirty="0" smtClean="0"/>
              <a:t> UNKNOWN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accettati</a:t>
            </a:r>
            <a:endParaRPr lang="en-US" dirty="0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un query filter salary &gt; 1000 </a:t>
            </a:r>
            <a:r>
              <a:rPr lang="en-US" dirty="0" err="1" smtClean="0"/>
              <a:t>quindi</a:t>
            </a:r>
            <a:r>
              <a:rPr lang="en-US" dirty="0" smtClean="0"/>
              <a:t> un </a:t>
            </a:r>
            <a:r>
              <a:rPr lang="en-US" dirty="0" err="1" smtClean="0"/>
              <a:t>salario</a:t>
            </a:r>
            <a:r>
              <a:rPr lang="en-US" dirty="0" smtClean="0"/>
              <a:t> NULL </a:t>
            </a:r>
            <a:r>
              <a:rPr lang="en-US" dirty="0" err="1" smtClean="0"/>
              <a:t>verra</a:t>
            </a:r>
            <a:r>
              <a:rPr lang="en-US" dirty="0" smtClean="0"/>
              <a:t>’ </a:t>
            </a:r>
            <a:r>
              <a:rPr lang="en-US" dirty="0" err="1" smtClean="0"/>
              <a:t>eliminato</a:t>
            </a:r>
            <a:r>
              <a:rPr lang="en-US" dirty="0" smtClean="0"/>
              <a:t>, </a:t>
            </a:r>
            <a:r>
              <a:rPr lang="en-US" dirty="0" err="1" smtClean="0"/>
              <a:t>mentre</a:t>
            </a:r>
            <a:r>
              <a:rPr lang="en-US" dirty="0" smtClean="0"/>
              <a:t> per un check constraint salary &gt; 0 un </a:t>
            </a:r>
            <a:r>
              <a:rPr lang="en-US" dirty="0" err="1" smtClean="0"/>
              <a:t>salario</a:t>
            </a:r>
            <a:r>
              <a:rPr lang="en-US" dirty="0" smtClean="0"/>
              <a:t> NULL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accettato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Negare</a:t>
            </a:r>
            <a:r>
              <a:rPr lang="en-US" dirty="0" smtClean="0"/>
              <a:t> un UNKNOWN con un NOT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ancora</a:t>
            </a:r>
            <a:r>
              <a:rPr lang="en-US" dirty="0" smtClean="0"/>
              <a:t> un UNKNOWN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NULL = NULL non e’ TRUE ma UNKNOWN</a:t>
            </a:r>
            <a:endParaRPr lang="it-IT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NULL IS NULL ha come </a:t>
            </a:r>
            <a:r>
              <a:rPr lang="en-US" dirty="0" err="1" smtClean="0"/>
              <a:t>risultato</a:t>
            </a:r>
            <a:r>
              <a:rPr lang="en-US" dirty="0" smtClean="0"/>
              <a:t> TRUE, </a:t>
            </a:r>
            <a:r>
              <a:rPr lang="en-US" dirty="0" err="1" smtClean="0"/>
              <a:t>quindi</a:t>
            </a:r>
            <a:r>
              <a:rPr lang="en-US" dirty="0" smtClean="0"/>
              <a:t> e’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per </a:t>
            </a:r>
            <a:r>
              <a:rPr lang="en-US" dirty="0" err="1" smtClean="0"/>
              <a:t>testare</a:t>
            </a:r>
            <a:r>
              <a:rPr lang="en-US" dirty="0" smtClean="0"/>
              <a:t> 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ha </a:t>
            </a:r>
            <a:r>
              <a:rPr lang="en-US" dirty="0" err="1" smtClean="0"/>
              <a:t>valore</a:t>
            </a:r>
            <a:r>
              <a:rPr lang="en-US" dirty="0" smtClean="0"/>
              <a:t> NULL. La </a:t>
            </a:r>
            <a:r>
              <a:rPr lang="en-US" dirty="0" err="1" smtClean="0"/>
              <a:t>seguente</a:t>
            </a:r>
            <a:r>
              <a:rPr lang="en-US" dirty="0" smtClean="0"/>
              <a:t> query non </a:t>
            </a:r>
            <a:r>
              <a:rPr lang="en-US" dirty="0" err="1" smtClean="0"/>
              <a:t>dara</a:t>
            </a:r>
            <a:r>
              <a:rPr lang="en-US" dirty="0" smtClean="0"/>
              <a:t>’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nessun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SELECT </a:t>
            </a:r>
            <a:r>
              <a:rPr lang="en-US" dirty="0" err="1" smtClean="0"/>
              <a:t>custid</a:t>
            </a:r>
            <a:r>
              <a:rPr lang="en-US" dirty="0" smtClean="0"/>
              <a:t>, country, region, city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Sales.Customers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region = NULL;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forma </a:t>
            </a:r>
            <a:r>
              <a:rPr lang="en-US" dirty="0" err="1" smtClean="0"/>
              <a:t>corretta</a:t>
            </a:r>
            <a:r>
              <a:rPr lang="en-US" dirty="0" smtClean="0"/>
              <a:t> e’: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SELECT </a:t>
            </a:r>
            <a:r>
              <a:rPr lang="en-US" dirty="0" err="1" smtClean="0"/>
              <a:t>custid</a:t>
            </a:r>
            <a:r>
              <a:rPr lang="en-US" dirty="0" smtClean="0"/>
              <a:t>, country, region, city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Sales.Customers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region IS NULL;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Normalizzazione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2NF: </a:t>
            </a:r>
            <a:r>
              <a:rPr lang="en-US" dirty="0" err="1" smtClean="0"/>
              <a:t>Oltre</a:t>
            </a:r>
            <a:r>
              <a:rPr lang="en-US" dirty="0" smtClean="0"/>
              <a:t> ad </a:t>
            </a:r>
            <a:r>
              <a:rPr lang="en-US" dirty="0" err="1" smtClean="0"/>
              <a:t>essere</a:t>
            </a:r>
            <a:r>
              <a:rPr lang="en-US" dirty="0" smtClean="0"/>
              <a:t> in 1NF, per </a:t>
            </a:r>
            <a:r>
              <a:rPr lang="en-US" dirty="0" err="1" smtClean="0"/>
              <a:t>ogni</a:t>
            </a:r>
            <a:r>
              <a:rPr lang="en-US" dirty="0" smtClean="0"/>
              <a:t> candidate key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attributo</a:t>
            </a:r>
            <a:r>
              <a:rPr lang="en-US" dirty="0" smtClean="0"/>
              <a:t> non key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dipendente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tutta</a:t>
            </a:r>
            <a:r>
              <a:rPr lang="en-US" dirty="0" smtClean="0"/>
              <a:t> la candidate key.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</a:t>
            </a:r>
            <a:br>
              <a:rPr lang="it-IT" dirty="0" smtClean="0"/>
            </a:br>
            <a:endParaRPr lang="it-IT" dirty="0" smtClean="0"/>
          </a:p>
          <a:p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077072"/>
            <a:ext cx="2175456" cy="214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Quindi</a:t>
            </a:r>
            <a:r>
              <a:rPr lang="en-US" dirty="0" smtClean="0"/>
              <a:t> se </a:t>
            </a:r>
            <a:r>
              <a:rPr lang="en-US" dirty="0" err="1" smtClean="0"/>
              <a:t>voglio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customer per cui la </a:t>
            </a:r>
            <a:r>
              <a:rPr lang="en-US" dirty="0" err="1" smtClean="0"/>
              <a:t>regione</a:t>
            </a:r>
            <a:r>
              <a:rPr lang="en-US" dirty="0" smtClean="0"/>
              <a:t> e’ </a:t>
            </a:r>
            <a:r>
              <a:rPr lang="en-US" dirty="0" err="1" smtClean="0"/>
              <a:t>diversa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‘WA’, </a:t>
            </a:r>
            <a:r>
              <a:rPr lang="en-US" b="1" dirty="0" err="1" smtClean="0"/>
              <a:t>compresi</a:t>
            </a:r>
            <a:r>
              <a:rPr lang="en-US" b="1" dirty="0" smtClean="0"/>
              <a:t> </a:t>
            </a:r>
            <a:r>
              <a:rPr lang="en-US" b="1" dirty="0" err="1" smtClean="0"/>
              <a:t>quelli</a:t>
            </a:r>
            <a:r>
              <a:rPr lang="en-US" b="1" dirty="0" smtClean="0"/>
              <a:t> per cui e’ null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SELECT </a:t>
            </a:r>
            <a:r>
              <a:rPr lang="en-US" dirty="0" err="1" smtClean="0"/>
              <a:t>custid</a:t>
            </a:r>
            <a:r>
              <a:rPr lang="en-US" dirty="0" smtClean="0"/>
              <a:t>, country, region, city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Sales.Customers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region &lt;&gt; N'WA' OR region IS NULL;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il</a:t>
            </a:r>
            <a:r>
              <a:rPr lang="en-US" dirty="0" smtClean="0"/>
              <a:t> grouping e </a:t>
            </a:r>
            <a:r>
              <a:rPr lang="en-US" dirty="0" err="1" smtClean="0"/>
              <a:t>il</a:t>
            </a:r>
            <a:r>
              <a:rPr lang="en-US" dirty="0" smtClean="0"/>
              <a:t> sorting </a:t>
            </a:r>
            <a:r>
              <a:rPr lang="en-US" dirty="0" err="1" smtClean="0"/>
              <a:t>valori</a:t>
            </a:r>
            <a:r>
              <a:rPr lang="en-US" dirty="0" smtClean="0"/>
              <a:t> NULL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considerati</a:t>
            </a:r>
            <a:r>
              <a:rPr lang="en-US" dirty="0" smtClean="0"/>
              <a:t> </a:t>
            </a:r>
            <a:r>
              <a:rPr lang="en-US" dirty="0" err="1" smtClean="0"/>
              <a:t>uguali</a:t>
            </a:r>
            <a:endParaRPr lang="en-US" dirty="0" smtClean="0"/>
          </a:p>
          <a:p>
            <a:r>
              <a:rPr lang="en-US" dirty="0" smtClean="0"/>
              <a:t>T-SQL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NULL </a:t>
            </a:r>
            <a:r>
              <a:rPr lang="en-US" dirty="0" err="1" smtClean="0"/>
              <a:t>inferiori</a:t>
            </a:r>
            <a:r>
              <a:rPr lang="en-US" dirty="0" smtClean="0"/>
              <a:t> a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in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sorting</a:t>
            </a:r>
          </a:p>
          <a:p>
            <a:r>
              <a:rPr lang="en-US" dirty="0" smtClean="0"/>
              <a:t>In T-SQL un unique constraints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NULL </a:t>
            </a:r>
            <a:r>
              <a:rPr lang="en-US" dirty="0" err="1" smtClean="0"/>
              <a:t>diversi</a:t>
            </a:r>
            <a:r>
              <a:rPr lang="en-US" dirty="0" smtClean="0"/>
              <a:t> e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di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NULL</a:t>
            </a:r>
            <a:endParaRPr lang="it-IT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AT ONCE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SQL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espressioni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appaiono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query </a:t>
            </a:r>
            <a:r>
              <a:rPr lang="en-US" b="1" dirty="0" err="1" smtClean="0"/>
              <a:t>vengono</a:t>
            </a:r>
            <a:r>
              <a:rPr lang="en-US" b="1" dirty="0" smtClean="0"/>
              <a:t> </a:t>
            </a:r>
            <a:r>
              <a:rPr lang="en-US" b="1" dirty="0" err="1" smtClean="0"/>
              <a:t>valutate</a:t>
            </a:r>
            <a:r>
              <a:rPr lang="en-US" b="1" dirty="0" smtClean="0"/>
              <a:t> </a:t>
            </a:r>
            <a:r>
              <a:rPr lang="en-US" b="1" dirty="0" err="1" smtClean="0"/>
              <a:t>nello</a:t>
            </a:r>
            <a:r>
              <a:rPr lang="en-US" b="1" dirty="0" smtClean="0"/>
              <a:t> </a:t>
            </a:r>
            <a:r>
              <a:rPr lang="en-US" b="1" dirty="0" err="1" smtClean="0"/>
              <a:t>stesso</a:t>
            </a:r>
            <a:r>
              <a:rPr lang="en-US" b="1" dirty="0" smtClean="0"/>
              <a:t> </a:t>
            </a:r>
            <a:r>
              <a:rPr lang="en-US" b="1" dirty="0" err="1" smtClean="0"/>
              <a:t>istante</a:t>
            </a:r>
            <a:r>
              <a:rPr lang="en-US" b="1" dirty="0" smtClean="0"/>
              <a:t>. </a:t>
            </a:r>
            <a:r>
              <a:rPr lang="en-US" dirty="0" smtClean="0"/>
              <a:t>Per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query come: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600" dirty="0" smtClean="0"/>
              <a:t>SELECT </a:t>
            </a:r>
            <a:r>
              <a:rPr lang="en-US" sz="2600" dirty="0" err="1" smtClean="0"/>
              <a:t>orderid</a:t>
            </a:r>
            <a:r>
              <a:rPr lang="en-US" sz="2600" dirty="0" smtClean="0"/>
              <a:t>, YEAR(</a:t>
            </a:r>
            <a:r>
              <a:rPr lang="en-US" sz="2600" dirty="0" err="1" smtClean="0"/>
              <a:t>orderdate</a:t>
            </a:r>
            <a:r>
              <a:rPr lang="en-US" sz="2600" dirty="0" smtClean="0"/>
              <a:t>) AS </a:t>
            </a:r>
            <a:r>
              <a:rPr lang="en-US" sz="2600" dirty="0" err="1" smtClean="0"/>
              <a:t>orderyear</a:t>
            </a:r>
            <a:r>
              <a:rPr lang="en-US" sz="2600" dirty="0" smtClean="0"/>
              <a:t>, </a:t>
            </a:r>
            <a:r>
              <a:rPr lang="en-US" sz="2600" dirty="0" err="1" smtClean="0"/>
              <a:t>orderyear</a:t>
            </a:r>
            <a:r>
              <a:rPr lang="en-US" sz="2600" dirty="0" smtClean="0"/>
              <a:t> + 1 AS </a:t>
            </a:r>
            <a:r>
              <a:rPr lang="en-US" sz="2600" dirty="0" err="1" smtClean="0"/>
              <a:t>nextyear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 smtClean="0"/>
              <a:t>     FROM </a:t>
            </a:r>
            <a:r>
              <a:rPr lang="en-US" sz="2600" dirty="0" err="1" smtClean="0"/>
              <a:t>Sales.Orders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Fallisce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se l’ alias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usato</a:t>
            </a:r>
            <a:r>
              <a:rPr lang="en-US" dirty="0" smtClean="0"/>
              <a:t> “</a:t>
            </a:r>
            <a:r>
              <a:rPr lang="en-US" dirty="0" err="1" smtClean="0"/>
              <a:t>dopo</a:t>
            </a:r>
            <a:r>
              <a:rPr lang="en-US" dirty="0" smtClean="0"/>
              <a:t>”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definito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SQL non </a:t>
            </a:r>
            <a:r>
              <a:rPr lang="en-US" dirty="0" err="1" smtClean="0"/>
              <a:t>esistono</a:t>
            </a:r>
            <a:r>
              <a:rPr lang="en-US" dirty="0" smtClean="0"/>
              <a:t> “prima” e “</a:t>
            </a:r>
            <a:r>
              <a:rPr lang="en-US" dirty="0" err="1" smtClean="0"/>
              <a:t>dopo</a:t>
            </a:r>
            <a:r>
              <a:rPr lang="en-US" dirty="0" smtClean="0"/>
              <a:t>”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variabili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trattate</a:t>
            </a:r>
            <a:r>
              <a:rPr lang="en-US" dirty="0" smtClean="0"/>
              <a:t> come se </a:t>
            </a:r>
            <a:r>
              <a:rPr lang="en-US" dirty="0" err="1" smtClean="0"/>
              <a:t>fossero</a:t>
            </a:r>
            <a:r>
              <a:rPr lang="en-US" dirty="0" smtClean="0"/>
              <a:t> </a:t>
            </a:r>
            <a:r>
              <a:rPr lang="en-US" dirty="0" err="1" smtClean="0"/>
              <a:t>valutate</a:t>
            </a:r>
            <a:r>
              <a:rPr lang="en-US" dirty="0" smtClean="0"/>
              <a:t> </a:t>
            </a:r>
            <a:r>
              <a:rPr lang="en-US" dirty="0" err="1" smtClean="0"/>
              <a:t>nello</a:t>
            </a:r>
            <a:r>
              <a:rPr lang="en-US" dirty="0" smtClean="0"/>
              <a:t>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istante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AT ONCE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tecniche</a:t>
            </a:r>
            <a:r>
              <a:rPr lang="en-US" dirty="0" smtClean="0"/>
              <a:t> come la </a:t>
            </a:r>
            <a:r>
              <a:rPr lang="en-US" dirty="0" err="1" smtClean="0"/>
              <a:t>successiva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funzionano</a:t>
            </a:r>
            <a:r>
              <a:rPr lang="en-US" dirty="0" smtClean="0"/>
              <a:t> in </a:t>
            </a:r>
            <a:r>
              <a:rPr lang="en-US" dirty="0" err="1" smtClean="0"/>
              <a:t>linguaggi</a:t>
            </a:r>
            <a:r>
              <a:rPr lang="en-US" dirty="0" smtClean="0"/>
              <a:t> come Java  o C# non </a:t>
            </a:r>
            <a:r>
              <a:rPr lang="en-US" dirty="0" err="1" smtClean="0"/>
              <a:t>funzioneranno</a:t>
            </a:r>
            <a:r>
              <a:rPr lang="en-US" dirty="0" smtClean="0"/>
              <a:t> in T-SQL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it-IT" dirty="0" smtClean="0"/>
              <a:t>SELECT col1, col2 FROM dbo.T1 WHERE col1 &lt;&gt; 0 AND col2/col1 &gt; 2;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AT ONCE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query </a:t>
            </a:r>
            <a:r>
              <a:rPr lang="en-US" dirty="0" err="1" smtClean="0"/>
              <a:t>precedente</a:t>
            </a:r>
            <a:r>
              <a:rPr lang="en-US" dirty="0" smtClean="0"/>
              <a:t> non </a:t>
            </a:r>
            <a:r>
              <a:rPr lang="en-US" dirty="0" err="1" smtClean="0"/>
              <a:t>incorreremo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divisione</a:t>
            </a:r>
            <a:r>
              <a:rPr lang="en-US" dirty="0" smtClean="0"/>
              <a:t> per zero,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SQL </a:t>
            </a:r>
            <a:r>
              <a:rPr lang="en-US" dirty="0" err="1" smtClean="0"/>
              <a:t>supporta</a:t>
            </a:r>
            <a:r>
              <a:rPr lang="en-US" dirty="0" smtClean="0"/>
              <a:t> lo “short circuit” </a:t>
            </a:r>
            <a:r>
              <a:rPr lang="en-US" dirty="0" err="1" smtClean="0"/>
              <a:t>nelle</a:t>
            </a:r>
            <a:r>
              <a:rPr lang="en-US" dirty="0" smtClean="0"/>
              <a:t> </a:t>
            </a:r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logiche</a:t>
            </a:r>
            <a:r>
              <a:rPr lang="en-US" dirty="0" smtClean="0"/>
              <a:t> </a:t>
            </a:r>
            <a:r>
              <a:rPr lang="en-US" dirty="0" err="1" smtClean="0"/>
              <a:t>composte</a:t>
            </a:r>
            <a:r>
              <a:rPr lang="en-US" dirty="0" smtClean="0"/>
              <a:t>, </a:t>
            </a:r>
            <a:r>
              <a:rPr lang="en-US" dirty="0" err="1" smtClean="0"/>
              <a:t>peccato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’ </a:t>
            </a:r>
            <a:r>
              <a:rPr lang="en-US" dirty="0" err="1" smtClean="0"/>
              <a:t>che</a:t>
            </a:r>
            <a:r>
              <a:rPr lang="en-US" dirty="0" smtClean="0"/>
              <a:t> per via dell’ “all-at-once” SQL Server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valutare</a:t>
            </a:r>
            <a:r>
              <a:rPr lang="en-US" dirty="0" smtClean="0"/>
              <a:t> </a:t>
            </a:r>
            <a:r>
              <a:rPr lang="en-US" dirty="0" err="1" smtClean="0"/>
              <a:t>l’espressione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</a:t>
            </a:r>
            <a:r>
              <a:rPr lang="en-US" dirty="0" err="1" smtClean="0"/>
              <a:t>nell</a:t>
            </a:r>
            <a:r>
              <a:rPr lang="en-US" dirty="0" smtClean="0"/>
              <a:t>’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risulta</a:t>
            </a:r>
            <a:r>
              <a:rPr lang="en-US" dirty="0" smtClean="0"/>
              <a:t>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conveniente</a:t>
            </a:r>
            <a:r>
              <a:rPr lang="en-US" dirty="0" smtClean="0"/>
              <a:t>..</a:t>
            </a:r>
            <a:endParaRPr lang="it-IT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AT ONCE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Un’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funziona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SELECT col1, col2 </a:t>
            </a:r>
            <a:br>
              <a:rPr lang="en-US" sz="2400" dirty="0" smtClean="0"/>
            </a:br>
            <a:r>
              <a:rPr lang="en-US" sz="2400" dirty="0" smtClean="0"/>
              <a:t> FROM dbo.T1</a:t>
            </a:r>
            <a:br>
              <a:rPr lang="en-US" sz="2400" dirty="0" smtClean="0"/>
            </a:br>
            <a:r>
              <a:rPr lang="en-US" sz="2400" dirty="0" smtClean="0"/>
              <a:t> WHERE ( CASE </a:t>
            </a:r>
            <a:br>
              <a:rPr lang="en-US" sz="2400" dirty="0" smtClean="0"/>
            </a:br>
            <a:r>
              <a:rPr lang="en-US" sz="2400" dirty="0" smtClean="0"/>
              <a:t>               WHEN col1 = 0 THEN 'no' </a:t>
            </a:r>
            <a:br>
              <a:rPr lang="en-US" sz="2400" dirty="0" smtClean="0"/>
            </a:br>
            <a:r>
              <a:rPr lang="en-US" sz="2400" dirty="0" smtClean="0"/>
              <a:t>               WHEN col2/col1 &gt; 2 THEN 'yes' </a:t>
            </a:r>
            <a:br>
              <a:rPr lang="en-US" sz="2400" dirty="0" smtClean="0"/>
            </a:br>
            <a:r>
              <a:rPr lang="en-US" sz="2400" dirty="0" smtClean="0"/>
              <a:t>               ELSE 'no‘</a:t>
            </a:r>
            <a:br>
              <a:rPr lang="en-US" sz="2400" dirty="0" smtClean="0"/>
            </a:br>
            <a:r>
              <a:rPr lang="en-US" sz="2400" dirty="0" smtClean="0"/>
              <a:t> END) = 'yes';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AT ONCE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semplicemente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it-IT" dirty="0" smtClean="0"/>
              <a:t>SELECT col1, </a:t>
            </a:r>
            <a:r>
              <a:rPr lang="it-IT" smtClean="0"/>
              <a:t>col2 </a:t>
            </a:r>
            <a:br>
              <a:rPr lang="it-IT" smtClean="0"/>
            </a:br>
            <a:r>
              <a:rPr lang="it-IT" smtClean="0"/>
              <a:t> FROM dbo.T1 </a:t>
            </a:r>
            <a:br>
              <a:rPr lang="it-IT" smtClean="0"/>
            </a:br>
            <a:r>
              <a:rPr lang="it-IT" smtClean="0"/>
              <a:t> WHERE </a:t>
            </a:r>
            <a:r>
              <a:rPr lang="it-IT" dirty="0" smtClean="0"/>
              <a:t>col1 &lt;&gt; 0 and col2 &gt; 2*col1;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Caratteri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en-US" dirty="0" err="1" smtClean="0"/>
              <a:t>supporta</a:t>
            </a:r>
            <a:r>
              <a:rPr lang="en-US" dirty="0" smtClean="0"/>
              <a:t> due </a:t>
            </a:r>
            <a:r>
              <a:rPr lang="en-US" dirty="0" err="1" smtClean="0"/>
              <a:t>famiglie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, CHAR E VARCHAR e NCHAR e NVARCHAR. I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codificati</a:t>
            </a:r>
            <a:r>
              <a:rPr lang="en-US" dirty="0" smtClean="0"/>
              <a:t> in UNICODE. Character Literals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espressi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singoli</a:t>
            </a:r>
            <a:r>
              <a:rPr lang="en-US" dirty="0" smtClean="0"/>
              <a:t> </a:t>
            </a:r>
            <a:r>
              <a:rPr lang="en-US" dirty="0" err="1" smtClean="0"/>
              <a:t>apici</a:t>
            </a:r>
            <a:r>
              <a:rPr lang="en-US" dirty="0" smtClean="0"/>
              <a:t> come ‘</a:t>
            </a:r>
            <a:r>
              <a:rPr lang="en-US" dirty="0" err="1" smtClean="0"/>
              <a:t>questa</a:t>
            </a:r>
            <a:r>
              <a:rPr lang="en-US" dirty="0" smtClean="0"/>
              <a:t> 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’  o con N’ in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codifica</a:t>
            </a:r>
            <a:r>
              <a:rPr lang="en-US" dirty="0" smtClean="0"/>
              <a:t> UNICODE </a:t>
            </a:r>
            <a:r>
              <a:rPr lang="en-US" dirty="0" err="1" smtClean="0"/>
              <a:t>N’questa</a:t>
            </a:r>
            <a:r>
              <a:rPr lang="en-US" dirty="0" smtClean="0"/>
              <a:t> 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 UNICODE’</a:t>
            </a:r>
            <a:endParaRPr lang="it-IT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Caratteri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CHAR(DIM)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dimensione</a:t>
            </a:r>
            <a:r>
              <a:rPr lang="en-US" dirty="0" smtClean="0"/>
              <a:t> </a:t>
            </a:r>
            <a:r>
              <a:rPr lang="en-US" dirty="0" err="1" smtClean="0"/>
              <a:t>fissa</a:t>
            </a:r>
            <a:r>
              <a:rPr lang="en-US" dirty="0" smtClean="0"/>
              <a:t> DIM </a:t>
            </a:r>
            <a:r>
              <a:rPr lang="en-US" dirty="0" err="1" smtClean="0"/>
              <a:t>mentre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VARCHAR(DIM)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dimensione</a:t>
            </a:r>
            <a:r>
              <a:rPr lang="en-US" dirty="0" smtClean="0"/>
              <a:t> </a:t>
            </a:r>
            <a:r>
              <a:rPr lang="en-US" dirty="0" err="1" smtClean="0"/>
              <a:t>massima</a:t>
            </a:r>
            <a:r>
              <a:rPr lang="en-US" dirty="0" smtClean="0"/>
              <a:t> DIM (+ 2 byte </a:t>
            </a:r>
            <a:r>
              <a:rPr lang="en-US" dirty="0" err="1" smtClean="0"/>
              <a:t>di</a:t>
            </a:r>
            <a:r>
              <a:rPr lang="en-US" dirty="0" smtClean="0"/>
              <a:t> metadata)</a:t>
            </a:r>
            <a:endParaRPr lang="it-IT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Collation e’ un </a:t>
            </a:r>
            <a:r>
              <a:rPr lang="en-US" dirty="0" err="1" smtClean="0"/>
              <a:t>insieme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proprieta</a:t>
            </a:r>
            <a:r>
              <a:rPr lang="en-US" dirty="0" smtClean="0"/>
              <a:t>’ del set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riguardano</a:t>
            </a:r>
            <a:r>
              <a:rPr lang="en-US" dirty="0" smtClean="0"/>
              <a:t> la case sensitivity o accent sensitivity.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collation </a:t>
            </a:r>
            <a:r>
              <a:rPr lang="en-US" dirty="0" err="1" smtClean="0"/>
              <a:t>supportate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SELECT name, description FROM </a:t>
            </a:r>
            <a:r>
              <a:rPr lang="en-US" sz="2400" dirty="0" err="1" smtClean="0"/>
              <a:t>sys.fn_helpcollations</a:t>
            </a:r>
            <a:r>
              <a:rPr lang="en-US" sz="2400" dirty="0" smtClean="0"/>
              <a:t>(); </a:t>
            </a:r>
            <a:endParaRPr lang="it-IT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1885</TotalTime>
  <Words>5220</Words>
  <Application>Microsoft Office PowerPoint</Application>
  <PresentationFormat>On-screen Show (4:3)</PresentationFormat>
  <Paragraphs>616</Paragraphs>
  <Slides>152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152</vt:i4>
      </vt:variant>
    </vt:vector>
  </HeadingPairs>
  <TitlesOfParts>
    <vt:vector size="153" baseType="lpstr">
      <vt:lpstr>Verve</vt:lpstr>
      <vt:lpstr>Fondamenti di T-SQL </vt:lpstr>
      <vt:lpstr>SQL History</vt:lpstr>
      <vt:lpstr>Set Theory</vt:lpstr>
      <vt:lpstr>Il modello relazionale</vt:lpstr>
      <vt:lpstr>Relazioni</vt:lpstr>
      <vt:lpstr>Relazioni</vt:lpstr>
      <vt:lpstr>Missing (Null) Values</vt:lpstr>
      <vt:lpstr>Normalizzazione</vt:lpstr>
      <vt:lpstr>Normalizzazione</vt:lpstr>
      <vt:lpstr>Normalizzazione</vt:lpstr>
      <vt:lpstr>Normalizzazione</vt:lpstr>
      <vt:lpstr>Normalizzazione</vt:lpstr>
      <vt:lpstr>Databases in SQL Server</vt:lpstr>
      <vt:lpstr>Databases in SQL Server</vt:lpstr>
      <vt:lpstr>Databases in SQL Server</vt:lpstr>
      <vt:lpstr>Schemas</vt:lpstr>
      <vt:lpstr>Tabelle e Constraints</vt:lpstr>
      <vt:lpstr>Tabelle e Constraints</vt:lpstr>
      <vt:lpstr>Primary Key Constraints</vt:lpstr>
      <vt:lpstr>Unique Constraints</vt:lpstr>
      <vt:lpstr>Foreign Key Constraints</vt:lpstr>
      <vt:lpstr>Foreign Key Constraints</vt:lpstr>
      <vt:lpstr>Foreign Key Constraints</vt:lpstr>
      <vt:lpstr>Check Constraints</vt:lpstr>
      <vt:lpstr>Default Constraints</vt:lpstr>
      <vt:lpstr>SELECT Statement</vt:lpstr>
      <vt:lpstr>Select Statement</vt:lpstr>
      <vt:lpstr>Select Statement</vt:lpstr>
      <vt:lpstr>Select Statement</vt:lpstr>
      <vt:lpstr>FROM Clause</vt:lpstr>
      <vt:lpstr>Delimiters</vt:lpstr>
      <vt:lpstr>WHERE Clause</vt:lpstr>
      <vt:lpstr>GROUP BY Clause</vt:lpstr>
      <vt:lpstr>GROUP BY Clause</vt:lpstr>
      <vt:lpstr>GROUP BY Clause</vt:lpstr>
      <vt:lpstr>GROUP BY Clause</vt:lpstr>
      <vt:lpstr>GROUP BY Clause</vt:lpstr>
      <vt:lpstr>GROUP BY Clause</vt:lpstr>
      <vt:lpstr>Having Clause</vt:lpstr>
      <vt:lpstr>Select Clause</vt:lpstr>
      <vt:lpstr>Select Clause</vt:lpstr>
      <vt:lpstr>Select Clause</vt:lpstr>
      <vt:lpstr>Select Clause</vt:lpstr>
      <vt:lpstr>Select Clause</vt:lpstr>
      <vt:lpstr>Select Distinct</vt:lpstr>
      <vt:lpstr>Select Distinct</vt:lpstr>
      <vt:lpstr>Select *</vt:lpstr>
      <vt:lpstr>Order By Clause</vt:lpstr>
      <vt:lpstr>Order By Clause</vt:lpstr>
      <vt:lpstr>Order By Clause</vt:lpstr>
      <vt:lpstr>Order By Clause</vt:lpstr>
      <vt:lpstr>TOP Option</vt:lpstr>
      <vt:lpstr>TOP Option</vt:lpstr>
      <vt:lpstr>TOP Option</vt:lpstr>
      <vt:lpstr>TOP Option</vt:lpstr>
      <vt:lpstr>TOP Option</vt:lpstr>
      <vt:lpstr>Over Clause</vt:lpstr>
      <vt:lpstr>Over Clause</vt:lpstr>
      <vt:lpstr>OVER Clause</vt:lpstr>
      <vt:lpstr>Over Clause</vt:lpstr>
      <vt:lpstr>OVER Clause</vt:lpstr>
      <vt:lpstr>Ranking Functions</vt:lpstr>
      <vt:lpstr>Ranking Functions</vt:lpstr>
      <vt:lpstr>Ranking Functions</vt:lpstr>
      <vt:lpstr>Ranking Functions</vt:lpstr>
      <vt:lpstr>Ranking Functions</vt:lpstr>
      <vt:lpstr>Ranking Functions</vt:lpstr>
      <vt:lpstr>Ranking Functions</vt:lpstr>
      <vt:lpstr>Select Clause</vt:lpstr>
      <vt:lpstr>SELECT CLAUSE</vt:lpstr>
      <vt:lpstr>SELECT Clause</vt:lpstr>
      <vt:lpstr>SELECT Clause</vt:lpstr>
      <vt:lpstr>SELECT CLAUSE</vt:lpstr>
      <vt:lpstr>Predicati e Operatori</vt:lpstr>
      <vt:lpstr>Predicati e Operatori</vt:lpstr>
      <vt:lpstr>Predicati e Operatori</vt:lpstr>
      <vt:lpstr>Predicati e Operatori</vt:lpstr>
      <vt:lpstr>Predicati e Operatori</vt:lpstr>
      <vt:lpstr>Predicati e Operatori</vt:lpstr>
      <vt:lpstr>CASE Expression</vt:lpstr>
      <vt:lpstr>CASE Expression</vt:lpstr>
      <vt:lpstr>CASE Expression</vt:lpstr>
      <vt:lpstr>CASE Expression</vt:lpstr>
      <vt:lpstr>CASE Expression</vt:lpstr>
      <vt:lpstr>CASE Expression</vt:lpstr>
      <vt:lpstr>NULLS</vt:lpstr>
      <vt:lpstr>NULLS</vt:lpstr>
      <vt:lpstr>NULLS</vt:lpstr>
      <vt:lpstr>NULLS</vt:lpstr>
      <vt:lpstr>NULLS</vt:lpstr>
      <vt:lpstr>NULLS</vt:lpstr>
      <vt:lpstr>ALL AT ONCE</vt:lpstr>
      <vt:lpstr>ALL AT ONCE</vt:lpstr>
      <vt:lpstr>ALL AT ONCE</vt:lpstr>
      <vt:lpstr>ALL AT ONCE</vt:lpstr>
      <vt:lpstr>ALL AT ONCE</vt:lpstr>
      <vt:lpstr>Caratteri</vt:lpstr>
      <vt:lpstr>Caratteri</vt:lpstr>
      <vt:lpstr>Collation</vt:lpstr>
      <vt:lpstr>Collation</vt:lpstr>
      <vt:lpstr>Collation</vt:lpstr>
      <vt:lpstr>Concatenazione di Stringhe</vt:lpstr>
      <vt:lpstr>Concatenazione di Stringhe</vt:lpstr>
      <vt:lpstr>Concatenazione di Stringhe</vt:lpstr>
      <vt:lpstr>Concatenazione di Stringhe</vt:lpstr>
      <vt:lpstr>Concatenazione di Stringhe</vt:lpstr>
      <vt:lpstr>SUBSTRING</vt:lpstr>
      <vt:lpstr>LEFT e RIGHT</vt:lpstr>
      <vt:lpstr>LEN e DATALENGTH</vt:lpstr>
      <vt:lpstr>CHARINDEX</vt:lpstr>
      <vt:lpstr>PATINDEX</vt:lpstr>
      <vt:lpstr>REPLACE</vt:lpstr>
      <vt:lpstr>REPLACE</vt:lpstr>
      <vt:lpstr>REPLICATE</vt:lpstr>
      <vt:lpstr>REPLICATE</vt:lpstr>
      <vt:lpstr>STUFF</vt:lpstr>
      <vt:lpstr>UPPER e LOWER</vt:lpstr>
      <vt:lpstr>RTRIM e LTRIM</vt:lpstr>
      <vt:lpstr>Like Predicate</vt:lpstr>
      <vt:lpstr>La wildcard _</vt:lpstr>
      <vt:lpstr>La wildcard [lista di caratteri]</vt:lpstr>
      <vt:lpstr>La wildcard [char–char]</vt:lpstr>
      <vt:lpstr>La wildcard [^list or range]</vt:lpstr>
      <vt:lpstr>Il carattere di escape</vt:lpstr>
      <vt:lpstr>DATE e TIME</vt:lpstr>
      <vt:lpstr>Date and Time</vt:lpstr>
      <vt:lpstr>Date e Time</vt:lpstr>
      <vt:lpstr>Literals</vt:lpstr>
      <vt:lpstr>Literals</vt:lpstr>
      <vt:lpstr>Literals</vt:lpstr>
      <vt:lpstr>Literals</vt:lpstr>
      <vt:lpstr>Literals</vt:lpstr>
      <vt:lpstr>Literals</vt:lpstr>
      <vt:lpstr>Literals</vt:lpstr>
      <vt:lpstr>Separare Date e Time</vt:lpstr>
      <vt:lpstr>Separare Date e Time</vt:lpstr>
      <vt:lpstr>Separare Date e Time</vt:lpstr>
      <vt:lpstr>Filtrare Range di Date</vt:lpstr>
      <vt:lpstr>Filtrare Range di Date</vt:lpstr>
      <vt:lpstr>Filtrare Range di Date</vt:lpstr>
      <vt:lpstr>Funzioni Date e Time</vt:lpstr>
      <vt:lpstr>Funzioni Date e Time</vt:lpstr>
      <vt:lpstr>Cast e Convert</vt:lpstr>
      <vt:lpstr>CAST e CONVERT</vt:lpstr>
      <vt:lpstr>Cast e Convert</vt:lpstr>
      <vt:lpstr>DATEADD</vt:lpstr>
      <vt:lpstr>DATEDIFF</vt:lpstr>
      <vt:lpstr>DATEPART</vt:lpstr>
      <vt:lpstr>YEAR, MONTH e DAY</vt:lpstr>
      <vt:lpstr>YEAR, MONTH e DAY</vt:lpstr>
      <vt:lpstr>DATENAME</vt:lpstr>
      <vt:lpstr>ISDATE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T-SQL </dc:title>
  <dc:creator>ric</dc:creator>
  <cp:lastModifiedBy>ric</cp:lastModifiedBy>
  <cp:revision>273</cp:revision>
  <dcterms:created xsi:type="dcterms:W3CDTF">2011-01-06T13:43:16Z</dcterms:created>
  <dcterms:modified xsi:type="dcterms:W3CDTF">2011-01-09T13:30:47Z</dcterms:modified>
</cp:coreProperties>
</file>