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9" r:id="rId64"/>
    <p:sldId id="317" r:id="rId65"/>
    <p:sldId id="318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3" Type="http://schemas.openxmlformats.org/officeDocument/2006/relationships/tableStyles" Target="tableStyles.xml"/><Relationship Id="rId112" Type="http://schemas.openxmlformats.org/officeDocument/2006/relationships/viewProps" Target="viewProps.xml"/><Relationship Id="rId111" Type="http://schemas.openxmlformats.org/officeDocument/2006/relationships/presProps" Target="presProps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EA0B965F-17F1-4384-A6DC-203B4EBBFB8C}" type="datetimeFigureOut">
              <a:rPr lang="it-IT" smtClean="0"/>
            </a:fld>
            <a:endParaRPr lang="it-IT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54B462F-8409-4E96-9D23-F913F2195034}" type="slidenum">
              <a:rPr lang="it-IT" smtClean="0"/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65F-17F1-4384-A6DC-203B4EBBFB8C}" type="datetimeFigureOut">
              <a:rPr lang="it-IT" smtClean="0"/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62F-8409-4E96-9D23-F913F2195034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EA0B965F-17F1-4384-A6DC-203B4EBBFB8C}" type="datetimeFigureOut">
              <a:rPr lang="it-IT" smtClean="0"/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4B462F-8409-4E96-9D23-F913F2195034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65F-17F1-4384-A6DC-203B4EBBFB8C}" type="datetimeFigureOut">
              <a:rPr lang="it-IT" smtClean="0"/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62F-8409-4E96-9D23-F913F2195034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B965F-17F1-4384-A6DC-203B4EBBFB8C}" type="datetimeFigureOut">
              <a:rPr lang="it-IT" smtClean="0"/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954B462F-8409-4E96-9D23-F913F2195034}" type="slidenum">
              <a:rPr lang="it-IT" smtClean="0"/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65F-17F1-4384-A6DC-203B4EBBFB8C}" type="datetimeFigureOut">
              <a:rPr lang="it-IT" smtClean="0"/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62F-8409-4E96-9D23-F913F2195034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65F-17F1-4384-A6DC-203B4EBBFB8C}" type="datetimeFigureOut">
              <a:rPr lang="it-IT" smtClean="0"/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62F-8409-4E96-9D23-F913F2195034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65F-17F1-4384-A6DC-203B4EBBFB8C}" type="datetimeFigureOut">
              <a:rPr lang="it-IT" smtClean="0"/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62F-8409-4E96-9D23-F913F2195034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B965F-17F1-4384-A6DC-203B4EBBFB8C}" type="datetimeFigureOut">
              <a:rPr lang="it-IT" smtClean="0"/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62F-8409-4E96-9D23-F913F2195034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65F-17F1-4384-A6DC-203B4EBBFB8C}" type="datetimeFigureOut">
              <a:rPr lang="it-IT" smtClean="0"/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62F-8409-4E96-9D23-F913F2195034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65F-17F1-4384-A6DC-203B4EBBFB8C}" type="datetimeFigureOut">
              <a:rPr lang="it-IT" smtClean="0"/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62F-8409-4E96-9D23-F913F2195034}" type="slidenum">
              <a:rPr lang="it-IT" smtClean="0"/>
            </a:fld>
            <a:endParaRPr lang="it-IT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EA0B965F-17F1-4384-A6DC-203B4EBBFB8C}" type="datetimeFigureOut">
              <a:rPr lang="it-IT" smtClean="0"/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954B462F-8409-4E96-9D23-F913F2195034}" type="slidenum">
              <a:rPr lang="it-IT" smtClean="0"/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 panose="05000000000000000000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 panose="05000000000000000000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anose="05000000000000000000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5816" y="533400"/>
            <a:ext cx="5976664" cy="2868168"/>
          </a:xfrm>
        </p:spPr>
        <p:txBody>
          <a:bodyPr/>
          <a:lstStyle/>
          <a:p>
            <a:r>
              <a:rPr lang="en-US" dirty="0" err="1" smtClean="0"/>
              <a:t>Fondamenti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T-</a:t>
            </a:r>
            <a:r>
              <a:rPr lang="en-US" dirty="0" err="1" smtClean="0"/>
              <a:t>sql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Join e </a:t>
            </a:r>
            <a:r>
              <a:rPr lang="en-US" dirty="0" err="1" smtClean="0"/>
              <a:t>Subqueries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</a:t>
            </a:r>
            <a:r>
              <a:rPr lang="en-US" dirty="0" err="1" smtClean="0"/>
              <a:t>equi</a:t>
            </a:r>
            <a:r>
              <a:rPr lang="en-US" dirty="0" smtClean="0"/>
              <a:t> JOINs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predicato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join </a:t>
            </a:r>
            <a:r>
              <a:rPr lang="en-US" dirty="0" err="1" smtClean="0"/>
              <a:t>utilizza</a:t>
            </a:r>
            <a:r>
              <a:rPr lang="en-US" dirty="0" smtClean="0"/>
              <a:t> </a:t>
            </a:r>
            <a:r>
              <a:rPr lang="en-US" dirty="0" err="1" smtClean="0"/>
              <a:t>l’operatore</a:t>
            </a:r>
            <a:r>
              <a:rPr lang="en-US" dirty="0" smtClean="0"/>
              <a:t> ‘=‘ </a:t>
            </a:r>
            <a:r>
              <a:rPr lang="en-US" dirty="0" err="1" smtClean="0"/>
              <a:t>il</a:t>
            </a:r>
            <a:r>
              <a:rPr lang="en-US" dirty="0" smtClean="0"/>
              <a:t> join e’ </a:t>
            </a:r>
            <a:r>
              <a:rPr lang="en-US" dirty="0" err="1" smtClean="0"/>
              <a:t>detto</a:t>
            </a:r>
            <a:r>
              <a:rPr lang="en-US" dirty="0" smtClean="0"/>
              <a:t> </a:t>
            </a:r>
            <a:r>
              <a:rPr lang="en-US" dirty="0" err="1" smtClean="0"/>
              <a:t>equi</a:t>
            </a:r>
            <a:r>
              <a:rPr lang="en-US" dirty="0" smtClean="0"/>
              <a:t>-join, in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contrario</a:t>
            </a:r>
            <a:r>
              <a:rPr lang="en-US" dirty="0" smtClean="0"/>
              <a:t> non-</a:t>
            </a:r>
            <a:r>
              <a:rPr lang="en-US" dirty="0" err="1" smtClean="0"/>
              <a:t>equi</a:t>
            </a:r>
            <a:r>
              <a:rPr lang="en-US" dirty="0" smtClean="0"/>
              <a:t> join.</a:t>
            </a:r>
            <a:endParaRPr lang="en-US" dirty="0" smtClean="0"/>
          </a:p>
          <a:p>
            <a:r>
              <a:rPr lang="en-US" dirty="0" smtClean="0"/>
              <a:t>Ad </a:t>
            </a:r>
            <a:r>
              <a:rPr lang="en-US" dirty="0" err="1" smtClean="0"/>
              <a:t>esempio</a:t>
            </a:r>
            <a:r>
              <a:rPr lang="en-US" dirty="0" smtClean="0"/>
              <a:t> per </a:t>
            </a:r>
            <a:r>
              <a:rPr lang="en-US" dirty="0" err="1" smtClean="0"/>
              <a:t>ottenere</a:t>
            </a:r>
            <a:r>
              <a:rPr lang="en-US" dirty="0" smtClean="0"/>
              <a:t> </a:t>
            </a:r>
            <a:r>
              <a:rPr lang="en-US" dirty="0" err="1" smtClean="0"/>
              <a:t>coppie</a:t>
            </a:r>
            <a:r>
              <a:rPr lang="en-US" dirty="0" smtClean="0"/>
              <a:t> </a:t>
            </a:r>
            <a:r>
              <a:rPr lang="en-US" dirty="0" err="1" smtClean="0"/>
              <a:t>distinte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impiegati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it-IT" dirty="0" smtClean="0"/>
              <a:t>SELECT E1.empid, E1.firstname, E1.lastname,    </a:t>
            </a:r>
            <a:br>
              <a:rPr lang="it-IT" dirty="0" smtClean="0"/>
            </a:br>
            <a:r>
              <a:rPr lang="it-IT" dirty="0" smtClean="0"/>
              <a:t>         E2.empid, E2.firstname, E2.lastname FROM HR.Employees AS E1 </a:t>
            </a:r>
            <a:br>
              <a:rPr lang="it-IT" dirty="0" smtClean="0"/>
            </a:br>
            <a:r>
              <a:rPr lang="it-IT" dirty="0" smtClean="0"/>
              <a:t>  JOIN HR.Employees AS E2 </a:t>
            </a:r>
            <a:br>
              <a:rPr lang="it-IT" dirty="0" smtClean="0"/>
            </a:br>
            <a:r>
              <a:rPr lang="it-IT" dirty="0" smtClean="0"/>
              <a:t>ON E1.empid &lt; E2.empid;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L’operatore</a:t>
            </a:r>
            <a:r>
              <a:rPr lang="en-US" dirty="0" smtClean="0"/>
              <a:t> APPLY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e’ un </a:t>
            </a:r>
            <a:r>
              <a:rPr lang="en-US" dirty="0" err="1" smtClean="0"/>
              <a:t>operatore</a:t>
            </a:r>
            <a:r>
              <a:rPr lang="en-US" dirty="0" smtClean="0"/>
              <a:t> non standard </a:t>
            </a:r>
            <a:r>
              <a:rPr lang="en-US" dirty="0" err="1" smtClean="0"/>
              <a:t>introdotto</a:t>
            </a:r>
            <a:r>
              <a:rPr lang="en-US" dirty="0" smtClean="0"/>
              <a:t> </a:t>
            </a:r>
            <a:r>
              <a:rPr lang="en-US" dirty="0" err="1" smtClean="0"/>
              <a:t>dal</a:t>
            </a:r>
            <a:r>
              <a:rPr lang="en-US" dirty="0" smtClean="0"/>
              <a:t> SQL Server 2005. </a:t>
            </a:r>
            <a:r>
              <a:rPr lang="en-US" dirty="0" err="1" smtClean="0"/>
              <a:t>Esiste</a:t>
            </a:r>
            <a:r>
              <a:rPr lang="en-US" dirty="0" smtClean="0"/>
              <a:t> </a:t>
            </a:r>
            <a:r>
              <a:rPr lang="en-US" dirty="0" err="1" smtClean="0"/>
              <a:t>nelle</a:t>
            </a:r>
            <a:r>
              <a:rPr lang="en-US" dirty="0" smtClean="0"/>
              <a:t> due </a:t>
            </a:r>
            <a:r>
              <a:rPr lang="en-US" dirty="0" err="1" smtClean="0"/>
              <a:t>forme</a:t>
            </a:r>
            <a:r>
              <a:rPr lang="en-US" dirty="0" smtClean="0"/>
              <a:t> CROSS APPLY e OUTER APPLY.</a:t>
            </a:r>
            <a:endParaRPr lang="en-US" dirty="0" smtClean="0"/>
          </a:p>
          <a:p>
            <a:r>
              <a:rPr lang="en-US" dirty="0" err="1" smtClean="0"/>
              <a:t>Lavora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due </a:t>
            </a:r>
            <a:r>
              <a:rPr lang="en-US" dirty="0" err="1" smtClean="0"/>
              <a:t>tabelle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cui </a:t>
            </a:r>
            <a:r>
              <a:rPr lang="en-US" dirty="0" err="1" smtClean="0"/>
              <a:t>quella</a:t>
            </a:r>
            <a:r>
              <a:rPr lang="en-US" dirty="0" smtClean="0"/>
              <a:t> a </a:t>
            </a:r>
            <a:r>
              <a:rPr lang="en-US" dirty="0" err="1" smtClean="0"/>
              <a:t>destra</a:t>
            </a:r>
            <a:r>
              <a:rPr lang="en-US" dirty="0" smtClean="0"/>
              <a:t>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essere</a:t>
            </a:r>
            <a:r>
              <a:rPr lang="en-US" dirty="0" smtClean="0"/>
              <a:t> ( e </a:t>
            </a:r>
            <a:r>
              <a:rPr lang="en-US" dirty="0" err="1" smtClean="0"/>
              <a:t>tipicamente</a:t>
            </a:r>
            <a:r>
              <a:rPr lang="en-US" dirty="0" smtClean="0"/>
              <a:t> e’) </a:t>
            </a:r>
            <a:r>
              <a:rPr lang="en-US" dirty="0" err="1" smtClean="0"/>
              <a:t>una</a:t>
            </a:r>
            <a:r>
              <a:rPr lang="en-US" dirty="0" smtClean="0"/>
              <a:t> derived table o </a:t>
            </a:r>
            <a:r>
              <a:rPr lang="en-US" dirty="0" err="1" smtClean="0"/>
              <a:t>una</a:t>
            </a:r>
            <a:r>
              <a:rPr lang="en-US" dirty="0" smtClean="0"/>
              <a:t> TVF.</a:t>
            </a:r>
            <a:endParaRPr lang="en-US" dirty="0" smtClean="0"/>
          </a:p>
          <a:p>
            <a:r>
              <a:rPr lang="en-US" dirty="0" smtClean="0"/>
              <a:t>CROSS APPLY ha un’ </a:t>
            </a:r>
            <a:r>
              <a:rPr lang="en-US" dirty="0" err="1" smtClean="0"/>
              <a:t>unica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logica</a:t>
            </a:r>
            <a:r>
              <a:rPr lang="en-US" dirty="0" smtClean="0"/>
              <a:t> in cui </a:t>
            </a:r>
            <a:r>
              <a:rPr lang="en-US" dirty="0" err="1" smtClean="0"/>
              <a:t>applica</a:t>
            </a:r>
            <a:r>
              <a:rPr lang="en-US" dirty="0" smtClean="0"/>
              <a:t> a </a:t>
            </a:r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righe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sinistra</a:t>
            </a:r>
            <a:r>
              <a:rPr lang="en-US" dirty="0" smtClean="0"/>
              <a:t> </a:t>
            </a:r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righe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destra</a:t>
            </a:r>
            <a:r>
              <a:rPr lang="en-US" dirty="0" smtClean="0"/>
              <a:t>,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L’operatore</a:t>
            </a:r>
            <a:r>
              <a:rPr lang="en-US" dirty="0" smtClean="0"/>
              <a:t> apply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suona</a:t>
            </a:r>
            <a:r>
              <a:rPr lang="en-US" dirty="0" smtClean="0"/>
              <a:t> molto simile a un cross join e in </a:t>
            </a:r>
            <a:r>
              <a:rPr lang="en-US" dirty="0" err="1" smtClean="0"/>
              <a:t>effetti</a:t>
            </a:r>
            <a:r>
              <a:rPr lang="en-US" dirty="0" smtClean="0"/>
              <a:t> le due query successive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r>
              <a:rPr lang="en-US" dirty="0" smtClean="0"/>
              <a:t> </a:t>
            </a:r>
            <a:r>
              <a:rPr lang="en-US" dirty="0" err="1" smtClean="0"/>
              <a:t>identici</a:t>
            </a:r>
            <a:endParaRPr lang="it-IT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6" y="3212976"/>
            <a:ext cx="588065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L’operatore</a:t>
            </a:r>
            <a:r>
              <a:rPr lang="en-US" dirty="0" smtClean="0"/>
              <a:t> apply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differenza</a:t>
            </a:r>
            <a:r>
              <a:rPr lang="en-US" dirty="0" smtClean="0"/>
              <a:t> </a:t>
            </a:r>
            <a:r>
              <a:rPr lang="en-US" dirty="0" err="1" smtClean="0"/>
              <a:t>sta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fatto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con CROSS APPLY la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destra</a:t>
            </a:r>
            <a:r>
              <a:rPr lang="en-US" dirty="0" smtClean="0"/>
              <a:t>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differente</a:t>
            </a:r>
            <a:r>
              <a:rPr lang="en-US" dirty="0" smtClean="0"/>
              <a:t>, </a:t>
            </a:r>
            <a:r>
              <a:rPr lang="en-US" dirty="0" err="1" smtClean="0"/>
              <a:t>dipendente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riga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sinistra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cui </a:t>
            </a:r>
            <a:r>
              <a:rPr lang="en-US" dirty="0" err="1" smtClean="0"/>
              <a:t>lavora</a:t>
            </a:r>
            <a:r>
              <a:rPr lang="en-US" dirty="0" smtClean="0"/>
              <a:t> </a:t>
            </a:r>
            <a:r>
              <a:rPr lang="en-US" dirty="0" err="1" smtClean="0"/>
              <a:t>l’operatore</a:t>
            </a:r>
            <a:r>
              <a:rPr lang="en-US" dirty="0" smtClean="0"/>
              <a:t>. Si </a:t>
            </a:r>
            <a:r>
              <a:rPr lang="en-US" dirty="0" err="1" smtClean="0"/>
              <a:t>ottiene</a:t>
            </a:r>
            <a:r>
              <a:rPr lang="en-US" dirty="0" smtClean="0"/>
              <a:t>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comportamento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la derived table o la TVF a </a:t>
            </a:r>
            <a:r>
              <a:rPr lang="en-US" dirty="0" err="1" smtClean="0"/>
              <a:t>destra</a:t>
            </a:r>
            <a:r>
              <a:rPr lang="en-US" dirty="0" smtClean="0"/>
              <a:t> </a:t>
            </a:r>
            <a:r>
              <a:rPr lang="en-US" dirty="0" err="1" smtClean="0"/>
              <a:t>referenziano</a:t>
            </a:r>
            <a:r>
              <a:rPr lang="en-US" dirty="0" smtClean="0"/>
              <a:t> </a:t>
            </a:r>
            <a:r>
              <a:rPr lang="en-US" dirty="0" err="1" smtClean="0"/>
              <a:t>attributi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a </a:t>
            </a:r>
            <a:r>
              <a:rPr lang="en-US" dirty="0" err="1" smtClean="0"/>
              <a:t>sinistra</a:t>
            </a:r>
            <a:r>
              <a:rPr lang="en-US" dirty="0" smtClean="0"/>
              <a:t>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L’operatore</a:t>
            </a:r>
            <a:r>
              <a:rPr lang="en-US" dirty="0" smtClean="0"/>
              <a:t> apply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 </a:t>
            </a:r>
            <a:r>
              <a:rPr lang="en-US" dirty="0" err="1" smtClean="0"/>
              <a:t>esempio</a:t>
            </a:r>
            <a:r>
              <a:rPr lang="en-US" dirty="0" smtClean="0"/>
              <a:t> la query </a:t>
            </a:r>
            <a:r>
              <a:rPr lang="en-US" dirty="0" err="1" smtClean="0"/>
              <a:t>seguente</a:t>
            </a:r>
            <a:r>
              <a:rPr lang="en-US" dirty="0" smtClean="0"/>
              <a:t> </a:t>
            </a:r>
            <a:r>
              <a:rPr lang="en-US" dirty="0" err="1" smtClean="0"/>
              <a:t>ritorna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tre</a:t>
            </a:r>
            <a:r>
              <a:rPr lang="en-US" dirty="0" smtClean="0"/>
              <a:t> </a:t>
            </a:r>
            <a:r>
              <a:rPr lang="en-US" dirty="0" err="1" smtClean="0"/>
              <a:t>ordini</a:t>
            </a:r>
            <a:r>
              <a:rPr lang="en-US" dirty="0" smtClean="0"/>
              <a:t> </a:t>
            </a:r>
            <a:r>
              <a:rPr lang="en-US" dirty="0" err="1" smtClean="0"/>
              <a:t>piu’recenti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r>
              <a:rPr lang="en-US" dirty="0" smtClean="0"/>
              <a:t>.</a:t>
            </a:r>
            <a:endParaRPr lang="it-IT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3568" y="2708920"/>
            <a:ext cx="699585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L’operatore</a:t>
            </a:r>
            <a:r>
              <a:rPr lang="en-US" dirty="0" smtClean="0"/>
              <a:t> apply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risultato</a:t>
            </a:r>
            <a:r>
              <a:rPr lang="en-US" dirty="0" smtClean="0"/>
              <a:t>:</a:t>
            </a:r>
            <a:endParaRPr lang="it-IT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3567" y="2636912"/>
            <a:ext cx="644237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L’operatore</a:t>
            </a:r>
            <a:r>
              <a:rPr lang="en-US" dirty="0" smtClean="0"/>
              <a:t> apply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 per </a:t>
            </a:r>
            <a:r>
              <a:rPr lang="en-US" dirty="0" err="1" smtClean="0"/>
              <a:t>il</a:t>
            </a:r>
            <a:r>
              <a:rPr lang="en-US" dirty="0" smtClean="0"/>
              <a:t> join , se </a:t>
            </a:r>
            <a:r>
              <a:rPr lang="en-US" dirty="0" err="1" smtClean="0"/>
              <a:t>desideriamo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le </a:t>
            </a:r>
            <a:r>
              <a:rPr lang="en-US" dirty="0" err="1" smtClean="0"/>
              <a:t>righe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sinistra</a:t>
            </a:r>
            <a:r>
              <a:rPr lang="en-US" dirty="0" smtClean="0"/>
              <a:t> </a:t>
            </a:r>
            <a:r>
              <a:rPr lang="en-US" dirty="0" smtClean="0"/>
              <a:t>per cui non </a:t>
            </a:r>
            <a:r>
              <a:rPr lang="en-US" dirty="0" err="1" smtClean="0"/>
              <a:t>c’e</a:t>
            </a:r>
            <a:r>
              <a:rPr lang="en-US" dirty="0" smtClean="0"/>
              <a:t>’ match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destra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usare</a:t>
            </a:r>
            <a:r>
              <a:rPr lang="en-US" dirty="0" smtClean="0"/>
              <a:t> OUTER APPLY</a:t>
            </a:r>
            <a:endParaRPr lang="it-IT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3573016"/>
            <a:ext cx="737938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L’operatore</a:t>
            </a:r>
            <a:r>
              <a:rPr lang="en-US" dirty="0" smtClean="0"/>
              <a:t> apply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avra</a:t>
            </a:r>
            <a:r>
              <a:rPr lang="en-US" dirty="0" smtClean="0"/>
              <a:t>’ output:</a:t>
            </a:r>
            <a:endParaRPr lang="it-IT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6" y="2348880"/>
            <a:ext cx="6048672" cy="372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L’operatore</a:t>
            </a:r>
            <a:r>
              <a:rPr lang="en-US" dirty="0" smtClean="0"/>
              <a:t> apply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E’ in </a:t>
            </a:r>
            <a:r>
              <a:rPr lang="en-US" dirty="0" err="1" smtClean="0"/>
              <a:t>genere</a:t>
            </a:r>
            <a:r>
              <a:rPr lang="en-US" dirty="0" smtClean="0"/>
              <a:t> </a:t>
            </a:r>
            <a:r>
              <a:rPr lang="en-US" dirty="0" err="1" smtClean="0"/>
              <a:t>piu</a:t>
            </a:r>
            <a:r>
              <a:rPr lang="en-US" dirty="0" smtClean="0"/>
              <a:t>’ </a:t>
            </a:r>
            <a:r>
              <a:rPr lang="en-US" dirty="0" err="1" smtClean="0"/>
              <a:t>conveniente</a:t>
            </a:r>
            <a:r>
              <a:rPr lang="en-US" dirty="0" smtClean="0"/>
              <a:t> </a:t>
            </a:r>
            <a:r>
              <a:rPr lang="en-US" dirty="0" err="1" smtClean="0"/>
              <a:t>lavorare</a:t>
            </a:r>
            <a:r>
              <a:rPr lang="en-US" dirty="0" smtClean="0"/>
              <a:t> con TVF </a:t>
            </a:r>
            <a:r>
              <a:rPr lang="en-US" dirty="0" err="1" smtClean="0"/>
              <a:t>invece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derived tables.</a:t>
            </a:r>
            <a:endParaRPr lang="it-IT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3568" y="2780928"/>
            <a:ext cx="6640973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L’operatore</a:t>
            </a:r>
            <a:r>
              <a:rPr lang="en-US" smtClean="0"/>
              <a:t> apply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it-IT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1521" y="2060848"/>
            <a:ext cx="7344816" cy="2118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MULTI-TABLE joins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L’operatore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join </a:t>
            </a:r>
            <a:r>
              <a:rPr lang="en-US" dirty="0" err="1" smtClean="0"/>
              <a:t>lavora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due </a:t>
            </a:r>
            <a:r>
              <a:rPr lang="en-US" dirty="0" err="1" smtClean="0"/>
              <a:t>tabelle</a:t>
            </a:r>
            <a:r>
              <a:rPr lang="en-US" dirty="0" smtClean="0"/>
              <a:t>, ma </a:t>
            </a:r>
            <a:r>
              <a:rPr lang="en-US" dirty="0" err="1" smtClean="0"/>
              <a:t>una</a:t>
            </a:r>
            <a:r>
              <a:rPr lang="en-US" dirty="0" smtClean="0"/>
              <a:t> query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mettere</a:t>
            </a:r>
            <a:r>
              <a:rPr lang="en-US" dirty="0" smtClean="0"/>
              <a:t> in join </a:t>
            </a:r>
            <a:r>
              <a:rPr lang="en-US" dirty="0" err="1" smtClean="0"/>
              <a:t>piu</a:t>
            </a:r>
            <a:r>
              <a:rPr lang="en-US" dirty="0" smtClean="0"/>
              <a:t>’ </a:t>
            </a:r>
            <a:r>
              <a:rPr lang="en-US" dirty="0" err="1" smtClean="0"/>
              <a:t>tabelle</a:t>
            </a:r>
            <a:r>
              <a:rPr lang="en-US" dirty="0" smtClean="0"/>
              <a:t>. Il </a:t>
            </a:r>
            <a:r>
              <a:rPr lang="en-US" dirty="0" err="1" smtClean="0"/>
              <a:t>risultato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prima join e’ </a:t>
            </a:r>
            <a:r>
              <a:rPr lang="en-US" dirty="0" err="1" smtClean="0"/>
              <a:t>ancora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esser</a:t>
            </a:r>
            <a:r>
              <a:rPr lang="en-US" dirty="0" smtClean="0"/>
              <a:t> </a:t>
            </a:r>
            <a:r>
              <a:rPr lang="en-US" dirty="0" err="1" smtClean="0"/>
              <a:t>messa</a:t>
            </a:r>
            <a:r>
              <a:rPr lang="en-US" dirty="0" smtClean="0"/>
              <a:t> in join con la </a:t>
            </a:r>
            <a:r>
              <a:rPr lang="en-US" dirty="0" err="1" smtClean="0"/>
              <a:t>terza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e </a:t>
            </a:r>
            <a:r>
              <a:rPr lang="en-US" dirty="0" err="1" smtClean="0"/>
              <a:t>cosi</a:t>
            </a:r>
            <a:r>
              <a:rPr lang="en-US" dirty="0" smtClean="0"/>
              <a:t>’ via. </a:t>
            </a:r>
            <a:r>
              <a:rPr lang="en-US" dirty="0" err="1" smtClean="0"/>
              <a:t>L’ordine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join e’ </a:t>
            </a:r>
            <a:r>
              <a:rPr lang="en-US" dirty="0" err="1" smtClean="0"/>
              <a:t>inteso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sinistra</a:t>
            </a:r>
            <a:r>
              <a:rPr lang="en-US" dirty="0" smtClean="0"/>
              <a:t> a </a:t>
            </a:r>
            <a:r>
              <a:rPr lang="en-US" dirty="0" err="1" smtClean="0"/>
              <a:t>destra</a:t>
            </a:r>
            <a:r>
              <a:rPr lang="en-US" dirty="0" smtClean="0"/>
              <a:t>, ma se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risultato</a:t>
            </a:r>
            <a:r>
              <a:rPr lang="en-US" dirty="0" smtClean="0"/>
              <a:t> </a:t>
            </a:r>
            <a:r>
              <a:rPr lang="en-US" dirty="0" err="1" smtClean="0"/>
              <a:t>logico</a:t>
            </a:r>
            <a:r>
              <a:rPr lang="en-US" dirty="0" smtClean="0"/>
              <a:t> non cambia SQL Server e’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modificare</a:t>
            </a:r>
            <a:r>
              <a:rPr lang="en-US" dirty="0" smtClean="0"/>
              <a:t> </a:t>
            </a:r>
            <a:r>
              <a:rPr lang="en-US" dirty="0" err="1" smtClean="0"/>
              <a:t>l’ordine</a:t>
            </a:r>
            <a:r>
              <a:rPr lang="en-US" dirty="0" smtClean="0"/>
              <a:t>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Multi-table joins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 </a:t>
            </a:r>
            <a:r>
              <a:rPr lang="en-US" dirty="0" err="1" smtClean="0"/>
              <a:t>esempio</a:t>
            </a:r>
            <a:r>
              <a:rPr lang="en-US" dirty="0" smtClean="0"/>
              <a:t> per </a:t>
            </a:r>
            <a:r>
              <a:rPr lang="en-US" dirty="0" err="1" smtClean="0"/>
              <a:t>fornire</a:t>
            </a:r>
            <a:r>
              <a:rPr lang="en-US" dirty="0" smtClean="0"/>
              <a:t> </a:t>
            </a:r>
            <a:r>
              <a:rPr lang="en-US" dirty="0" err="1" smtClean="0"/>
              <a:t>informazioni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clienti</a:t>
            </a:r>
            <a:r>
              <a:rPr lang="en-US" dirty="0" smtClean="0"/>
              <a:t> 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loro</a:t>
            </a:r>
            <a:r>
              <a:rPr lang="en-US" dirty="0" smtClean="0"/>
              <a:t> </a:t>
            </a:r>
            <a:r>
              <a:rPr lang="en-US" dirty="0" err="1" smtClean="0"/>
              <a:t>ordini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it-IT" dirty="0" smtClean="0"/>
              <a:t>SELECT C.custid, C.companyname, O.orderid</a:t>
            </a:r>
            <a:r>
              <a:rPr lang="it-IT" smtClean="0"/>
              <a:t>, </a:t>
            </a:r>
            <a:br>
              <a:rPr lang="it-IT" smtClean="0"/>
            </a:br>
            <a:r>
              <a:rPr lang="it-IT" smtClean="0"/>
              <a:t>         OD.productid</a:t>
            </a:r>
            <a:r>
              <a:rPr lang="it-IT" dirty="0" smtClean="0"/>
              <a:t>, </a:t>
            </a:r>
            <a:r>
              <a:rPr lang="it-IT" smtClean="0"/>
              <a:t>OD.qty </a:t>
            </a:r>
            <a:br>
              <a:rPr lang="it-IT" smtClean="0"/>
            </a:br>
            <a:r>
              <a:rPr lang="it-IT" smtClean="0"/>
              <a:t>FROM </a:t>
            </a:r>
            <a:r>
              <a:rPr lang="it-IT" dirty="0" smtClean="0"/>
              <a:t>Sales.Customers AS </a:t>
            </a:r>
            <a:r>
              <a:rPr lang="it-IT" smtClean="0"/>
              <a:t>C </a:t>
            </a:r>
            <a:br>
              <a:rPr lang="it-IT" smtClean="0"/>
            </a:br>
            <a:r>
              <a:rPr lang="it-IT" smtClean="0"/>
              <a:t>JOIN </a:t>
            </a:r>
            <a:r>
              <a:rPr lang="it-IT" dirty="0" smtClean="0"/>
              <a:t>Sales.Orders AS </a:t>
            </a:r>
            <a:r>
              <a:rPr lang="it-IT" smtClean="0"/>
              <a:t>O </a:t>
            </a:r>
            <a:br>
              <a:rPr lang="it-IT" smtClean="0"/>
            </a:br>
            <a:r>
              <a:rPr lang="it-IT" smtClean="0"/>
              <a:t>ON </a:t>
            </a:r>
            <a:r>
              <a:rPr lang="it-IT" dirty="0" smtClean="0"/>
              <a:t>C.custid = </a:t>
            </a:r>
            <a:r>
              <a:rPr lang="it-IT" smtClean="0"/>
              <a:t>O.custid </a:t>
            </a:r>
            <a:br>
              <a:rPr lang="it-IT" smtClean="0"/>
            </a:br>
            <a:r>
              <a:rPr lang="it-IT" smtClean="0"/>
              <a:t>JOIN </a:t>
            </a:r>
            <a:r>
              <a:rPr lang="it-IT" dirty="0" smtClean="0"/>
              <a:t>Sales.OrderDetails AS </a:t>
            </a:r>
            <a:r>
              <a:rPr lang="it-IT" smtClean="0"/>
              <a:t>OD </a:t>
            </a:r>
            <a:br>
              <a:rPr lang="it-IT" smtClean="0"/>
            </a:br>
            <a:r>
              <a:rPr lang="it-IT" smtClean="0"/>
              <a:t>ON </a:t>
            </a:r>
            <a:r>
              <a:rPr lang="it-IT" dirty="0" smtClean="0"/>
              <a:t>O.orderid = </a:t>
            </a:r>
            <a:r>
              <a:rPr lang="it-IT" smtClean="0"/>
              <a:t>OD.orderid;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Gli</a:t>
            </a:r>
            <a:r>
              <a:rPr lang="en-US" dirty="0" smtClean="0"/>
              <a:t> outer join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stati</a:t>
            </a:r>
            <a:r>
              <a:rPr lang="en-US" dirty="0" smtClean="0"/>
              <a:t> </a:t>
            </a:r>
            <a:r>
              <a:rPr lang="en-US" dirty="0" err="1" smtClean="0"/>
              <a:t>introdotti</a:t>
            </a:r>
            <a:r>
              <a:rPr lang="en-US" dirty="0" smtClean="0"/>
              <a:t> in ANSI-92 e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hanno</a:t>
            </a:r>
            <a:r>
              <a:rPr lang="en-US" dirty="0" smtClean="0"/>
              <a:t> solo </a:t>
            </a:r>
            <a:r>
              <a:rPr lang="en-US" dirty="0" err="1" smtClean="0"/>
              <a:t>una</a:t>
            </a:r>
            <a:r>
              <a:rPr lang="en-US" dirty="0" smtClean="0"/>
              <a:t> forma </a:t>
            </a:r>
            <a:r>
              <a:rPr lang="en-US" dirty="0" err="1" smtClean="0"/>
              <a:t>sintattica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Outer Join </a:t>
            </a:r>
            <a:r>
              <a:rPr lang="en-US" dirty="0" err="1" smtClean="0"/>
              <a:t>comprende</a:t>
            </a:r>
            <a:r>
              <a:rPr lang="en-US" dirty="0" smtClean="0"/>
              <a:t> </a:t>
            </a:r>
            <a:r>
              <a:rPr lang="en-US" b="1" dirty="0" err="1" smtClean="0"/>
              <a:t>tre</a:t>
            </a:r>
            <a:r>
              <a:rPr lang="en-US" dirty="0" smtClean="0"/>
              <a:t> </a:t>
            </a:r>
            <a:r>
              <a:rPr lang="en-US" dirty="0" err="1" smtClean="0"/>
              <a:t>fasi</a:t>
            </a:r>
            <a:r>
              <a:rPr lang="en-US" dirty="0" smtClean="0"/>
              <a:t>: le due </a:t>
            </a:r>
            <a:r>
              <a:rPr lang="en-US" dirty="0" err="1" smtClean="0"/>
              <a:t>fasi</a:t>
            </a:r>
            <a:r>
              <a:rPr lang="en-US" dirty="0" smtClean="0"/>
              <a:t> </a:t>
            </a:r>
            <a:r>
              <a:rPr lang="en-US" dirty="0" err="1" smtClean="0"/>
              <a:t>logiche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portano</a:t>
            </a:r>
            <a:r>
              <a:rPr lang="en-US" dirty="0" smtClean="0"/>
              <a:t> all’ Inner Join </a:t>
            </a:r>
            <a:r>
              <a:rPr lang="en-US" dirty="0" err="1" smtClean="0"/>
              <a:t>piu</a:t>
            </a:r>
            <a:r>
              <a:rPr lang="en-US" dirty="0" smtClean="0"/>
              <a:t>’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terza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detta</a:t>
            </a:r>
            <a:r>
              <a:rPr lang="en-US" dirty="0" smtClean="0"/>
              <a:t> “Adding Outer Rows”.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due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distinta</a:t>
            </a:r>
            <a:r>
              <a:rPr lang="en-US" dirty="0" smtClean="0"/>
              <a:t> come </a:t>
            </a:r>
            <a:r>
              <a:rPr lang="it-IT" dirty="0" smtClean="0"/>
              <a:t>“preserved” dalla keyword LEFT OUTER o RIGHT OUTER. La terza fase logica individua le righe di questa tabella che non avevano match nell’ altra tabella e le inserisce nel result set utilizzando NULL per gli attributi mancanti della seconda tabella.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 </a:t>
            </a:r>
            <a:r>
              <a:rPr lang="en-US" dirty="0" err="1" smtClean="0"/>
              <a:t>esempio</a:t>
            </a:r>
            <a:r>
              <a:rPr lang="en-US" dirty="0" smtClean="0"/>
              <a:t> se </a:t>
            </a:r>
            <a:r>
              <a:rPr lang="en-US" dirty="0" err="1" smtClean="0"/>
              <a:t>vogliamo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clienti</a:t>
            </a:r>
            <a:r>
              <a:rPr lang="en-US" dirty="0" smtClean="0"/>
              <a:t> 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loro</a:t>
            </a:r>
            <a:r>
              <a:rPr lang="en-US" dirty="0" smtClean="0"/>
              <a:t> </a:t>
            </a:r>
            <a:r>
              <a:rPr lang="en-US" dirty="0" err="1" smtClean="0"/>
              <a:t>ordini</a:t>
            </a:r>
            <a:r>
              <a:rPr lang="en-US" dirty="0" smtClean="0"/>
              <a:t> ma </a:t>
            </a:r>
            <a:r>
              <a:rPr lang="en-US" dirty="0" err="1" smtClean="0"/>
              <a:t>desideriamo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clienti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non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ordini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it-IT" dirty="0" smtClean="0"/>
              <a:t>SELECT C.custid, C.companyname, O.orderid </a:t>
            </a:r>
            <a:br>
              <a:rPr lang="it-IT" dirty="0" smtClean="0"/>
            </a:br>
            <a:r>
              <a:rPr lang="it-IT" dirty="0" smtClean="0"/>
              <a:t>FROM Sales.Customers AS C </a:t>
            </a:r>
            <a:br>
              <a:rPr lang="it-IT" dirty="0" smtClean="0"/>
            </a:br>
            <a:r>
              <a:rPr lang="it-IT" dirty="0" smtClean="0"/>
              <a:t>LEFT OUTER JOIN Sales.Orders AS O </a:t>
            </a:r>
            <a:br>
              <a:rPr lang="it-IT" dirty="0" smtClean="0"/>
            </a:br>
            <a:r>
              <a:rPr lang="it-IT" dirty="0" smtClean="0"/>
              <a:t>ON C.custid = O.custid;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predicato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ON clause non e’ final. Non </a:t>
            </a:r>
            <a:r>
              <a:rPr lang="en-US" dirty="0" err="1" smtClean="0"/>
              <a:t>determina</a:t>
            </a:r>
            <a:r>
              <a:rPr lang="en-US" dirty="0" smtClean="0"/>
              <a:t> se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riga</a:t>
            </a:r>
            <a:r>
              <a:rPr lang="en-US" dirty="0" smtClean="0"/>
              <a:t> </a:t>
            </a:r>
            <a:r>
              <a:rPr lang="en-US" dirty="0" err="1" smtClean="0"/>
              <a:t>sara</a:t>
            </a:r>
            <a:r>
              <a:rPr lang="en-US" dirty="0" smtClean="0"/>
              <a:t>’ o </a:t>
            </a:r>
            <a:r>
              <a:rPr lang="en-US" dirty="0" err="1" smtClean="0"/>
              <a:t>meno</a:t>
            </a:r>
            <a:r>
              <a:rPr lang="en-US" dirty="0" smtClean="0"/>
              <a:t> </a:t>
            </a:r>
            <a:r>
              <a:rPr lang="en-US" dirty="0" err="1" smtClean="0"/>
              <a:t>presente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risultato</a:t>
            </a:r>
            <a:r>
              <a:rPr lang="en-US" dirty="0" smtClean="0"/>
              <a:t> finale ma solo se </a:t>
            </a:r>
            <a:r>
              <a:rPr lang="en-US" dirty="0" err="1" smtClean="0"/>
              <a:t>avra</a:t>
            </a:r>
            <a:r>
              <a:rPr lang="en-US" dirty="0" smtClean="0"/>
              <a:t>’ un match con </a:t>
            </a:r>
            <a:r>
              <a:rPr lang="en-US" dirty="0" err="1" smtClean="0"/>
              <a:t>righe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seconda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. Se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desidera</a:t>
            </a:r>
            <a:r>
              <a:rPr lang="en-US" dirty="0" smtClean="0"/>
              <a:t> un </a:t>
            </a:r>
            <a:r>
              <a:rPr lang="en-US" dirty="0" err="1" smtClean="0"/>
              <a:t>filtro</a:t>
            </a:r>
            <a:r>
              <a:rPr lang="en-US" dirty="0" smtClean="0"/>
              <a:t> finale,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applicata</a:t>
            </a:r>
            <a:r>
              <a:rPr lang="en-US" dirty="0" smtClean="0"/>
              <a:t> la WHERE clause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esegue</a:t>
            </a:r>
            <a:r>
              <a:rPr lang="en-US" dirty="0" smtClean="0"/>
              <a:t> </a:t>
            </a:r>
            <a:r>
              <a:rPr lang="en-US" dirty="0" err="1" smtClean="0"/>
              <a:t>dopo</a:t>
            </a:r>
            <a:r>
              <a:rPr lang="en-US" dirty="0" smtClean="0"/>
              <a:t> la FROM ( e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dopo</a:t>
            </a:r>
            <a:r>
              <a:rPr lang="en-US" dirty="0" smtClean="0"/>
              <a:t> le </a:t>
            </a:r>
            <a:r>
              <a:rPr lang="en-US" dirty="0" err="1" smtClean="0"/>
              <a:t>operazioni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join).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variazione</a:t>
            </a:r>
            <a:r>
              <a:rPr lang="en-US" dirty="0" smtClean="0"/>
              <a:t> dell outer join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servire</a:t>
            </a:r>
            <a:r>
              <a:rPr lang="en-US" dirty="0" smtClean="0"/>
              <a:t> ad </a:t>
            </a:r>
            <a:r>
              <a:rPr lang="en-US" dirty="0" err="1" smtClean="0"/>
              <a:t>esempio</a:t>
            </a:r>
            <a:r>
              <a:rPr lang="en-US" dirty="0" smtClean="0"/>
              <a:t> per </a:t>
            </a:r>
            <a:r>
              <a:rPr lang="en-US" dirty="0" err="1" smtClean="0"/>
              <a:t>trovare</a:t>
            </a:r>
            <a:r>
              <a:rPr lang="en-US" dirty="0" smtClean="0"/>
              <a:t>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clienti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non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ordini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C.custid</a:t>
            </a:r>
            <a:r>
              <a:rPr lang="en-US" dirty="0" smtClean="0"/>
              <a:t>, </a:t>
            </a:r>
            <a:r>
              <a:rPr lang="en-US" dirty="0" err="1" smtClean="0"/>
              <a:t>C.companyname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Sales.Customers</a:t>
            </a:r>
            <a:r>
              <a:rPr lang="en-US" dirty="0" smtClean="0"/>
              <a:t> AS C </a:t>
            </a:r>
            <a:br>
              <a:rPr lang="en-US" dirty="0" smtClean="0"/>
            </a:br>
            <a:r>
              <a:rPr lang="en-US" dirty="0" smtClean="0"/>
              <a:t>LEFT OUTER JOIN </a:t>
            </a:r>
            <a:r>
              <a:rPr lang="en-US" dirty="0" err="1" smtClean="0"/>
              <a:t>Sales.Orders</a:t>
            </a:r>
            <a:r>
              <a:rPr lang="en-US" dirty="0" smtClean="0"/>
              <a:t> AS O </a:t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 err="1" smtClean="0"/>
              <a:t>C.custid</a:t>
            </a:r>
            <a:r>
              <a:rPr lang="en-US" dirty="0" smtClean="0"/>
              <a:t> = </a:t>
            </a:r>
            <a:r>
              <a:rPr lang="en-US" dirty="0" err="1" smtClean="0"/>
              <a:t>O.custid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WHERE </a:t>
            </a:r>
            <a:r>
              <a:rPr lang="en-US" b="1" dirty="0" err="1" smtClean="0"/>
              <a:t>O.orderid</a:t>
            </a:r>
            <a:r>
              <a:rPr lang="en-US" b="1" dirty="0" smtClean="0"/>
              <a:t> IS NULL</a:t>
            </a:r>
            <a:r>
              <a:rPr lang="en-US" dirty="0" smtClean="0"/>
              <a:t>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Chiaramente</a:t>
            </a:r>
            <a:r>
              <a:rPr lang="en-US" dirty="0" smtClean="0"/>
              <a:t> </a:t>
            </a:r>
            <a:r>
              <a:rPr lang="en-US" dirty="0" err="1" smtClean="0"/>
              <a:t>perche</a:t>
            </a:r>
            <a:r>
              <a:rPr lang="en-US" dirty="0" smtClean="0"/>
              <a:t>’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r>
              <a:rPr lang="en-US" dirty="0" smtClean="0"/>
              <a:t> e’ </a:t>
            </a:r>
            <a:r>
              <a:rPr lang="en-US" dirty="0" err="1" smtClean="0"/>
              <a:t>necessario</a:t>
            </a:r>
            <a:r>
              <a:rPr lang="en-US" dirty="0" smtClean="0"/>
              <a:t> </a:t>
            </a:r>
            <a:r>
              <a:rPr lang="en-US" dirty="0" err="1" smtClean="0"/>
              <a:t>testare</a:t>
            </a:r>
            <a:r>
              <a:rPr lang="en-US" dirty="0" smtClean="0"/>
              <a:t> come NULL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non preserved </a:t>
            </a:r>
            <a:r>
              <a:rPr lang="en-US" dirty="0" err="1" smtClean="0"/>
              <a:t>che</a:t>
            </a:r>
            <a:r>
              <a:rPr lang="en-US" dirty="0" smtClean="0"/>
              <a:t> non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NULL, come la PK o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governati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un not-null constraint.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 </a:t>
            </a:r>
            <a:r>
              <a:rPr lang="en-US" dirty="0" err="1" smtClean="0"/>
              <a:t>altro</a:t>
            </a:r>
            <a:r>
              <a:rPr lang="en-US" dirty="0" smtClean="0"/>
              <a:t>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outer join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pensare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voler</a:t>
            </a:r>
            <a:r>
              <a:rPr lang="en-US" dirty="0" smtClean="0"/>
              <a:t> un </a:t>
            </a:r>
            <a:r>
              <a:rPr lang="en-US" dirty="0" err="1" smtClean="0"/>
              <a:t>elenco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date in un </a:t>
            </a:r>
            <a:r>
              <a:rPr lang="en-US" dirty="0" err="1" smtClean="0"/>
              <a:t>certo</a:t>
            </a:r>
            <a:r>
              <a:rPr lang="en-US" dirty="0" smtClean="0"/>
              <a:t> range e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ordini</a:t>
            </a:r>
            <a:r>
              <a:rPr lang="en-US" dirty="0" smtClean="0"/>
              <a:t> </a:t>
            </a:r>
            <a:r>
              <a:rPr lang="en-US" dirty="0" err="1" smtClean="0"/>
              <a:t>effettuati</a:t>
            </a:r>
            <a:r>
              <a:rPr lang="en-US" dirty="0" smtClean="0"/>
              <a:t> in </a:t>
            </a:r>
            <a:r>
              <a:rPr lang="en-US" dirty="0" err="1" smtClean="0"/>
              <a:t>queste</a:t>
            </a:r>
            <a:r>
              <a:rPr lang="en-US" dirty="0" smtClean="0"/>
              <a:t> date, ma </a:t>
            </a:r>
            <a:r>
              <a:rPr lang="en-US" dirty="0" err="1" smtClean="0"/>
              <a:t>preservando</a:t>
            </a:r>
            <a:r>
              <a:rPr lang="en-US" dirty="0" smtClean="0"/>
              <a:t> </a:t>
            </a:r>
            <a:r>
              <a:rPr lang="en-US" dirty="0" err="1" smtClean="0"/>
              <a:t>tutte</a:t>
            </a:r>
            <a:r>
              <a:rPr lang="en-US" dirty="0" smtClean="0"/>
              <a:t> le date e </a:t>
            </a:r>
            <a:r>
              <a:rPr lang="en-US" dirty="0" err="1" smtClean="0"/>
              <a:t>ponendo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NULL in </a:t>
            </a:r>
            <a:r>
              <a:rPr lang="en-US" dirty="0" err="1" smtClean="0"/>
              <a:t>quelle</a:t>
            </a:r>
            <a:r>
              <a:rPr lang="en-US" dirty="0" smtClean="0"/>
              <a:t> in cui non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presenti</a:t>
            </a:r>
            <a:r>
              <a:rPr lang="en-US" dirty="0" smtClean="0"/>
              <a:t> </a:t>
            </a:r>
            <a:r>
              <a:rPr lang="en-US" dirty="0" err="1" smtClean="0"/>
              <a:t>ordini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Per </a:t>
            </a:r>
            <a:r>
              <a:rPr lang="en-US" dirty="0" err="1" smtClean="0"/>
              <a:t>cominciare</a:t>
            </a:r>
            <a:r>
              <a:rPr lang="en-US" dirty="0" smtClean="0"/>
              <a:t> </a:t>
            </a:r>
            <a:r>
              <a:rPr lang="en-US" dirty="0" err="1" smtClean="0"/>
              <a:t>ci</a:t>
            </a:r>
            <a:r>
              <a:rPr lang="en-US" dirty="0" smtClean="0"/>
              <a:t> serve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sequenza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date. Per </a:t>
            </a:r>
            <a:r>
              <a:rPr lang="en-US" dirty="0" err="1" smtClean="0"/>
              <a:t>ottenerla</a:t>
            </a:r>
            <a:r>
              <a:rPr lang="en-US" dirty="0" smtClean="0"/>
              <a:t> </a:t>
            </a:r>
            <a:r>
              <a:rPr lang="en-US" dirty="0" err="1" smtClean="0"/>
              <a:t>possiamo</a:t>
            </a:r>
            <a:r>
              <a:rPr lang="en-US" dirty="0" smtClean="0"/>
              <a:t> </a:t>
            </a:r>
            <a:r>
              <a:rPr lang="en-US" dirty="0" err="1" smtClean="0"/>
              <a:t>partire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sequenza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numeri</a:t>
            </a:r>
            <a:r>
              <a:rPr lang="en-US" dirty="0" smtClean="0"/>
              <a:t>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   IF OBJECT_ID('</a:t>
            </a:r>
            <a:r>
              <a:rPr lang="en-US" sz="2400" dirty="0" err="1" smtClean="0"/>
              <a:t>dbo.Nums</a:t>
            </a:r>
            <a:r>
              <a:rPr lang="en-US" sz="2400" dirty="0" smtClean="0"/>
              <a:t>', 'U') IS NOT NULL </a:t>
            </a:r>
            <a:br>
              <a:rPr lang="en-US" sz="2400" dirty="0" smtClean="0"/>
            </a:br>
            <a:r>
              <a:rPr lang="en-US" sz="2400" dirty="0" smtClean="0"/>
              <a:t>    DROP TABLE </a:t>
            </a:r>
            <a:r>
              <a:rPr lang="en-US" sz="2400" dirty="0" err="1" smtClean="0"/>
              <a:t>dbo.Nums</a:t>
            </a:r>
            <a:r>
              <a:rPr lang="en-US" sz="2400" dirty="0" smtClean="0"/>
              <a:t>;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CREATE TABLE </a:t>
            </a:r>
            <a:r>
              <a:rPr lang="en-US" sz="2400" dirty="0" err="1" smtClean="0"/>
              <a:t>dbo.Nums</a:t>
            </a:r>
            <a:r>
              <a:rPr lang="en-US" sz="2400" dirty="0" smtClean="0"/>
              <a:t>(</a:t>
            </a:r>
            <a:br>
              <a:rPr lang="en-US" sz="2400" dirty="0" smtClean="0"/>
            </a:br>
            <a:r>
              <a:rPr lang="en-US" sz="2400" dirty="0" smtClean="0"/>
              <a:t>           n INT NOT NULL PRIMARY KEY</a:t>
            </a:r>
            <a:br>
              <a:rPr lang="en-US" sz="2400" dirty="0" smtClean="0"/>
            </a:br>
            <a:r>
              <a:rPr lang="en-US" sz="2400" dirty="0" smtClean="0"/>
              <a:t>); </a:t>
            </a:r>
            <a:br>
              <a:rPr lang="en-US" sz="2400" dirty="0" smtClean="0"/>
            </a:br>
            <a:r>
              <a:rPr lang="en-US" sz="2400" dirty="0" smtClean="0"/>
              <a:t>DECLARE @</a:t>
            </a:r>
            <a:r>
              <a:rPr lang="en-US" sz="2400" dirty="0" err="1" smtClean="0"/>
              <a:t>i</a:t>
            </a:r>
            <a:r>
              <a:rPr lang="en-US" sz="2400" dirty="0" smtClean="0"/>
              <a:t> AS INT = 1;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BEGIN TRAN </a:t>
            </a:r>
            <a:br>
              <a:rPr lang="en-US" sz="2400" dirty="0" smtClean="0"/>
            </a:br>
            <a:r>
              <a:rPr lang="en-US" sz="2400" dirty="0" smtClean="0"/>
              <a:t>    WHILE @</a:t>
            </a:r>
            <a:r>
              <a:rPr lang="en-US" sz="2400" dirty="0" err="1" smtClean="0"/>
              <a:t>i</a:t>
            </a:r>
            <a:r>
              <a:rPr lang="en-US" sz="2400" dirty="0" smtClean="0"/>
              <a:t> &lt;= 100000 </a:t>
            </a:r>
            <a:br>
              <a:rPr lang="en-US" sz="2400" dirty="0" smtClean="0"/>
            </a:br>
            <a:r>
              <a:rPr lang="en-US" sz="2400" dirty="0" smtClean="0"/>
              <a:t>       BEGIN </a:t>
            </a:r>
            <a:br>
              <a:rPr lang="en-US" sz="2400" dirty="0" smtClean="0"/>
            </a:br>
            <a:r>
              <a:rPr lang="en-US" sz="2400" dirty="0" smtClean="0"/>
              <a:t>           INSERT INTO </a:t>
            </a:r>
            <a:r>
              <a:rPr lang="en-US" sz="2400" dirty="0" err="1" smtClean="0"/>
              <a:t>dbo.Nums</a:t>
            </a:r>
            <a:r>
              <a:rPr lang="en-US" sz="2400" dirty="0" smtClean="0"/>
              <a:t> VALUES(@</a:t>
            </a:r>
            <a:r>
              <a:rPr lang="en-US" sz="2400" dirty="0" err="1" smtClean="0"/>
              <a:t>i</a:t>
            </a:r>
            <a:r>
              <a:rPr lang="en-US" sz="2400" dirty="0" smtClean="0"/>
              <a:t>); </a:t>
            </a:r>
            <a:br>
              <a:rPr lang="en-US" sz="2400" dirty="0" smtClean="0"/>
            </a:br>
            <a:r>
              <a:rPr lang="en-US" sz="2400" dirty="0" smtClean="0"/>
              <a:t>           SET @</a:t>
            </a:r>
            <a:r>
              <a:rPr lang="en-US" sz="2400" dirty="0" err="1" smtClean="0"/>
              <a:t>i</a:t>
            </a:r>
            <a:r>
              <a:rPr lang="en-US" sz="2400" dirty="0" smtClean="0"/>
              <a:t> = @</a:t>
            </a:r>
            <a:r>
              <a:rPr lang="en-US" sz="2400" dirty="0" err="1" smtClean="0"/>
              <a:t>i</a:t>
            </a:r>
            <a:r>
              <a:rPr lang="en-US" sz="2400" dirty="0" smtClean="0"/>
              <a:t> + 1; </a:t>
            </a:r>
            <a:br>
              <a:rPr lang="en-US" sz="2400" dirty="0" smtClean="0"/>
            </a:br>
            <a:r>
              <a:rPr lang="en-US" sz="2400" dirty="0" smtClean="0"/>
              <a:t>        END </a:t>
            </a:r>
            <a:br>
              <a:rPr lang="en-US" sz="2400" dirty="0" smtClean="0"/>
            </a:br>
            <a:r>
              <a:rPr lang="en-US" sz="2400" dirty="0" smtClean="0"/>
              <a:t>  COMMIT TRAN </a:t>
            </a:r>
            <a:endParaRPr lang="it-I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join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piu</a:t>
            </a:r>
            <a:r>
              <a:rPr lang="en-US" dirty="0" smtClean="0"/>
              <a:t>’ </a:t>
            </a:r>
            <a:r>
              <a:rPr lang="en-US" dirty="0" err="1" smtClean="0"/>
              <a:t>semplice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join, e’ un </a:t>
            </a:r>
            <a:r>
              <a:rPr lang="en-US" dirty="0" err="1" smtClean="0"/>
              <a:t>prodotto</a:t>
            </a:r>
            <a:r>
              <a:rPr lang="en-US" dirty="0" smtClean="0"/>
              <a:t> </a:t>
            </a:r>
            <a:r>
              <a:rPr lang="en-US" dirty="0" err="1" smtClean="0"/>
              <a:t>cartesiano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righe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tabelle</a:t>
            </a:r>
            <a:r>
              <a:rPr lang="en-US" dirty="0" smtClean="0"/>
              <a:t> in join.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Sintassi</a:t>
            </a:r>
            <a:r>
              <a:rPr lang="en-US" dirty="0" smtClean="0"/>
              <a:t> ANSI-92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SELECT </a:t>
            </a:r>
            <a:r>
              <a:rPr lang="en-US" sz="2000" dirty="0" err="1" smtClean="0"/>
              <a:t>C.custid</a:t>
            </a:r>
            <a:r>
              <a:rPr lang="en-US" sz="2000" dirty="0" smtClean="0"/>
              <a:t>, </a:t>
            </a:r>
            <a:r>
              <a:rPr lang="en-US" sz="2000" dirty="0" err="1" smtClean="0"/>
              <a:t>E.empid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Sales.Customers</a:t>
            </a:r>
            <a:r>
              <a:rPr lang="en-US" sz="2000" dirty="0" smtClean="0"/>
              <a:t> AS C </a:t>
            </a:r>
            <a:br>
              <a:rPr lang="en-US" sz="2000" dirty="0" smtClean="0"/>
            </a:br>
            <a:r>
              <a:rPr lang="en-US" sz="2000" dirty="0" smtClean="0"/>
              <a:t>CROSS JOIN </a:t>
            </a:r>
            <a:r>
              <a:rPr lang="en-US" sz="2000" dirty="0" err="1" smtClean="0"/>
              <a:t>HR.Employees</a:t>
            </a:r>
            <a:r>
              <a:rPr lang="en-US" sz="2000" dirty="0" smtClean="0"/>
              <a:t> AS E; 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dirty="0" err="1" smtClean="0"/>
              <a:t>Sintassi</a:t>
            </a:r>
            <a:r>
              <a:rPr lang="en-US" dirty="0" smtClean="0"/>
              <a:t> ANSI-89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SELECT </a:t>
            </a:r>
            <a:r>
              <a:rPr lang="en-US" sz="2000" dirty="0" err="1" smtClean="0"/>
              <a:t>C.custid</a:t>
            </a:r>
            <a:r>
              <a:rPr lang="en-US" sz="2000" dirty="0" smtClean="0"/>
              <a:t>, </a:t>
            </a:r>
            <a:r>
              <a:rPr lang="en-US" sz="2000" dirty="0" err="1" smtClean="0"/>
              <a:t>E.empid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Sales.Customers</a:t>
            </a:r>
            <a:r>
              <a:rPr lang="en-US" sz="2000" dirty="0" smtClean="0"/>
              <a:t> AS C, </a:t>
            </a:r>
            <a:r>
              <a:rPr lang="en-US" sz="2000" dirty="0" err="1" smtClean="0"/>
              <a:t>HR.Employees</a:t>
            </a:r>
            <a:r>
              <a:rPr lang="en-US" sz="2000" dirty="0" smtClean="0"/>
              <a:t> AS E;</a:t>
            </a:r>
            <a:endParaRPr lang="en-US" sz="2000" dirty="0" smtClean="0"/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questa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numeri</a:t>
            </a:r>
            <a:r>
              <a:rPr lang="en-US" dirty="0" smtClean="0"/>
              <a:t> </a:t>
            </a:r>
            <a:r>
              <a:rPr lang="en-US" dirty="0" err="1" smtClean="0"/>
              <a:t>possiamo</a:t>
            </a:r>
            <a:r>
              <a:rPr lang="en-US" dirty="0" smtClean="0"/>
              <a:t> </a:t>
            </a:r>
            <a:r>
              <a:rPr lang="en-US" dirty="0" err="1" smtClean="0"/>
              <a:t>utilizzarla</a:t>
            </a:r>
            <a:r>
              <a:rPr lang="en-US" dirty="0" smtClean="0"/>
              <a:t> per </a:t>
            </a:r>
            <a:r>
              <a:rPr lang="en-US" dirty="0" err="1" smtClean="0"/>
              <a:t>ottenere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date </a:t>
            </a:r>
            <a:r>
              <a:rPr lang="en-US" dirty="0" err="1" smtClean="0"/>
              <a:t>entro</a:t>
            </a:r>
            <a:r>
              <a:rPr lang="en-US" dirty="0" smtClean="0"/>
              <a:t> un </a:t>
            </a:r>
            <a:r>
              <a:rPr lang="en-US" dirty="0" err="1" smtClean="0"/>
              <a:t>certo</a:t>
            </a:r>
            <a:r>
              <a:rPr lang="en-US" dirty="0" smtClean="0"/>
              <a:t> range: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000" dirty="0" smtClean="0"/>
              <a:t>SELECT DATEADD(day, n-1, '20060101') AS </a:t>
            </a:r>
            <a:r>
              <a:rPr lang="en-US" sz="2000" dirty="0" err="1" smtClean="0"/>
              <a:t>orderdate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dbo.Nums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WHERE n &lt;= DATEDIFF(day, '20060101', '20081231') + 1 </a:t>
            </a:r>
            <a:br>
              <a:rPr lang="en-US" sz="2000" dirty="0" smtClean="0"/>
            </a:br>
            <a:r>
              <a:rPr lang="en-US" sz="2000" dirty="0" smtClean="0"/>
              <a:t>ORDER BY </a:t>
            </a:r>
            <a:r>
              <a:rPr lang="en-US" sz="2000" dirty="0" err="1" smtClean="0"/>
              <a:t>orderdate</a:t>
            </a:r>
            <a:r>
              <a:rPr lang="en-US" sz="2000" dirty="0" smtClean="0"/>
              <a:t>;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 a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punto</a:t>
            </a:r>
            <a:r>
              <a:rPr lang="en-US" dirty="0" smtClean="0"/>
              <a:t> un OUTER JOIN </a:t>
            </a:r>
            <a:r>
              <a:rPr lang="en-US" dirty="0" err="1" smtClean="0"/>
              <a:t>tra</a:t>
            </a:r>
            <a:r>
              <a:rPr lang="en-US" dirty="0" smtClean="0"/>
              <a:t> la </a:t>
            </a:r>
            <a:r>
              <a:rPr lang="en-US" dirty="0" err="1" smtClean="0"/>
              <a:t>sequenza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date e la </a:t>
            </a:r>
            <a:r>
              <a:rPr lang="en-US" dirty="0" err="1" smtClean="0"/>
              <a:t>tabella</a:t>
            </a:r>
            <a:r>
              <a:rPr lang="en-US" dirty="0" smtClean="0"/>
              <a:t> orders </a:t>
            </a:r>
            <a:r>
              <a:rPr lang="en-US" dirty="0" err="1" smtClean="0"/>
              <a:t>ottiene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risultato</a:t>
            </a:r>
            <a:r>
              <a:rPr lang="en-US" dirty="0" smtClean="0"/>
              <a:t> </a:t>
            </a:r>
            <a:r>
              <a:rPr lang="en-US" dirty="0" err="1" smtClean="0"/>
              <a:t>desiderato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it-IT" sz="2000" dirty="0" smtClean="0"/>
              <a:t>   SELECT DATEADD(day, Nums.n - 1, '20060101') AS orderdate, </a:t>
            </a:r>
            <a:br>
              <a:rPr lang="it-IT" sz="2000" dirty="0" smtClean="0"/>
            </a:br>
            <a:r>
              <a:rPr lang="it-IT" sz="2000" dirty="0" smtClean="0"/>
              <a:t>           O.orderid, O.custid, O.empid </a:t>
            </a:r>
            <a:br>
              <a:rPr lang="it-IT" sz="2000" dirty="0" smtClean="0"/>
            </a:br>
            <a:r>
              <a:rPr lang="it-IT" sz="2000" dirty="0" smtClean="0"/>
              <a:t>FROM dbo.Nums </a:t>
            </a:r>
            <a:br>
              <a:rPr lang="it-IT" sz="2000" dirty="0" smtClean="0"/>
            </a:br>
            <a:r>
              <a:rPr lang="it-IT" sz="2000" dirty="0" smtClean="0"/>
              <a:t>LEFT OUTER JOIN Sales.Orders AS O </a:t>
            </a:r>
            <a:br>
              <a:rPr lang="it-IT" sz="2000" dirty="0" smtClean="0"/>
            </a:br>
            <a:r>
              <a:rPr lang="it-IT" sz="2000" dirty="0" smtClean="0"/>
              <a:t>ON DATEADD(day, Nums.n - 1, '20060101') = O.orderdate </a:t>
            </a:r>
            <a:br>
              <a:rPr lang="it-IT" sz="2000" dirty="0" smtClean="0"/>
            </a:br>
            <a:r>
              <a:rPr lang="it-IT" sz="2000" dirty="0" smtClean="0"/>
              <a:t>WHERE Nums.n &lt;= DATEDIFF(day, '20060101', '20081231') + 1 </a:t>
            </a:r>
            <a:br>
              <a:rPr lang="it-IT" sz="2000" dirty="0" smtClean="0"/>
            </a:br>
            <a:r>
              <a:rPr lang="it-IT" sz="2000" dirty="0" smtClean="0"/>
              <a:t>ORDER BY orderdate;</a:t>
            </a:r>
            <a:endParaRPr lang="it-IT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FILTRi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NP table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in </a:t>
            </a:r>
            <a:r>
              <a:rPr lang="en-US" dirty="0" err="1" smtClean="0"/>
              <a:t>una</a:t>
            </a:r>
            <a:r>
              <a:rPr lang="en-US" dirty="0" smtClean="0"/>
              <a:t> query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mette</a:t>
            </a:r>
            <a:r>
              <a:rPr lang="en-US" dirty="0" smtClean="0"/>
              <a:t> in outer join due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esiste</a:t>
            </a:r>
            <a:r>
              <a:rPr lang="en-US" dirty="0" smtClean="0"/>
              <a:t> un </a:t>
            </a:r>
            <a:r>
              <a:rPr lang="en-US" dirty="0" err="1" smtClean="0"/>
              <a:t>predicato</a:t>
            </a:r>
            <a:r>
              <a:rPr lang="en-US" dirty="0" smtClean="0"/>
              <a:t> WHERE </a:t>
            </a:r>
            <a:r>
              <a:rPr lang="en-US" dirty="0" err="1" smtClean="0"/>
              <a:t>su</a:t>
            </a:r>
            <a:r>
              <a:rPr lang="en-US" dirty="0" smtClean="0"/>
              <a:t> un </a:t>
            </a:r>
            <a:r>
              <a:rPr lang="en-US" dirty="0" err="1" smtClean="0"/>
              <a:t>attributo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not-preserved del </a:t>
            </a:r>
            <a:r>
              <a:rPr lang="en-US" dirty="0" err="1" smtClean="0"/>
              <a:t>tipo</a:t>
            </a:r>
            <a:r>
              <a:rPr lang="en-US" dirty="0" smtClean="0"/>
              <a:t> &lt;</a:t>
            </a:r>
            <a:r>
              <a:rPr lang="en-US" dirty="0" err="1" smtClean="0"/>
              <a:t>attributo</a:t>
            </a:r>
            <a:r>
              <a:rPr lang="en-US" dirty="0" smtClean="0"/>
              <a:t>&gt;&lt;</a:t>
            </a:r>
            <a:r>
              <a:rPr lang="en-US" dirty="0" err="1" smtClean="0"/>
              <a:t>operatore</a:t>
            </a:r>
            <a:r>
              <a:rPr lang="en-US" dirty="0" smtClean="0"/>
              <a:t>&gt;&lt;</a:t>
            </a:r>
            <a:r>
              <a:rPr lang="en-US" dirty="0" err="1" smtClean="0"/>
              <a:t>valore</a:t>
            </a:r>
            <a:r>
              <a:rPr lang="en-US" dirty="0" smtClean="0"/>
              <a:t>&gt; </a:t>
            </a:r>
            <a:r>
              <a:rPr lang="en-US" dirty="0" err="1" smtClean="0"/>
              <a:t>ci</a:t>
            </a:r>
            <a:r>
              <a:rPr lang="en-US" dirty="0" smtClean="0"/>
              <a:t> </a:t>
            </a:r>
            <a:r>
              <a:rPr lang="en-US" dirty="0" err="1" smtClean="0"/>
              <a:t>troviamo</a:t>
            </a:r>
            <a:r>
              <a:rPr lang="en-US" dirty="0" smtClean="0"/>
              <a:t> quasi </a:t>
            </a:r>
            <a:r>
              <a:rPr lang="en-US" dirty="0" err="1" smtClean="0"/>
              <a:t>sicuramente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fronte</a:t>
            </a:r>
            <a:r>
              <a:rPr lang="en-US" dirty="0" smtClean="0"/>
              <a:t> ad un bug.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Il </a:t>
            </a:r>
            <a:r>
              <a:rPr lang="en-US" dirty="0" err="1" smtClean="0"/>
              <a:t>motivo</a:t>
            </a:r>
            <a:r>
              <a:rPr lang="en-US" dirty="0" smtClean="0"/>
              <a:t> e’ </a:t>
            </a:r>
            <a:r>
              <a:rPr lang="en-US" dirty="0" err="1" smtClean="0"/>
              <a:t>che</a:t>
            </a:r>
            <a:r>
              <a:rPr lang="en-US" dirty="0" smtClean="0"/>
              <a:t> in un outer join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attributi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n-p table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null e un </a:t>
            </a:r>
            <a:r>
              <a:rPr lang="en-US" dirty="0" err="1" smtClean="0"/>
              <a:t>predicato</a:t>
            </a:r>
            <a:r>
              <a:rPr lang="en-US" dirty="0" smtClean="0"/>
              <a:t> del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 smtClean="0"/>
              <a:t> </a:t>
            </a:r>
            <a:r>
              <a:rPr lang="en-US" dirty="0" err="1" smtClean="0"/>
              <a:t>ritorna</a:t>
            </a:r>
            <a:r>
              <a:rPr lang="en-US" dirty="0" smtClean="0"/>
              <a:t> UNKNOWN </a:t>
            </a:r>
            <a:r>
              <a:rPr lang="en-US" dirty="0" err="1" smtClean="0"/>
              <a:t>escludendo</a:t>
            </a:r>
            <a:r>
              <a:rPr lang="en-US" dirty="0" smtClean="0"/>
              <a:t>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dal</a:t>
            </a:r>
            <a:r>
              <a:rPr lang="en-US" dirty="0" smtClean="0"/>
              <a:t> result set </a:t>
            </a:r>
            <a:r>
              <a:rPr lang="en-US" dirty="0" err="1" smtClean="0"/>
              <a:t>tutte</a:t>
            </a:r>
            <a:r>
              <a:rPr lang="en-US" dirty="0" smtClean="0"/>
              <a:t> le outer rows, </a:t>
            </a:r>
            <a:r>
              <a:rPr lang="en-US" dirty="0" err="1" smtClean="0"/>
              <a:t>annullando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effetti</a:t>
            </a:r>
            <a:r>
              <a:rPr lang="en-US" dirty="0" smtClean="0"/>
              <a:t> dell’ outer join.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FILTRI SULLA N-p TABLE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esempio</a:t>
            </a:r>
            <a:r>
              <a:rPr lang="en-US" dirty="0" smtClean="0"/>
              <a:t> del bug </a:t>
            </a:r>
            <a:r>
              <a:rPr lang="en-US" dirty="0" err="1" smtClean="0"/>
              <a:t>appena</a:t>
            </a:r>
            <a:r>
              <a:rPr lang="en-US" dirty="0" smtClean="0"/>
              <a:t> </a:t>
            </a:r>
            <a:r>
              <a:rPr lang="en-US" dirty="0" err="1" smtClean="0"/>
              <a:t>descritto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it-IT" dirty="0" smtClean="0"/>
              <a:t>SELECT C.custid, C.companyname, O.orderid, </a:t>
            </a:r>
            <a:br>
              <a:rPr lang="it-IT" dirty="0" smtClean="0"/>
            </a:br>
            <a:r>
              <a:rPr lang="it-IT" dirty="0" smtClean="0"/>
              <a:t>          O.orderdate </a:t>
            </a:r>
            <a:br>
              <a:rPr lang="it-IT" dirty="0" smtClean="0"/>
            </a:br>
            <a:r>
              <a:rPr lang="it-IT" dirty="0" smtClean="0"/>
              <a:t>FROM Sales.Customers AS C </a:t>
            </a:r>
            <a:br>
              <a:rPr lang="it-IT" dirty="0" smtClean="0"/>
            </a:br>
            <a:r>
              <a:rPr lang="it-IT" dirty="0" smtClean="0"/>
              <a:t>LEFT OUTER JOIN Sales.Orders AS O </a:t>
            </a:r>
            <a:br>
              <a:rPr lang="it-IT" dirty="0" smtClean="0"/>
            </a:br>
            <a:r>
              <a:rPr lang="it-IT" dirty="0" smtClean="0"/>
              <a:t>ON C.custid = O.custid </a:t>
            </a:r>
            <a:br>
              <a:rPr lang="it-IT" dirty="0" smtClean="0"/>
            </a:br>
            <a:r>
              <a:rPr lang="it-IT" b="1" dirty="0" smtClean="0"/>
              <a:t>WHERE O.orderdate &gt;= '20070101';</a:t>
            </a:r>
            <a:endParaRPr lang="it-IT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Outer join con </a:t>
            </a:r>
            <a:r>
              <a:rPr lang="en-US" dirty="0" err="1" smtClean="0"/>
              <a:t>piu</a:t>
            </a:r>
            <a:r>
              <a:rPr lang="en-US" dirty="0" smtClean="0"/>
              <a:t>’ </a:t>
            </a:r>
            <a:r>
              <a:rPr lang="en-US" dirty="0" err="1" smtClean="0"/>
              <a:t>tabelle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operatori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tabelle</a:t>
            </a:r>
            <a:r>
              <a:rPr lang="en-US" dirty="0" smtClean="0"/>
              <a:t> </a:t>
            </a:r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applicati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sinistra</a:t>
            </a:r>
            <a:r>
              <a:rPr lang="en-US" dirty="0" smtClean="0"/>
              <a:t> a </a:t>
            </a:r>
            <a:r>
              <a:rPr lang="en-US" dirty="0" err="1" smtClean="0"/>
              <a:t>destra</a:t>
            </a:r>
            <a:r>
              <a:rPr lang="en-US" dirty="0" smtClean="0"/>
              <a:t>. Si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creare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bug se non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smtClean="0"/>
              <a:t> </a:t>
            </a:r>
            <a:r>
              <a:rPr lang="en-US" dirty="0" err="1" smtClean="0"/>
              <a:t>attenzione</a:t>
            </a:r>
            <a:r>
              <a:rPr lang="en-US" dirty="0" smtClean="0"/>
              <a:t> all’ </a:t>
            </a:r>
            <a:r>
              <a:rPr lang="en-US" dirty="0" err="1" smtClean="0"/>
              <a:t>ordine</a:t>
            </a:r>
            <a:r>
              <a:rPr lang="en-US" dirty="0" smtClean="0"/>
              <a:t> in cui </a:t>
            </a:r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eseguiti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outer join. Per </a:t>
            </a:r>
            <a:r>
              <a:rPr lang="en-US" dirty="0" err="1" smtClean="0"/>
              <a:t>esempio</a:t>
            </a:r>
            <a:r>
              <a:rPr lang="en-US" dirty="0" smtClean="0"/>
              <a:t> se </a:t>
            </a:r>
            <a:r>
              <a:rPr lang="en-US" dirty="0" err="1" smtClean="0"/>
              <a:t>abbiamo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query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effettua</a:t>
            </a:r>
            <a:r>
              <a:rPr lang="en-US" dirty="0" smtClean="0"/>
              <a:t> un outer join </a:t>
            </a:r>
            <a:r>
              <a:rPr lang="en-US" dirty="0" err="1" smtClean="0"/>
              <a:t>tra</a:t>
            </a:r>
            <a:r>
              <a:rPr lang="en-US" dirty="0" smtClean="0"/>
              <a:t> due </a:t>
            </a:r>
            <a:r>
              <a:rPr lang="en-US" dirty="0" err="1" smtClean="0"/>
              <a:t>tabelle</a:t>
            </a:r>
            <a:r>
              <a:rPr lang="en-US" dirty="0" smtClean="0"/>
              <a:t> </a:t>
            </a:r>
            <a:r>
              <a:rPr lang="en-US" dirty="0" err="1" smtClean="0"/>
              <a:t>seguita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inner join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terza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. Se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predicato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inner join </a:t>
            </a:r>
            <a:r>
              <a:rPr lang="en-US" dirty="0" err="1" smtClean="0"/>
              <a:t>confronta</a:t>
            </a:r>
            <a:r>
              <a:rPr lang="en-US" dirty="0" smtClean="0"/>
              <a:t> un </a:t>
            </a:r>
            <a:r>
              <a:rPr lang="en-US" dirty="0" err="1" smtClean="0"/>
              <a:t>attributo</a:t>
            </a:r>
            <a:r>
              <a:rPr lang="en-US" dirty="0" smtClean="0"/>
              <a:t> </a:t>
            </a:r>
            <a:r>
              <a:rPr lang="en-US" dirty="0" err="1" smtClean="0"/>
              <a:t>proveniente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n-p table con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terza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tutte</a:t>
            </a:r>
            <a:r>
              <a:rPr lang="en-US" dirty="0" smtClean="0"/>
              <a:t> le outer rows </a:t>
            </a:r>
            <a:r>
              <a:rPr lang="en-US" dirty="0" err="1" smtClean="0"/>
              <a:t>verranno</a:t>
            </a:r>
            <a:r>
              <a:rPr lang="en-US" dirty="0" smtClean="0"/>
              <a:t> eliminate.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 con </a:t>
            </a:r>
            <a:r>
              <a:rPr lang="en-US" dirty="0" err="1" smtClean="0"/>
              <a:t>piu</a:t>
            </a:r>
            <a:r>
              <a:rPr lang="en-US" dirty="0" smtClean="0"/>
              <a:t>’ </a:t>
            </a:r>
            <a:r>
              <a:rPr lang="en-US" dirty="0" err="1" smtClean="0"/>
              <a:t>tabelle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 </a:t>
            </a:r>
            <a:r>
              <a:rPr lang="en-US" dirty="0" err="1" smtClean="0"/>
              <a:t>esempio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it-IT" dirty="0" smtClean="0"/>
              <a:t>SELECT C.custid, O.orderid, </a:t>
            </a:r>
            <a:br>
              <a:rPr lang="it-IT" dirty="0" smtClean="0"/>
            </a:br>
            <a:r>
              <a:rPr lang="it-IT" dirty="0" smtClean="0"/>
              <a:t>          OD.productid, OD.qty </a:t>
            </a:r>
            <a:br>
              <a:rPr lang="it-IT" dirty="0" smtClean="0"/>
            </a:br>
            <a:r>
              <a:rPr lang="it-IT" dirty="0" smtClean="0"/>
              <a:t>FROM Sales.Customers AS C </a:t>
            </a:r>
            <a:br>
              <a:rPr lang="it-IT" dirty="0" smtClean="0"/>
            </a:br>
            <a:r>
              <a:rPr lang="it-IT" dirty="0" smtClean="0"/>
              <a:t>LEFT OUTER JOIN Sales.Orders AS O </a:t>
            </a:r>
            <a:br>
              <a:rPr lang="it-IT" dirty="0" smtClean="0"/>
            </a:br>
            <a:r>
              <a:rPr lang="it-IT" dirty="0" smtClean="0"/>
              <a:t>ON C.custid = O.custid </a:t>
            </a:r>
            <a:br>
              <a:rPr lang="it-IT" dirty="0" smtClean="0"/>
            </a:br>
            <a:r>
              <a:rPr lang="it-IT" dirty="0" smtClean="0"/>
              <a:t>JOIN Sales.OrderDetails AS OD </a:t>
            </a:r>
            <a:br>
              <a:rPr lang="it-IT" dirty="0" smtClean="0"/>
            </a:br>
            <a:r>
              <a:rPr lang="it-IT" dirty="0" smtClean="0"/>
              <a:t>ON O.orderid = OD.orderid;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 con </a:t>
            </a:r>
            <a:r>
              <a:rPr lang="en-US" dirty="0" err="1" smtClean="0"/>
              <a:t>piu</a:t>
            </a:r>
            <a:r>
              <a:rPr lang="en-US" dirty="0" smtClean="0"/>
              <a:t>’ </a:t>
            </a:r>
            <a:r>
              <a:rPr lang="en-US" dirty="0" err="1" smtClean="0"/>
              <a:t>tabelle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soluzione</a:t>
            </a:r>
            <a:r>
              <a:rPr lang="en-US" dirty="0" smtClean="0"/>
              <a:t> e’ </a:t>
            </a:r>
            <a:r>
              <a:rPr lang="en-US" dirty="0" err="1" smtClean="0"/>
              <a:t>usare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secondo</a:t>
            </a:r>
            <a:r>
              <a:rPr lang="en-US" dirty="0" smtClean="0"/>
              <a:t> join un </a:t>
            </a:r>
            <a:r>
              <a:rPr lang="en-US" dirty="0" err="1" smtClean="0"/>
              <a:t>operatore</a:t>
            </a:r>
            <a:r>
              <a:rPr lang="en-US" dirty="0" smtClean="0"/>
              <a:t> outer join: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endParaRPr lang="en-US" dirty="0" smtClean="0"/>
          </a:p>
          <a:p>
            <a:pPr>
              <a:buNone/>
            </a:pPr>
            <a:r>
              <a:rPr lang="it-IT" dirty="0" smtClean="0"/>
              <a:t>   SELECT C.custid, O.orderid, </a:t>
            </a:r>
            <a:br>
              <a:rPr lang="it-IT" dirty="0" smtClean="0"/>
            </a:br>
            <a:r>
              <a:rPr lang="it-IT" dirty="0" smtClean="0"/>
              <a:t>            OD.productid, OD.qty </a:t>
            </a:r>
            <a:br>
              <a:rPr lang="it-IT" dirty="0" smtClean="0"/>
            </a:br>
            <a:r>
              <a:rPr lang="it-IT" dirty="0" smtClean="0"/>
              <a:t>FROM Sales.Customers AS C </a:t>
            </a:r>
            <a:br>
              <a:rPr lang="it-IT" dirty="0" smtClean="0"/>
            </a:br>
            <a:r>
              <a:rPr lang="it-IT" dirty="0" smtClean="0"/>
              <a:t>LEFT OUTER JOIN Sales.Orders AS O </a:t>
            </a:r>
            <a:br>
              <a:rPr lang="it-IT" dirty="0" smtClean="0"/>
            </a:br>
            <a:r>
              <a:rPr lang="it-IT" dirty="0" smtClean="0"/>
              <a:t>ON C.custid = O.custid </a:t>
            </a:r>
            <a:br>
              <a:rPr lang="it-IT" dirty="0" smtClean="0"/>
            </a:br>
            <a:r>
              <a:rPr lang="it-IT" dirty="0" smtClean="0"/>
              <a:t>LEFT OUTER JOIN Sales.OrderDetails AS OD ON O.orderid = OD.orderid;</a:t>
            </a:r>
            <a:br>
              <a:rPr lang="it-IT" dirty="0" smtClean="0"/>
            </a:b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 con </a:t>
            </a:r>
            <a:r>
              <a:rPr lang="en-US" dirty="0" err="1" smtClean="0"/>
              <a:t>piu</a:t>
            </a:r>
            <a:r>
              <a:rPr lang="en-US" dirty="0" smtClean="0"/>
              <a:t>’ </a:t>
            </a:r>
            <a:r>
              <a:rPr lang="en-US" dirty="0" err="1" smtClean="0"/>
              <a:t>tabelle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Un’ </a:t>
            </a:r>
            <a:r>
              <a:rPr lang="en-US" dirty="0" err="1" smtClean="0"/>
              <a:t>altra</a:t>
            </a:r>
            <a:r>
              <a:rPr lang="en-US" dirty="0" smtClean="0"/>
              <a:t> </a:t>
            </a:r>
            <a:r>
              <a:rPr lang="en-US" dirty="0" err="1" smtClean="0"/>
              <a:t>possibilita</a:t>
            </a:r>
            <a:r>
              <a:rPr lang="en-US" dirty="0" smtClean="0"/>
              <a:t>’ e’ </a:t>
            </a:r>
            <a:r>
              <a:rPr lang="en-US" dirty="0" err="1" smtClean="0"/>
              <a:t>effettuare</a:t>
            </a:r>
            <a:r>
              <a:rPr lang="en-US" dirty="0" smtClean="0"/>
              <a:t> prima l’ inner join e poi l’ outer join: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it-IT" dirty="0" smtClean="0"/>
              <a:t>SELECT C.custid, O.orderid, </a:t>
            </a:r>
            <a:br>
              <a:rPr lang="it-IT" dirty="0" smtClean="0"/>
            </a:br>
            <a:r>
              <a:rPr lang="it-IT" dirty="0" smtClean="0"/>
              <a:t>           OD.productid, OD.qty </a:t>
            </a:r>
            <a:br>
              <a:rPr lang="it-IT" dirty="0" smtClean="0"/>
            </a:br>
            <a:r>
              <a:rPr lang="it-IT" dirty="0" smtClean="0"/>
              <a:t>FROM Sales.Orders AS O </a:t>
            </a:r>
            <a:br>
              <a:rPr lang="it-IT" dirty="0" smtClean="0"/>
            </a:br>
            <a:r>
              <a:rPr lang="it-IT" dirty="0" smtClean="0"/>
              <a:t>JOIN Sales.OrderDetails AS OD </a:t>
            </a:r>
            <a:br>
              <a:rPr lang="it-IT" dirty="0" smtClean="0"/>
            </a:br>
            <a:r>
              <a:rPr lang="it-IT" dirty="0" smtClean="0"/>
              <a:t>ON O.orderid = OD.orderid </a:t>
            </a:r>
            <a:br>
              <a:rPr lang="it-IT" dirty="0" smtClean="0"/>
            </a:br>
            <a:r>
              <a:rPr lang="it-IT" dirty="0" smtClean="0"/>
              <a:t>RIGHT OUTER JOIN Sales.Customers AS C</a:t>
            </a:r>
            <a:br>
              <a:rPr lang="it-IT" dirty="0" smtClean="0"/>
            </a:br>
            <a:r>
              <a:rPr lang="it-IT" dirty="0" smtClean="0"/>
              <a:t>ON O.custid = C.custid;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 con </a:t>
            </a:r>
            <a:r>
              <a:rPr lang="en-US" dirty="0" err="1" smtClean="0"/>
              <a:t>piu</a:t>
            </a:r>
            <a:r>
              <a:rPr lang="en-US" dirty="0" smtClean="0"/>
              <a:t>’ </a:t>
            </a:r>
            <a:r>
              <a:rPr lang="en-US" dirty="0" err="1" smtClean="0"/>
              <a:t>tabelle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Infine</a:t>
            </a:r>
            <a:r>
              <a:rPr lang="en-US" dirty="0" smtClean="0"/>
              <a:t> </a:t>
            </a:r>
            <a:r>
              <a:rPr lang="en-US" dirty="0" err="1" smtClean="0"/>
              <a:t>possiamo</a:t>
            </a:r>
            <a:r>
              <a:rPr lang="en-US" dirty="0" smtClean="0"/>
              <a:t> dare la </a:t>
            </a:r>
            <a:r>
              <a:rPr lang="en-US" dirty="0" err="1" smtClean="0"/>
              <a:t>precedenza</a:t>
            </a:r>
            <a:r>
              <a:rPr lang="en-US" dirty="0" smtClean="0"/>
              <a:t> all’ inner join </a:t>
            </a:r>
            <a:r>
              <a:rPr lang="en-US" dirty="0" err="1" smtClean="0"/>
              <a:t>attraverso</a:t>
            </a:r>
            <a:r>
              <a:rPr lang="en-US" dirty="0" smtClean="0"/>
              <a:t> </a:t>
            </a:r>
            <a:r>
              <a:rPr lang="en-US" dirty="0" err="1" smtClean="0"/>
              <a:t>l’uso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parentesi</a:t>
            </a:r>
            <a:r>
              <a:rPr lang="en-US" dirty="0" smtClean="0"/>
              <a:t> </a:t>
            </a:r>
            <a:r>
              <a:rPr lang="en-US" dirty="0" err="1" smtClean="0"/>
              <a:t>invece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posizione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it-IT" dirty="0" smtClean="0"/>
              <a:t>   </a:t>
            </a:r>
            <a:r>
              <a:rPr lang="it-IT" sz="2000" dirty="0" smtClean="0"/>
              <a:t>SELECT C.custid, O.orderid, </a:t>
            </a:r>
            <a:br>
              <a:rPr lang="it-IT" sz="2000" dirty="0" smtClean="0"/>
            </a:br>
            <a:r>
              <a:rPr lang="it-IT" sz="2000" dirty="0" smtClean="0"/>
              <a:t>            OD.productid, OD.qty </a:t>
            </a:r>
            <a:br>
              <a:rPr lang="it-IT" sz="2000" dirty="0" smtClean="0"/>
            </a:br>
            <a:r>
              <a:rPr lang="it-IT" sz="2000" dirty="0" smtClean="0"/>
              <a:t> FROM Sales.Customers AS C </a:t>
            </a:r>
            <a:br>
              <a:rPr lang="it-IT" sz="2000" dirty="0" smtClean="0"/>
            </a:br>
            <a:r>
              <a:rPr lang="it-IT" sz="2000" dirty="0" smtClean="0"/>
              <a:t> LEFT OUTER JOIN (Sales.Orders AS O </a:t>
            </a:r>
            <a:br>
              <a:rPr lang="it-IT" sz="2000" dirty="0" smtClean="0"/>
            </a:br>
            <a:r>
              <a:rPr lang="it-IT" sz="2000" dirty="0" smtClean="0"/>
              <a:t>                             JOIN Sales.OrderDetails AS OD </a:t>
            </a:r>
            <a:br>
              <a:rPr lang="it-IT" sz="2000" dirty="0" smtClean="0"/>
            </a:br>
            <a:r>
              <a:rPr lang="it-IT" sz="2000" dirty="0" smtClean="0"/>
              <a:t>                             ON O.orderid = OD.orderid) </a:t>
            </a:r>
            <a:br>
              <a:rPr lang="it-IT" sz="2000" dirty="0" smtClean="0"/>
            </a:br>
            <a:r>
              <a:rPr lang="it-IT" sz="2000" dirty="0" smtClean="0"/>
              <a:t>ON C.custid = O.custid;</a:t>
            </a:r>
            <a:endParaRPr lang="it-IT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e outer join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funzione</a:t>
            </a:r>
            <a:r>
              <a:rPr lang="en-US" dirty="0" smtClean="0"/>
              <a:t> COUNT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portare</a:t>
            </a:r>
            <a:r>
              <a:rPr lang="en-US" dirty="0" smtClean="0"/>
              <a:t> a bug se </a:t>
            </a:r>
            <a:r>
              <a:rPr lang="en-US" dirty="0" err="1" smtClean="0"/>
              <a:t>usata</a:t>
            </a:r>
            <a:r>
              <a:rPr lang="en-US" dirty="0" smtClean="0"/>
              <a:t> in un </a:t>
            </a:r>
            <a:r>
              <a:rPr lang="en-US" dirty="0" err="1" smtClean="0"/>
              <a:t>contesto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outer join </a:t>
            </a:r>
            <a:r>
              <a:rPr lang="en-US" dirty="0" err="1" smtClean="0"/>
              <a:t>perche</a:t>
            </a:r>
            <a:r>
              <a:rPr lang="en-US" dirty="0" smtClean="0"/>
              <a:t>’ COUNT(*) </a:t>
            </a:r>
            <a:r>
              <a:rPr lang="en-US" dirty="0" err="1" smtClean="0"/>
              <a:t>conta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le inner </a:t>
            </a:r>
            <a:r>
              <a:rPr lang="en-US" dirty="0" err="1" smtClean="0"/>
              <a:t>che</a:t>
            </a:r>
            <a:r>
              <a:rPr lang="en-US" dirty="0" smtClean="0"/>
              <a:t> le outer row.</a:t>
            </a:r>
            <a:endParaRPr lang="it-IT" dirty="0" smtClean="0"/>
          </a:p>
          <a:p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solito</a:t>
            </a:r>
            <a:r>
              <a:rPr lang="en-US" dirty="0" smtClean="0"/>
              <a:t> non e’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comportamento</a:t>
            </a:r>
            <a:r>
              <a:rPr lang="en-US" dirty="0" smtClean="0"/>
              <a:t> </a:t>
            </a:r>
            <a:r>
              <a:rPr lang="en-US" dirty="0" err="1" smtClean="0"/>
              <a:t>desiderato</a:t>
            </a:r>
            <a:r>
              <a:rPr lang="en-US" dirty="0" smtClean="0"/>
              <a:t>. Ad </a:t>
            </a:r>
            <a:r>
              <a:rPr lang="en-US" dirty="0" err="1" smtClean="0"/>
              <a:t>esempio</a:t>
            </a:r>
            <a:r>
              <a:rPr lang="en-US" dirty="0" smtClean="0"/>
              <a:t> se </a:t>
            </a:r>
            <a:r>
              <a:rPr lang="en-US" dirty="0" err="1" smtClean="0"/>
              <a:t>vogliamo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ordini</a:t>
            </a:r>
            <a:r>
              <a:rPr lang="en-US" dirty="0" smtClean="0"/>
              <a:t> per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potremmo</a:t>
            </a:r>
            <a:r>
              <a:rPr lang="en-US" dirty="0" smtClean="0"/>
              <a:t> </a:t>
            </a:r>
            <a:r>
              <a:rPr lang="en-US" dirty="0" err="1" smtClean="0"/>
              <a:t>scrivere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000" dirty="0" smtClean="0"/>
              <a:t>SELECT </a:t>
            </a:r>
            <a:r>
              <a:rPr lang="en-US" sz="2000" dirty="0" err="1" smtClean="0"/>
              <a:t>C.custid</a:t>
            </a:r>
            <a:r>
              <a:rPr lang="en-US" sz="2000" dirty="0" smtClean="0"/>
              <a:t>, COUNT(*) AS </a:t>
            </a:r>
            <a:r>
              <a:rPr lang="en-US" sz="2000" dirty="0" err="1" smtClean="0"/>
              <a:t>numorders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Sales.Customers</a:t>
            </a:r>
            <a:r>
              <a:rPr lang="en-US" sz="2000" dirty="0" smtClean="0"/>
              <a:t> AS C </a:t>
            </a:r>
            <a:br>
              <a:rPr lang="en-US" sz="2000" dirty="0" smtClean="0"/>
            </a:br>
            <a:r>
              <a:rPr lang="en-US" sz="2000" dirty="0" smtClean="0"/>
              <a:t>LEFT OUTER JOIN </a:t>
            </a:r>
            <a:r>
              <a:rPr lang="en-US" sz="2000" dirty="0" err="1" smtClean="0"/>
              <a:t>Sales.Orders</a:t>
            </a:r>
            <a:r>
              <a:rPr lang="en-US" sz="2000" dirty="0" smtClean="0"/>
              <a:t> AS O </a:t>
            </a:r>
            <a:br>
              <a:rPr lang="en-US" sz="2000" dirty="0" smtClean="0"/>
            </a:br>
            <a:r>
              <a:rPr lang="en-US" sz="2000" dirty="0" smtClean="0"/>
              <a:t>ON </a:t>
            </a:r>
            <a:r>
              <a:rPr lang="en-US" sz="2000" dirty="0" err="1" smtClean="0"/>
              <a:t>C.custid</a:t>
            </a:r>
            <a:r>
              <a:rPr lang="en-US" sz="2000" dirty="0" smtClean="0"/>
              <a:t> = </a:t>
            </a:r>
            <a:r>
              <a:rPr lang="en-US" sz="2000" dirty="0" err="1" smtClean="0"/>
              <a:t>O.custid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GROUP BY </a:t>
            </a:r>
            <a:r>
              <a:rPr lang="en-US" sz="2000" dirty="0" err="1" smtClean="0"/>
              <a:t>C.custid</a:t>
            </a:r>
            <a:r>
              <a:rPr lang="en-US" sz="2000" dirty="0" smtClean="0"/>
              <a:t>;</a:t>
            </a:r>
            <a:endParaRPr lang="en-US" sz="2000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cross join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cross join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applicato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stessa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it-IT" dirty="0" smtClean="0"/>
              <a:t>SELECT E1.empid, E1.firstname, E1.lastname, E2.empid, E2.firstname, E2.lastname </a:t>
            </a:r>
            <a:br>
              <a:rPr lang="it-IT" dirty="0" smtClean="0"/>
            </a:br>
            <a:r>
              <a:rPr lang="it-IT" dirty="0" smtClean="0"/>
              <a:t>FROM HR.Employees AS E1 </a:t>
            </a:r>
            <a:br>
              <a:rPr lang="it-IT" dirty="0" smtClean="0"/>
            </a:br>
            <a:r>
              <a:rPr lang="it-IT" dirty="0" smtClean="0"/>
              <a:t>CROSS JOIN HR.Employees AS E2;</a:t>
            </a:r>
            <a:endParaRPr lang="it-IT" dirty="0" smtClean="0"/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e outer join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 </a:t>
            </a:r>
            <a:r>
              <a:rPr lang="en-US" dirty="0" err="1" smtClean="0"/>
              <a:t>problema</a:t>
            </a:r>
            <a:r>
              <a:rPr lang="en-US" dirty="0" smtClean="0"/>
              <a:t> con </a:t>
            </a:r>
            <a:r>
              <a:rPr lang="en-US" dirty="0" err="1" smtClean="0"/>
              <a:t>questa</a:t>
            </a:r>
            <a:r>
              <a:rPr lang="en-US" dirty="0" smtClean="0"/>
              <a:t> query e’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clienti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non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ordini</a:t>
            </a:r>
            <a:r>
              <a:rPr lang="en-US" dirty="0" smtClean="0"/>
              <a:t>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comunque</a:t>
            </a:r>
            <a:r>
              <a:rPr lang="en-US" dirty="0" smtClean="0"/>
              <a:t> un outer row </a:t>
            </a:r>
            <a:r>
              <a:rPr lang="en-US" dirty="0" err="1" smtClean="0"/>
              <a:t>nel</a:t>
            </a:r>
            <a:r>
              <a:rPr lang="en-US" dirty="0" smtClean="0"/>
              <a:t> result set e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ritroveranno</a:t>
            </a:r>
            <a:r>
              <a:rPr lang="en-US" dirty="0" smtClean="0"/>
              <a:t> con un </a:t>
            </a:r>
            <a:r>
              <a:rPr lang="en-US" dirty="0" err="1" smtClean="0"/>
              <a:t>numorders</a:t>
            </a:r>
            <a:r>
              <a:rPr lang="en-US" dirty="0" smtClean="0"/>
              <a:t> </a:t>
            </a:r>
            <a:r>
              <a:rPr lang="en-US" dirty="0" err="1" smtClean="0"/>
              <a:t>uguale</a:t>
            </a:r>
            <a:r>
              <a:rPr lang="en-US" dirty="0" smtClean="0"/>
              <a:t> a 1.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soluzione</a:t>
            </a:r>
            <a:r>
              <a:rPr lang="en-US" dirty="0" smtClean="0"/>
              <a:t> e’ </a:t>
            </a:r>
            <a:r>
              <a:rPr lang="en-US" dirty="0" err="1" smtClean="0"/>
              <a:t>usare</a:t>
            </a:r>
            <a:r>
              <a:rPr lang="en-US" dirty="0" smtClean="0"/>
              <a:t> COUNT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colonna del </a:t>
            </a:r>
            <a:r>
              <a:rPr lang="en-US" dirty="0" err="1" smtClean="0"/>
              <a:t>lato</a:t>
            </a:r>
            <a:r>
              <a:rPr lang="en-US" dirty="0" smtClean="0"/>
              <a:t> </a:t>
            </a:r>
            <a:r>
              <a:rPr lang="en-US" dirty="0" err="1" smtClean="0"/>
              <a:t>nonpreserved</a:t>
            </a:r>
            <a:r>
              <a:rPr lang="en-US" dirty="0" smtClean="0"/>
              <a:t> del join.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000" dirty="0" smtClean="0"/>
              <a:t>SELECT </a:t>
            </a:r>
            <a:r>
              <a:rPr lang="en-US" sz="2000" dirty="0" err="1" smtClean="0"/>
              <a:t>C.custid</a:t>
            </a:r>
            <a:r>
              <a:rPr lang="en-US" sz="2000" dirty="0" smtClean="0"/>
              <a:t>, COUNT(</a:t>
            </a:r>
            <a:r>
              <a:rPr lang="en-US" sz="2000" dirty="0" err="1" smtClean="0"/>
              <a:t>O.orderid</a:t>
            </a:r>
            <a:r>
              <a:rPr lang="en-US" sz="2000" dirty="0" smtClean="0"/>
              <a:t>) AS </a:t>
            </a:r>
            <a:r>
              <a:rPr lang="en-US" sz="2000" dirty="0" err="1" smtClean="0"/>
              <a:t>numorders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Sales.Customers</a:t>
            </a:r>
            <a:r>
              <a:rPr lang="en-US" sz="2000" dirty="0" smtClean="0"/>
              <a:t> AS C </a:t>
            </a:r>
            <a:br>
              <a:rPr lang="en-US" sz="2000" dirty="0" smtClean="0"/>
            </a:br>
            <a:r>
              <a:rPr lang="en-US" sz="2000" dirty="0" smtClean="0"/>
              <a:t>LEFT OUTER JOIN </a:t>
            </a:r>
            <a:r>
              <a:rPr lang="en-US" sz="2000" dirty="0" err="1" smtClean="0"/>
              <a:t>Sales.Orders</a:t>
            </a:r>
            <a:r>
              <a:rPr lang="en-US" sz="2000" dirty="0" smtClean="0"/>
              <a:t> AS O </a:t>
            </a:r>
            <a:br>
              <a:rPr lang="en-US" sz="2000" dirty="0" smtClean="0"/>
            </a:br>
            <a:r>
              <a:rPr lang="en-US" sz="2000" dirty="0" smtClean="0"/>
              <a:t>ON </a:t>
            </a:r>
            <a:r>
              <a:rPr lang="en-US" sz="2000" dirty="0" err="1" smtClean="0"/>
              <a:t>C.custid</a:t>
            </a:r>
            <a:r>
              <a:rPr lang="en-US" sz="2000" dirty="0" smtClean="0"/>
              <a:t> = </a:t>
            </a:r>
            <a:r>
              <a:rPr lang="en-US" sz="2000" dirty="0" err="1" smtClean="0"/>
              <a:t>O.custid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GROUP BY </a:t>
            </a:r>
            <a:r>
              <a:rPr lang="en-US" sz="2000" dirty="0" err="1" smtClean="0"/>
              <a:t>C.custid</a:t>
            </a:r>
            <a:r>
              <a:rPr lang="en-US" sz="2000" dirty="0" smtClean="0"/>
              <a:t>;</a:t>
            </a:r>
            <a:endParaRPr lang="en-US" sz="2000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Subqueries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</a:t>
            </a:r>
            <a:r>
              <a:rPr lang="en-US" dirty="0" err="1" smtClean="0"/>
              <a:t>supporta</a:t>
            </a:r>
            <a:r>
              <a:rPr lang="en-US" dirty="0" smtClean="0"/>
              <a:t> l’ </a:t>
            </a:r>
            <a:r>
              <a:rPr lang="en-US" dirty="0" err="1" smtClean="0"/>
              <a:t>utilizzo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subqueries</a:t>
            </a:r>
            <a:r>
              <a:rPr lang="en-US" dirty="0" smtClean="0"/>
              <a:t>, </a:t>
            </a:r>
            <a:r>
              <a:rPr lang="en-US" dirty="0" err="1" smtClean="0"/>
              <a:t>cioe</a:t>
            </a:r>
            <a:r>
              <a:rPr lang="en-US" dirty="0" smtClean="0"/>
              <a:t>’ </a:t>
            </a:r>
            <a:r>
              <a:rPr lang="en-US" dirty="0" err="1" smtClean="0"/>
              <a:t>di</a:t>
            </a:r>
            <a:r>
              <a:rPr lang="en-US" dirty="0" smtClean="0"/>
              <a:t> inner query </a:t>
            </a:r>
            <a:r>
              <a:rPr lang="en-US" dirty="0" err="1" smtClean="0"/>
              <a:t>annidate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altra</a:t>
            </a:r>
            <a:r>
              <a:rPr lang="en-US" dirty="0" smtClean="0"/>
              <a:t> query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detta</a:t>
            </a:r>
            <a:r>
              <a:rPr lang="en-US" dirty="0" smtClean="0"/>
              <a:t> outer query. </a:t>
            </a:r>
            <a:endParaRPr lang="en-US" dirty="0" smtClean="0"/>
          </a:p>
          <a:p>
            <a:r>
              <a:rPr lang="en-US" dirty="0" smtClean="0"/>
              <a:t>Un </a:t>
            </a:r>
            <a:r>
              <a:rPr lang="en-US" dirty="0" err="1" smtClean="0"/>
              <a:t>subquery</a:t>
            </a:r>
            <a:r>
              <a:rPr lang="en-US" dirty="0" smtClean="0"/>
              <a:t>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indipendente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outer query o </a:t>
            </a:r>
            <a:r>
              <a:rPr lang="en-US" dirty="0" err="1" smtClean="0"/>
              <a:t>dipendente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sue </a:t>
            </a:r>
            <a:r>
              <a:rPr lang="en-US" dirty="0" err="1" smtClean="0"/>
              <a:t>variabili</a:t>
            </a:r>
            <a:r>
              <a:rPr lang="en-US" dirty="0" smtClean="0"/>
              <a:t>, e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detta</a:t>
            </a:r>
            <a:r>
              <a:rPr lang="en-US" dirty="0" smtClean="0"/>
              <a:t> correlated </a:t>
            </a:r>
            <a:r>
              <a:rPr lang="en-US" dirty="0" err="1" smtClean="0"/>
              <a:t>subquery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Self-contained </a:t>
            </a:r>
            <a:r>
              <a:rPr lang="en-US" dirty="0" err="1" smtClean="0"/>
              <a:t>subquery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Supponiamo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aver </a:t>
            </a:r>
            <a:r>
              <a:rPr lang="en-US" dirty="0" err="1" smtClean="0"/>
              <a:t>bisogno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informazioni</a:t>
            </a:r>
            <a:r>
              <a:rPr lang="en-US" dirty="0" smtClean="0"/>
              <a:t> </a:t>
            </a:r>
            <a:r>
              <a:rPr lang="en-US" dirty="0" err="1" smtClean="0"/>
              <a:t>sull</a:t>
            </a:r>
            <a:r>
              <a:rPr lang="en-US" dirty="0" smtClean="0"/>
              <a:t>’ </a:t>
            </a:r>
            <a:r>
              <a:rPr lang="en-US" dirty="0" err="1" smtClean="0"/>
              <a:t>ordine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ha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massimo</a:t>
            </a:r>
            <a:r>
              <a:rPr lang="en-US" dirty="0" smtClean="0"/>
              <a:t> come id.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strategia</a:t>
            </a:r>
            <a:r>
              <a:rPr lang="en-US" dirty="0" smtClean="0"/>
              <a:t> per </a:t>
            </a:r>
            <a:r>
              <a:rPr lang="en-US" dirty="0" err="1" smtClean="0"/>
              <a:t>ottenere</a:t>
            </a:r>
            <a:r>
              <a:rPr lang="en-US" dirty="0" smtClean="0"/>
              <a:t> </a:t>
            </a:r>
            <a:r>
              <a:rPr lang="en-US" dirty="0" err="1" smtClean="0"/>
              <a:t>questi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    DECLARE @</a:t>
            </a:r>
            <a:r>
              <a:rPr lang="en-US" sz="2000" dirty="0" err="1" smtClean="0"/>
              <a:t>maxid</a:t>
            </a:r>
            <a:r>
              <a:rPr lang="en-US" sz="2000" dirty="0" smtClean="0"/>
              <a:t> AS INT = (SELECT MAX(</a:t>
            </a:r>
            <a:r>
              <a:rPr lang="en-US" sz="2000" dirty="0" err="1" smtClean="0"/>
              <a:t>orderid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                                          FROM </a:t>
            </a:r>
            <a:r>
              <a:rPr lang="en-US" sz="2000" dirty="0" err="1" smtClean="0"/>
              <a:t>Sales.Orders</a:t>
            </a:r>
            <a:r>
              <a:rPr lang="en-US" sz="2000" dirty="0" smtClean="0"/>
              <a:t>); </a:t>
            </a:r>
            <a:br>
              <a:rPr lang="en-US" sz="2000" dirty="0" smtClean="0"/>
            </a:br>
            <a:r>
              <a:rPr lang="en-US" sz="2000" dirty="0" smtClean="0"/>
              <a:t>SELECT </a:t>
            </a:r>
            <a:r>
              <a:rPr lang="en-US" sz="2000" dirty="0" err="1" smtClean="0"/>
              <a:t>orderid</a:t>
            </a:r>
            <a:r>
              <a:rPr lang="en-US" sz="2000" dirty="0" smtClean="0"/>
              <a:t>, </a:t>
            </a:r>
            <a:r>
              <a:rPr lang="en-US" sz="2000" dirty="0" err="1" smtClean="0"/>
              <a:t>orderdate</a:t>
            </a:r>
            <a:r>
              <a:rPr lang="en-US" sz="2000" dirty="0" smtClean="0"/>
              <a:t>, </a:t>
            </a:r>
            <a:r>
              <a:rPr lang="en-US" sz="2000" dirty="0" err="1" smtClean="0"/>
              <a:t>empid</a:t>
            </a:r>
            <a:r>
              <a:rPr lang="en-US" sz="2000" dirty="0" smtClean="0"/>
              <a:t>, </a:t>
            </a:r>
            <a:r>
              <a:rPr lang="en-US" sz="2000" dirty="0" err="1" smtClean="0"/>
              <a:t>custid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Sales.Orders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WHERE </a:t>
            </a:r>
            <a:r>
              <a:rPr lang="en-US" sz="2000" dirty="0" err="1" smtClean="0"/>
              <a:t>orderid</a:t>
            </a:r>
            <a:r>
              <a:rPr lang="en-US" sz="2000" dirty="0" smtClean="0"/>
              <a:t> = @</a:t>
            </a:r>
            <a:r>
              <a:rPr lang="en-US" sz="2000" dirty="0" err="1" smtClean="0"/>
              <a:t>maxid</a:t>
            </a:r>
            <a:r>
              <a:rPr lang="en-US" sz="2000" dirty="0" smtClean="0"/>
              <a:t>;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Self-contained </a:t>
            </a:r>
            <a:r>
              <a:rPr lang="en-US" dirty="0" err="1" smtClean="0"/>
              <a:t>subquery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subquery</a:t>
            </a:r>
            <a:r>
              <a:rPr lang="en-US" dirty="0" smtClean="0"/>
              <a:t> </a:t>
            </a:r>
            <a:r>
              <a:rPr lang="en-US" dirty="0" err="1" smtClean="0"/>
              <a:t>ci</a:t>
            </a:r>
            <a:r>
              <a:rPr lang="en-US" dirty="0" smtClean="0"/>
              <a:t> </a:t>
            </a:r>
            <a:r>
              <a:rPr lang="en-US" dirty="0" err="1" smtClean="0"/>
              <a:t>permette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arrivare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soluzione</a:t>
            </a:r>
            <a:r>
              <a:rPr lang="en-US" dirty="0" smtClean="0"/>
              <a:t> in un </a:t>
            </a:r>
            <a:r>
              <a:rPr lang="en-US" dirty="0" err="1" smtClean="0"/>
              <a:t>singolo</a:t>
            </a:r>
            <a:r>
              <a:rPr lang="en-US" dirty="0" smtClean="0"/>
              <a:t> </a:t>
            </a:r>
            <a:r>
              <a:rPr lang="en-US" dirty="0" err="1" smtClean="0"/>
              <a:t>passo</a:t>
            </a:r>
            <a:endParaRPr lang="en-US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SELECT </a:t>
            </a:r>
            <a:r>
              <a:rPr lang="en-US" sz="2000" dirty="0" err="1" smtClean="0"/>
              <a:t>orderid</a:t>
            </a:r>
            <a:r>
              <a:rPr lang="en-US" sz="2000" dirty="0" smtClean="0"/>
              <a:t>, </a:t>
            </a:r>
            <a:r>
              <a:rPr lang="en-US" sz="2000" dirty="0" err="1" smtClean="0"/>
              <a:t>orderdate</a:t>
            </a:r>
            <a:r>
              <a:rPr lang="en-US" sz="2000" dirty="0" smtClean="0"/>
              <a:t>, </a:t>
            </a:r>
            <a:r>
              <a:rPr lang="en-US" sz="2000" dirty="0" err="1" smtClean="0"/>
              <a:t>empid</a:t>
            </a:r>
            <a:r>
              <a:rPr lang="en-US" sz="2000" dirty="0" smtClean="0"/>
              <a:t>, </a:t>
            </a:r>
            <a:r>
              <a:rPr lang="en-US" sz="2000" dirty="0" err="1" smtClean="0"/>
              <a:t>custid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Sales.Orders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WHERE </a:t>
            </a:r>
            <a:r>
              <a:rPr lang="en-US" sz="2000" dirty="0" err="1" smtClean="0"/>
              <a:t>orderid</a:t>
            </a:r>
            <a:r>
              <a:rPr lang="en-US" sz="2000" dirty="0" smtClean="0"/>
              <a:t> = (SELECT MAX(</a:t>
            </a:r>
            <a:r>
              <a:rPr lang="en-US" sz="2000" dirty="0" err="1" smtClean="0"/>
              <a:t>O.orderid</a:t>
            </a:r>
            <a:r>
              <a:rPr lang="en-US" sz="2000" dirty="0" smtClean="0"/>
              <a:t>) </a:t>
            </a:r>
            <a:br>
              <a:rPr lang="en-US" sz="2000" dirty="0" smtClean="0"/>
            </a:br>
            <a:r>
              <a:rPr lang="en-US" sz="2000" dirty="0" smtClean="0"/>
              <a:t>                            FROM </a:t>
            </a:r>
            <a:r>
              <a:rPr lang="en-US" sz="2000" dirty="0" err="1" smtClean="0"/>
              <a:t>Sales.Orders</a:t>
            </a:r>
            <a:r>
              <a:rPr lang="en-US" sz="2000" dirty="0" smtClean="0"/>
              <a:t> AS O);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Scalar Self-contained </a:t>
            </a:r>
            <a:r>
              <a:rPr lang="en-US" dirty="0" err="1" smtClean="0"/>
              <a:t>subquery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subquery</a:t>
            </a:r>
            <a:r>
              <a:rPr lang="en-US" dirty="0" smtClean="0"/>
              <a:t> </a:t>
            </a:r>
            <a:r>
              <a:rPr lang="en-US" dirty="0" err="1" smtClean="0"/>
              <a:t>usata</a:t>
            </a:r>
            <a:r>
              <a:rPr lang="en-US" dirty="0" smtClean="0"/>
              <a:t> con </a:t>
            </a:r>
            <a:r>
              <a:rPr lang="en-US" dirty="0" err="1" smtClean="0"/>
              <a:t>l’operatore</a:t>
            </a:r>
            <a:r>
              <a:rPr lang="en-US" dirty="0" smtClean="0"/>
              <a:t> ‘=‘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scalar </a:t>
            </a:r>
            <a:r>
              <a:rPr lang="en-US" dirty="0" err="1" smtClean="0"/>
              <a:t>subquery</a:t>
            </a:r>
            <a:r>
              <a:rPr lang="en-US" dirty="0" smtClean="0"/>
              <a:t> </a:t>
            </a:r>
            <a:r>
              <a:rPr lang="en-US" dirty="0" err="1" smtClean="0"/>
              <a:t>cioe</a:t>
            </a:r>
            <a:r>
              <a:rPr lang="en-US" dirty="0" smtClean="0"/>
              <a:t>’ </a:t>
            </a:r>
            <a:r>
              <a:rPr lang="en-US" dirty="0" err="1" smtClean="0"/>
              <a:t>ritornare</a:t>
            </a:r>
            <a:r>
              <a:rPr lang="en-US" dirty="0" smtClean="0"/>
              <a:t> un </a:t>
            </a:r>
            <a:r>
              <a:rPr lang="en-US" dirty="0" err="1" smtClean="0"/>
              <a:t>singolo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. La query </a:t>
            </a:r>
            <a:r>
              <a:rPr lang="en-US" dirty="0" err="1" smtClean="0"/>
              <a:t>seguente</a:t>
            </a:r>
            <a:r>
              <a:rPr lang="en-US" dirty="0" smtClean="0"/>
              <a:t>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funzionare</a:t>
            </a:r>
            <a:r>
              <a:rPr lang="en-US" dirty="0" smtClean="0"/>
              <a:t> o </a:t>
            </a:r>
            <a:r>
              <a:rPr lang="en-US" dirty="0" err="1" smtClean="0"/>
              <a:t>andare</a:t>
            </a:r>
            <a:r>
              <a:rPr lang="en-US" dirty="0" smtClean="0"/>
              <a:t> in </a:t>
            </a:r>
            <a:r>
              <a:rPr lang="en-US" dirty="0" err="1" smtClean="0"/>
              <a:t>errore</a:t>
            </a:r>
            <a:r>
              <a:rPr lang="en-US" dirty="0" smtClean="0"/>
              <a:t> a runtime a </a:t>
            </a:r>
            <a:r>
              <a:rPr lang="en-US" dirty="0" err="1" smtClean="0"/>
              <a:t>seconda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quanti</a:t>
            </a:r>
            <a:r>
              <a:rPr lang="en-US" dirty="0" smtClean="0"/>
              <a:t> </a:t>
            </a:r>
            <a:r>
              <a:rPr lang="en-US" dirty="0" err="1" smtClean="0"/>
              <a:t>impiegati</a:t>
            </a:r>
            <a:r>
              <a:rPr lang="en-US" dirty="0" smtClean="0"/>
              <a:t> </a:t>
            </a:r>
            <a:r>
              <a:rPr lang="en-US" dirty="0" err="1" smtClean="0"/>
              <a:t>hanno</a:t>
            </a:r>
            <a:r>
              <a:rPr lang="en-US" dirty="0" smtClean="0"/>
              <a:t> un </a:t>
            </a:r>
            <a:r>
              <a:rPr lang="en-US" dirty="0" err="1" smtClean="0"/>
              <a:t>cognome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inizia</a:t>
            </a:r>
            <a:r>
              <a:rPr lang="en-US" dirty="0" smtClean="0"/>
              <a:t> con 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000" dirty="0" smtClean="0"/>
              <a:t>SELECT </a:t>
            </a:r>
            <a:r>
              <a:rPr lang="en-US" sz="2000" dirty="0" err="1" smtClean="0"/>
              <a:t>orderid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Sales.Orders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WHERE </a:t>
            </a:r>
            <a:r>
              <a:rPr lang="en-US" sz="2000" dirty="0" err="1" smtClean="0"/>
              <a:t>empid</a:t>
            </a:r>
            <a:r>
              <a:rPr lang="en-US" sz="2000" dirty="0" smtClean="0"/>
              <a:t> = (SELECT </a:t>
            </a:r>
            <a:r>
              <a:rPr lang="en-US" sz="2000" dirty="0" err="1" smtClean="0"/>
              <a:t>E.empid</a:t>
            </a:r>
            <a:br>
              <a:rPr lang="en-US" sz="2000" dirty="0" smtClean="0"/>
            </a:br>
            <a:r>
              <a:rPr lang="en-US" sz="2000" dirty="0" smtClean="0"/>
              <a:t>                           FROM </a:t>
            </a:r>
            <a:r>
              <a:rPr lang="en-US" sz="2000" dirty="0" err="1" smtClean="0"/>
              <a:t>HR.Employees</a:t>
            </a:r>
            <a:r>
              <a:rPr lang="en-US" sz="2000" dirty="0" smtClean="0"/>
              <a:t> AS E </a:t>
            </a:r>
            <a:br>
              <a:rPr lang="en-US" sz="2000" dirty="0" smtClean="0"/>
            </a:br>
            <a:r>
              <a:rPr lang="en-US" sz="2000" dirty="0" smtClean="0"/>
              <a:t>                          WHERE </a:t>
            </a:r>
            <a:r>
              <a:rPr lang="en-US" sz="2000" dirty="0" err="1" smtClean="0"/>
              <a:t>E.lastname</a:t>
            </a:r>
            <a:r>
              <a:rPr lang="en-US" sz="2000" dirty="0" smtClean="0"/>
              <a:t> LIKE N'B%');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Scalar Self-contained </a:t>
            </a:r>
            <a:r>
              <a:rPr lang="en-US" dirty="0" err="1" smtClean="0"/>
              <a:t>subquery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 la </a:t>
            </a:r>
            <a:r>
              <a:rPr lang="en-US" dirty="0" err="1" smtClean="0"/>
              <a:t>subquery</a:t>
            </a:r>
            <a:r>
              <a:rPr lang="en-US" dirty="0" smtClean="0"/>
              <a:t> non ha </a:t>
            </a:r>
            <a:r>
              <a:rPr lang="en-US" dirty="0" err="1" smtClean="0"/>
              <a:t>risultati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convertita</a:t>
            </a:r>
            <a:r>
              <a:rPr lang="en-US" dirty="0" smtClean="0"/>
              <a:t> a NULL e </a:t>
            </a:r>
            <a:r>
              <a:rPr lang="en-US" dirty="0" err="1" smtClean="0"/>
              <a:t>quindi</a:t>
            </a:r>
            <a:r>
              <a:rPr lang="en-US" dirty="0" smtClean="0"/>
              <a:t> la query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smtClean="0"/>
              <a:t> un </a:t>
            </a:r>
            <a:r>
              <a:rPr lang="en-US" dirty="0" err="1" smtClean="0"/>
              <a:t>paragone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uguaglianza</a:t>
            </a:r>
            <a:r>
              <a:rPr lang="en-US" dirty="0" smtClean="0"/>
              <a:t> con NULL non </a:t>
            </a:r>
            <a:r>
              <a:rPr lang="en-US" dirty="0" err="1" smtClean="0"/>
              <a:t>avra</a:t>
            </a:r>
            <a:r>
              <a:rPr lang="en-US" dirty="0" smtClean="0"/>
              <a:t>’ </a:t>
            </a:r>
            <a:r>
              <a:rPr lang="en-US" dirty="0" err="1" smtClean="0"/>
              <a:t>nessun</a:t>
            </a:r>
            <a:r>
              <a:rPr lang="en-US" dirty="0" smtClean="0"/>
              <a:t> </a:t>
            </a:r>
            <a:r>
              <a:rPr lang="en-US" dirty="0" err="1" smtClean="0"/>
              <a:t>risultato</a:t>
            </a:r>
            <a:r>
              <a:rPr lang="en-US" dirty="0" smtClean="0"/>
              <a:t>. La query </a:t>
            </a:r>
            <a:r>
              <a:rPr lang="en-US" dirty="0" err="1" smtClean="0"/>
              <a:t>seguente</a:t>
            </a:r>
            <a:r>
              <a:rPr lang="en-US" dirty="0" smtClean="0"/>
              <a:t> ha result set </a:t>
            </a:r>
            <a:r>
              <a:rPr lang="en-US" dirty="0" err="1" smtClean="0"/>
              <a:t>vuoto</a:t>
            </a:r>
            <a:r>
              <a:rPr lang="en-US" dirty="0" smtClean="0"/>
              <a:t> se non </a:t>
            </a:r>
            <a:r>
              <a:rPr lang="en-US" dirty="0" err="1" smtClean="0"/>
              <a:t>esistono</a:t>
            </a:r>
            <a:r>
              <a:rPr lang="en-US" dirty="0" smtClean="0"/>
              <a:t> </a:t>
            </a:r>
            <a:r>
              <a:rPr lang="en-US" dirty="0" err="1" smtClean="0"/>
              <a:t>impiegati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hanno</a:t>
            </a:r>
            <a:r>
              <a:rPr lang="en-US" dirty="0" smtClean="0"/>
              <a:t> un </a:t>
            </a:r>
            <a:r>
              <a:rPr lang="en-US" dirty="0" err="1" smtClean="0"/>
              <a:t>cognome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inizia</a:t>
            </a:r>
            <a:r>
              <a:rPr lang="en-US" dirty="0" smtClean="0"/>
              <a:t> con A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   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SELECT </a:t>
            </a:r>
            <a:r>
              <a:rPr lang="en-US" sz="2000" dirty="0" err="1" smtClean="0"/>
              <a:t>orderid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Sales.Orders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WHERE </a:t>
            </a:r>
            <a:r>
              <a:rPr lang="en-US" sz="2000" dirty="0" err="1" smtClean="0"/>
              <a:t>empid</a:t>
            </a:r>
            <a:r>
              <a:rPr lang="en-US" sz="2000" dirty="0" smtClean="0"/>
              <a:t> = (SELECT </a:t>
            </a:r>
            <a:r>
              <a:rPr lang="en-US" sz="2000" dirty="0" err="1" smtClean="0"/>
              <a:t>E.empid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                         FROM </a:t>
            </a:r>
            <a:r>
              <a:rPr lang="en-US" sz="2000" dirty="0" err="1" smtClean="0"/>
              <a:t>HR.Employees</a:t>
            </a:r>
            <a:r>
              <a:rPr lang="en-US" sz="2000" dirty="0" smtClean="0"/>
              <a:t> AS E </a:t>
            </a:r>
            <a:br>
              <a:rPr lang="en-US" sz="2000" dirty="0" smtClean="0"/>
            </a:br>
            <a:r>
              <a:rPr lang="en-US" sz="2000" dirty="0" smtClean="0"/>
              <a:t>                          WHERE </a:t>
            </a:r>
            <a:r>
              <a:rPr lang="en-US" sz="2000" dirty="0" err="1" smtClean="0"/>
              <a:t>E.lastname</a:t>
            </a:r>
            <a:r>
              <a:rPr lang="en-US" sz="2000" dirty="0" smtClean="0"/>
              <a:t> LIKE N'A%');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Multi-Valued self-contained </a:t>
            </a:r>
            <a:r>
              <a:rPr lang="en-US" dirty="0" err="1" smtClean="0"/>
              <a:t>subquery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Una</a:t>
            </a:r>
            <a:r>
              <a:rPr lang="en-US" dirty="0" smtClean="0"/>
              <a:t> multi-valued self-contained </a:t>
            </a:r>
            <a:r>
              <a:rPr lang="en-US" dirty="0" err="1" smtClean="0"/>
              <a:t>subquery</a:t>
            </a:r>
            <a:r>
              <a:rPr lang="en-US" dirty="0" smtClean="0"/>
              <a:t> e’ </a:t>
            </a:r>
            <a:r>
              <a:rPr lang="en-US" dirty="0" err="1" smtClean="0"/>
              <a:t>una</a:t>
            </a:r>
            <a:r>
              <a:rPr lang="en-US" dirty="0" smtClean="0"/>
              <a:t> query </a:t>
            </a:r>
            <a:r>
              <a:rPr lang="en-US" dirty="0" err="1" smtClean="0"/>
              <a:t>annidata</a:t>
            </a:r>
            <a:r>
              <a:rPr lang="en-US" dirty="0" smtClean="0"/>
              <a:t> </a:t>
            </a:r>
            <a:r>
              <a:rPr lang="en-US" dirty="0" err="1" smtClean="0"/>
              <a:t>indipendente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ritorna</a:t>
            </a:r>
            <a:r>
              <a:rPr lang="en-US" dirty="0" smtClean="0"/>
              <a:t> </a:t>
            </a:r>
            <a:r>
              <a:rPr lang="en-US" dirty="0" err="1" smtClean="0"/>
              <a:t>piu</a:t>
            </a:r>
            <a:r>
              <a:rPr lang="en-US" dirty="0" smtClean="0"/>
              <a:t>’ </a:t>
            </a:r>
            <a:r>
              <a:rPr lang="en-US" dirty="0" err="1" smtClean="0"/>
              <a:t>valori</a:t>
            </a:r>
            <a:r>
              <a:rPr lang="en-US" dirty="0" smtClean="0"/>
              <a:t>.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collegata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query </a:t>
            </a:r>
            <a:r>
              <a:rPr lang="en-US" dirty="0" err="1" smtClean="0"/>
              <a:t>esterna</a:t>
            </a:r>
            <a:r>
              <a:rPr lang="en-US" dirty="0" smtClean="0"/>
              <a:t> </a:t>
            </a:r>
            <a:r>
              <a:rPr lang="en-US" dirty="0" err="1" smtClean="0"/>
              <a:t>tramite</a:t>
            </a:r>
            <a:r>
              <a:rPr lang="en-US" dirty="0" smtClean="0"/>
              <a:t> </a:t>
            </a:r>
            <a:r>
              <a:rPr lang="en-US" dirty="0" err="1" smtClean="0"/>
              <a:t>predicati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operano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piu</a:t>
            </a:r>
            <a:r>
              <a:rPr lang="en-US" dirty="0" smtClean="0"/>
              <a:t>’ </a:t>
            </a:r>
            <a:r>
              <a:rPr lang="en-US" dirty="0" err="1" smtClean="0"/>
              <a:t>valori</a:t>
            </a:r>
            <a:r>
              <a:rPr lang="en-US" dirty="0" smtClean="0"/>
              <a:t>, come IN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/>
              <a:t>    SELECT </a:t>
            </a:r>
            <a:r>
              <a:rPr lang="en-US" sz="2000" dirty="0" err="1" smtClean="0"/>
              <a:t>orderid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Sales.Orders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WHERE </a:t>
            </a:r>
            <a:r>
              <a:rPr lang="en-US" sz="2000" dirty="0" err="1" smtClean="0"/>
              <a:t>empid</a:t>
            </a:r>
            <a:r>
              <a:rPr lang="en-US" sz="2000" dirty="0" smtClean="0"/>
              <a:t> IN (SELECT </a:t>
            </a:r>
            <a:r>
              <a:rPr lang="en-US" sz="2000" dirty="0" err="1" smtClean="0"/>
              <a:t>E.empid</a:t>
            </a:r>
            <a:br>
              <a:rPr lang="en-US" sz="2000" dirty="0" smtClean="0"/>
            </a:br>
            <a:r>
              <a:rPr lang="en-US" sz="2000" dirty="0" smtClean="0"/>
              <a:t>                           FROM </a:t>
            </a:r>
            <a:r>
              <a:rPr lang="en-US" sz="2000" dirty="0" err="1" smtClean="0"/>
              <a:t>HR.Employees</a:t>
            </a:r>
            <a:r>
              <a:rPr lang="en-US" sz="2000" dirty="0" smtClean="0"/>
              <a:t> AS E </a:t>
            </a:r>
            <a:br>
              <a:rPr lang="en-US" sz="2000" dirty="0" smtClean="0"/>
            </a:br>
            <a:r>
              <a:rPr lang="en-US" sz="2000" dirty="0" smtClean="0"/>
              <a:t>                           WHERE </a:t>
            </a:r>
            <a:r>
              <a:rPr lang="en-US" sz="2000" dirty="0" err="1" smtClean="0"/>
              <a:t>E.lastname</a:t>
            </a:r>
            <a:r>
              <a:rPr lang="en-US" sz="2000" dirty="0" smtClean="0"/>
              <a:t> LIKE N'D%');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 VS. </a:t>
            </a:r>
            <a:r>
              <a:rPr lang="en-US" dirty="0" err="1" smtClean="0"/>
              <a:t>subquery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query </a:t>
            </a:r>
            <a:r>
              <a:rPr lang="en-US" dirty="0" err="1" smtClean="0"/>
              <a:t>precedente</a:t>
            </a:r>
            <a:r>
              <a:rPr lang="en-US" dirty="0" smtClean="0"/>
              <a:t>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formulata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con un join: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it-IT" sz="2400" dirty="0" smtClean="0"/>
              <a:t>SELECT O.orderid </a:t>
            </a:r>
            <a:br>
              <a:rPr lang="it-IT" sz="2400" dirty="0" smtClean="0"/>
            </a:br>
            <a:r>
              <a:rPr lang="it-IT" sz="2400" dirty="0" smtClean="0"/>
              <a:t>FROM HR.Employees AS E </a:t>
            </a:r>
            <a:br>
              <a:rPr lang="it-IT" sz="2400" dirty="0" smtClean="0"/>
            </a:br>
            <a:r>
              <a:rPr lang="it-IT" sz="2400" dirty="0" smtClean="0"/>
              <a:t>JOIN Sales.Orders AS O </a:t>
            </a:r>
            <a:br>
              <a:rPr lang="it-IT" sz="2400" dirty="0" smtClean="0"/>
            </a:br>
            <a:r>
              <a:rPr lang="it-IT" sz="2400" dirty="0" smtClean="0"/>
              <a:t>ON E.empid = O.empid </a:t>
            </a:r>
            <a:br>
              <a:rPr lang="it-IT" sz="2400" dirty="0" smtClean="0"/>
            </a:br>
            <a:r>
              <a:rPr lang="it-IT" sz="2400" dirty="0" smtClean="0"/>
              <a:t>WHERE E.lastname LIKE N'D%';</a:t>
            </a:r>
            <a:endParaRPr lang="it-IT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Multi-Valued self-contained </a:t>
            </a:r>
            <a:r>
              <a:rPr lang="en-US" dirty="0" err="1" smtClean="0"/>
              <a:t>subquery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 </a:t>
            </a:r>
            <a:r>
              <a:rPr lang="en-US" dirty="0" err="1" smtClean="0"/>
              <a:t>altro</a:t>
            </a:r>
            <a:r>
              <a:rPr lang="en-US" dirty="0" smtClean="0"/>
              <a:t>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supponiamo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volere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ordini</a:t>
            </a:r>
            <a:r>
              <a:rPr lang="en-US" dirty="0" smtClean="0"/>
              <a:t> </a:t>
            </a:r>
            <a:r>
              <a:rPr lang="en-US" dirty="0" err="1" smtClean="0"/>
              <a:t>effettuati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clienti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stati</a:t>
            </a:r>
            <a:r>
              <a:rPr lang="en-US" dirty="0" smtClean="0"/>
              <a:t> </a:t>
            </a:r>
            <a:r>
              <a:rPr lang="en-US" dirty="0" err="1" smtClean="0"/>
              <a:t>uniti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SELECT </a:t>
            </a:r>
            <a:r>
              <a:rPr lang="en-US" sz="2400" dirty="0" err="1" smtClean="0"/>
              <a:t>custid</a:t>
            </a:r>
            <a:r>
              <a:rPr lang="en-US" sz="2400" dirty="0" smtClean="0"/>
              <a:t>, </a:t>
            </a:r>
            <a:r>
              <a:rPr lang="en-US" sz="2400" dirty="0" err="1" smtClean="0"/>
              <a:t>orderid</a:t>
            </a:r>
            <a:r>
              <a:rPr lang="en-US" sz="2400" dirty="0" smtClean="0"/>
              <a:t>, 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, </a:t>
            </a:r>
            <a:r>
              <a:rPr lang="en-US" sz="2400" dirty="0" err="1" smtClean="0"/>
              <a:t>empid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FROM </a:t>
            </a:r>
            <a:r>
              <a:rPr lang="en-US" sz="2400" dirty="0" err="1" smtClean="0"/>
              <a:t>Sales.Orders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WHERE </a:t>
            </a:r>
            <a:r>
              <a:rPr lang="en-US" sz="2400" dirty="0" err="1" smtClean="0"/>
              <a:t>custid</a:t>
            </a:r>
            <a:r>
              <a:rPr lang="en-US" sz="2400" dirty="0" smtClean="0"/>
              <a:t> IN (SELECT </a:t>
            </a:r>
            <a:r>
              <a:rPr lang="en-US" sz="2400" dirty="0" err="1" smtClean="0"/>
              <a:t>C.custid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                           FROM </a:t>
            </a:r>
            <a:r>
              <a:rPr lang="en-US" sz="2400" dirty="0" err="1" smtClean="0"/>
              <a:t>Sales.Customers</a:t>
            </a:r>
            <a:r>
              <a:rPr lang="en-US" sz="2400" dirty="0" smtClean="0"/>
              <a:t> AS C  </a:t>
            </a:r>
            <a:br>
              <a:rPr lang="en-US" sz="2400" dirty="0" smtClean="0"/>
            </a:br>
            <a:r>
              <a:rPr lang="en-US" sz="2400" dirty="0" smtClean="0"/>
              <a:t>                           WHERE </a:t>
            </a:r>
            <a:r>
              <a:rPr lang="en-US" sz="2400" dirty="0" err="1" smtClean="0"/>
              <a:t>C.country</a:t>
            </a:r>
            <a:r>
              <a:rPr lang="en-US" sz="2400" dirty="0" smtClean="0"/>
              <a:t> = N'USA');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Multi-Valued self-contained </a:t>
            </a:r>
            <a:r>
              <a:rPr lang="en-US" dirty="0" err="1" smtClean="0"/>
              <a:t>subquery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predicato</a:t>
            </a:r>
            <a:r>
              <a:rPr lang="en-US" dirty="0" smtClean="0"/>
              <a:t>, IN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negato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Ad </a:t>
            </a:r>
            <a:r>
              <a:rPr lang="en-US" dirty="0" err="1" smtClean="0"/>
              <a:t>esempio</a:t>
            </a:r>
            <a:r>
              <a:rPr lang="en-US" dirty="0" smtClean="0"/>
              <a:t> se </a:t>
            </a:r>
            <a:r>
              <a:rPr lang="en-US" dirty="0" err="1" smtClean="0"/>
              <a:t>vogliamo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clienti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non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ordini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/>
              <a:t>    SELECT </a:t>
            </a:r>
            <a:r>
              <a:rPr lang="en-US" sz="2000" dirty="0" err="1" smtClean="0"/>
              <a:t>custid</a:t>
            </a:r>
            <a:r>
              <a:rPr lang="en-US" sz="2000" dirty="0" smtClean="0"/>
              <a:t>, </a:t>
            </a:r>
            <a:r>
              <a:rPr lang="en-US" sz="2000" dirty="0" err="1" smtClean="0"/>
              <a:t>companyname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Sales.Customers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WHERE </a:t>
            </a:r>
            <a:r>
              <a:rPr lang="en-US" sz="2000" dirty="0" err="1" smtClean="0"/>
              <a:t>custid</a:t>
            </a:r>
            <a:r>
              <a:rPr lang="en-US" sz="2000" dirty="0" smtClean="0"/>
              <a:t> NOT IN (SELECT </a:t>
            </a:r>
            <a:r>
              <a:rPr lang="en-US" sz="2000" dirty="0" err="1" smtClean="0"/>
              <a:t>O.custid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                                  FROM </a:t>
            </a:r>
            <a:r>
              <a:rPr lang="en-US" sz="2000" dirty="0" err="1" smtClean="0"/>
              <a:t>Sales.Orders</a:t>
            </a:r>
            <a:r>
              <a:rPr lang="en-US" sz="2000" dirty="0" smtClean="0"/>
              <a:t> AS O);</a:t>
            </a:r>
            <a:endParaRPr lang="en-US" sz="2000" dirty="0" smtClean="0"/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CROSS JOIN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utilizzo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self cross join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la </a:t>
            </a:r>
            <a:r>
              <a:rPr lang="en-US" dirty="0" err="1" smtClean="0"/>
              <a:t>creazione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sequenza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numeri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it-IT" sz="2000" dirty="0" smtClean="0"/>
              <a:t>    USE tempdb; </a:t>
            </a:r>
            <a:br>
              <a:rPr lang="it-IT" sz="2000" dirty="0" smtClean="0"/>
            </a:br>
            <a:r>
              <a:rPr lang="it-IT" sz="2000" dirty="0" smtClean="0"/>
              <a:t>IF OBJECT_ID('dbo.Digits', 'U') IS NOT NULL </a:t>
            </a:r>
            <a:br>
              <a:rPr lang="it-IT" sz="2000" dirty="0" smtClean="0"/>
            </a:br>
            <a:r>
              <a:rPr lang="it-IT" sz="2000" dirty="0" smtClean="0"/>
              <a:t>       DROP TABLE dbo.Digits; </a:t>
            </a:r>
            <a:br>
              <a:rPr lang="it-IT" sz="2000" dirty="0" smtClean="0"/>
            </a:br>
            <a:r>
              <a:rPr lang="it-IT" sz="2000" dirty="0" smtClean="0"/>
              <a:t>CREATE TABLE dbo.Digits(</a:t>
            </a:r>
            <a:br>
              <a:rPr lang="it-IT" sz="2000" dirty="0" smtClean="0"/>
            </a:br>
            <a:r>
              <a:rPr lang="it-IT" sz="2000" dirty="0" smtClean="0"/>
              <a:t>       digit INT NOT NULL PRIMARY KEY</a:t>
            </a:r>
            <a:br>
              <a:rPr lang="it-IT" sz="2000" dirty="0" smtClean="0"/>
            </a:br>
            <a:r>
              <a:rPr lang="it-IT" sz="2000" dirty="0" smtClean="0"/>
              <a:t>); </a:t>
            </a:r>
            <a:br>
              <a:rPr lang="it-IT" sz="2000" dirty="0" smtClean="0"/>
            </a:br>
            <a:endParaRPr lang="it-IT" sz="2000" dirty="0" smtClean="0"/>
          </a:p>
          <a:p>
            <a:pPr>
              <a:buNone/>
            </a:pPr>
            <a:r>
              <a:rPr lang="it-IT" sz="2000" dirty="0" smtClean="0"/>
              <a:t>    INSERT INTO dbo.Digits(digit) VALUES    </a:t>
            </a:r>
            <a:br>
              <a:rPr lang="it-IT" sz="2000" dirty="0" smtClean="0"/>
            </a:br>
            <a:r>
              <a:rPr lang="it-IT" sz="2000" dirty="0" smtClean="0"/>
              <a:t>                       (0),(1),(2),(3),(4),(5),(6),(7),(8),(9); </a:t>
            </a:r>
            <a:endParaRPr lang="it-I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Multi-Valued self-contained </a:t>
            </a:r>
            <a:r>
              <a:rPr lang="en-US" dirty="0" err="1" smtClean="0"/>
              <a:t>subquery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multi-valued </a:t>
            </a:r>
            <a:r>
              <a:rPr lang="en-US" dirty="0" err="1" smtClean="0"/>
              <a:t>subquery</a:t>
            </a:r>
            <a:r>
              <a:rPr lang="en-US" dirty="0" smtClean="0"/>
              <a:t> </a:t>
            </a:r>
            <a:r>
              <a:rPr lang="en-US" dirty="0" err="1" smtClean="0"/>
              <a:t>dovrebbe</a:t>
            </a:r>
            <a:r>
              <a:rPr lang="en-US" dirty="0" smtClean="0"/>
              <a:t> </a:t>
            </a:r>
            <a:r>
              <a:rPr lang="en-US" dirty="0" err="1" smtClean="0"/>
              <a:t>esplicitamente</a:t>
            </a:r>
            <a:r>
              <a:rPr lang="en-US" dirty="0" smtClean="0"/>
              <a:t> </a:t>
            </a:r>
            <a:r>
              <a:rPr lang="en-US" dirty="0" err="1" smtClean="0"/>
              <a:t>escludere</a:t>
            </a:r>
            <a:r>
              <a:rPr lang="en-US" dirty="0" smtClean="0"/>
              <a:t> </a:t>
            </a:r>
            <a:r>
              <a:rPr lang="en-US" dirty="0" err="1" smtClean="0"/>
              <a:t>eventuali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NULL.</a:t>
            </a:r>
            <a:endParaRPr lang="en-US" dirty="0" smtClean="0"/>
          </a:p>
          <a:p>
            <a:r>
              <a:rPr lang="en-US" dirty="0" smtClean="0"/>
              <a:t>SQL Server e’ </a:t>
            </a:r>
            <a:r>
              <a:rPr lang="en-US" dirty="0" err="1" smtClean="0"/>
              <a:t>abbastanza</a:t>
            </a:r>
            <a:r>
              <a:rPr lang="en-US" dirty="0" smtClean="0"/>
              <a:t> </a:t>
            </a:r>
            <a:r>
              <a:rPr lang="en-US" dirty="0" err="1" smtClean="0"/>
              <a:t>intelligente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effettuare</a:t>
            </a:r>
            <a:r>
              <a:rPr lang="en-US" dirty="0" smtClean="0"/>
              <a:t> </a:t>
            </a:r>
            <a:r>
              <a:rPr lang="en-US" dirty="0" err="1" smtClean="0"/>
              <a:t>automaticamente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select distinct in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subquery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fornire</a:t>
            </a:r>
            <a:r>
              <a:rPr lang="en-US" dirty="0" smtClean="0"/>
              <a:t> un </a:t>
            </a:r>
            <a:r>
              <a:rPr lang="en-US" dirty="0" err="1" smtClean="0"/>
              <a:t>dominio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in cui </a:t>
            </a:r>
            <a:r>
              <a:rPr lang="en-US" dirty="0" err="1" smtClean="0"/>
              <a:t>cercare</a:t>
            </a:r>
            <a:r>
              <a:rPr lang="en-US" dirty="0" smtClean="0"/>
              <a:t>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Multi-Valued self-contained </a:t>
            </a:r>
            <a:r>
              <a:rPr lang="en-US" dirty="0" err="1" smtClean="0"/>
              <a:t>subquery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piu</a:t>
            </a:r>
            <a:r>
              <a:rPr lang="en-US" dirty="0" smtClean="0"/>
              <a:t>’ </a:t>
            </a:r>
            <a:r>
              <a:rPr lang="en-US" dirty="0" err="1" smtClean="0"/>
              <a:t>complesso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subquery</a:t>
            </a:r>
            <a:r>
              <a:rPr lang="en-US" dirty="0" smtClean="0"/>
              <a:t> </a:t>
            </a:r>
            <a:r>
              <a:rPr lang="en-US" dirty="0" err="1" smtClean="0"/>
              <a:t>cominciamo</a:t>
            </a:r>
            <a:r>
              <a:rPr lang="en-US" dirty="0" smtClean="0"/>
              <a:t> a </a:t>
            </a:r>
            <a:r>
              <a:rPr lang="en-US" dirty="0" err="1" smtClean="0"/>
              <a:t>creare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conterra</a:t>
            </a:r>
            <a:r>
              <a:rPr lang="en-US" dirty="0" smtClean="0"/>
              <a:t>’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ordini</a:t>
            </a:r>
            <a:r>
              <a:rPr lang="en-US" dirty="0" smtClean="0"/>
              <a:t> con order id </a:t>
            </a:r>
            <a:r>
              <a:rPr lang="en-US" dirty="0" err="1" smtClean="0"/>
              <a:t>pari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000" dirty="0" smtClean="0"/>
              <a:t>USE </a:t>
            </a:r>
            <a:r>
              <a:rPr lang="en-US" sz="2000" dirty="0" err="1" smtClean="0"/>
              <a:t>tempdb</a:t>
            </a:r>
            <a:r>
              <a:rPr lang="en-US" sz="2000" dirty="0" smtClean="0"/>
              <a:t>; </a:t>
            </a:r>
            <a:br>
              <a:rPr lang="en-US" sz="2000" dirty="0" smtClean="0"/>
            </a:br>
            <a:r>
              <a:rPr lang="en-US" sz="2000" dirty="0" smtClean="0"/>
              <a:t>SELECT * INTO </a:t>
            </a:r>
            <a:r>
              <a:rPr lang="en-US" sz="2000" dirty="0" err="1" smtClean="0"/>
              <a:t>dbo.Orders</a:t>
            </a:r>
            <a:br>
              <a:rPr lang="en-US" sz="2000" dirty="0" smtClean="0"/>
            </a:br>
            <a:r>
              <a:rPr lang="en-US" sz="2000" dirty="0" smtClean="0"/>
              <a:t>FROM TSQLFundamentals2008.Sales.Orders </a:t>
            </a:r>
            <a:br>
              <a:rPr lang="en-US" sz="2000" dirty="0" smtClean="0"/>
            </a:br>
            <a:r>
              <a:rPr lang="en-US" sz="2000" dirty="0" smtClean="0"/>
              <a:t>WHERE </a:t>
            </a:r>
            <a:r>
              <a:rPr lang="en-US" sz="2000" dirty="0" err="1" smtClean="0"/>
              <a:t>orderid</a:t>
            </a:r>
            <a:r>
              <a:rPr lang="en-US" sz="2000" dirty="0" smtClean="0"/>
              <a:t> % 2 = 0;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Multi-Valued self-contained </a:t>
            </a:r>
            <a:r>
              <a:rPr lang="en-US" dirty="0" err="1" smtClean="0"/>
              <a:t>subquery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Quello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desideriamo</a:t>
            </a:r>
            <a:r>
              <a:rPr lang="en-US" dirty="0" smtClean="0"/>
              <a:t> e’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id </a:t>
            </a:r>
            <a:r>
              <a:rPr lang="en-US" dirty="0" err="1" smtClean="0"/>
              <a:t>mancanti</a:t>
            </a:r>
            <a:r>
              <a:rPr lang="en-US" dirty="0" smtClean="0"/>
              <a:t> per la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dbo.Orders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Utilizzando</a:t>
            </a:r>
            <a:r>
              <a:rPr lang="en-US" dirty="0" smtClean="0"/>
              <a:t> la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ausiliaria</a:t>
            </a:r>
            <a:r>
              <a:rPr lang="en-US" dirty="0" smtClean="0"/>
              <a:t> </a:t>
            </a:r>
            <a:r>
              <a:rPr lang="en-US" dirty="0" err="1" smtClean="0"/>
              <a:t>dbo.Nums</a:t>
            </a:r>
            <a:r>
              <a:rPr lang="en-US" dirty="0" smtClean="0"/>
              <a:t> </a:t>
            </a:r>
            <a:r>
              <a:rPr lang="en-US" dirty="0" err="1" smtClean="0"/>
              <a:t>creata</a:t>
            </a:r>
            <a:r>
              <a:rPr lang="en-US" dirty="0" smtClean="0"/>
              <a:t> per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esempi</a:t>
            </a:r>
            <a:r>
              <a:rPr lang="en-US" dirty="0" smtClean="0"/>
              <a:t> sui JOIN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contiene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sequenza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numeri</a:t>
            </a:r>
            <a:r>
              <a:rPr lang="en-US" dirty="0" smtClean="0"/>
              <a:t> </a:t>
            </a:r>
            <a:r>
              <a:rPr lang="en-US" dirty="0" err="1" smtClean="0"/>
              <a:t>senza</a:t>
            </a:r>
            <a:r>
              <a:rPr lang="en-US" dirty="0" smtClean="0"/>
              <a:t> gap </a:t>
            </a:r>
            <a:r>
              <a:rPr lang="en-US" dirty="0" err="1" smtClean="0"/>
              <a:t>da</a:t>
            </a:r>
            <a:r>
              <a:rPr lang="en-US" dirty="0" smtClean="0"/>
              <a:t> 1 a 100000,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soluzione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due scalar 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multivalued</a:t>
            </a:r>
            <a:r>
              <a:rPr lang="en-US" dirty="0" smtClean="0"/>
              <a:t> </a:t>
            </a:r>
            <a:r>
              <a:rPr lang="en-US" dirty="0" err="1" smtClean="0"/>
              <a:t>subquery</a:t>
            </a:r>
            <a:r>
              <a:rPr lang="en-US" dirty="0" smtClean="0"/>
              <a:t> e’: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it-IT" sz="2000" dirty="0" smtClean="0"/>
              <a:t>SELECT n FROM dbo.Nums </a:t>
            </a:r>
            <a:br>
              <a:rPr lang="it-IT" sz="2000" dirty="0" smtClean="0"/>
            </a:br>
            <a:r>
              <a:rPr lang="it-IT" sz="2000" dirty="0" smtClean="0"/>
              <a:t>WHERE n BETWEEN (SELECT MIN(O.orderid) </a:t>
            </a:r>
            <a:br>
              <a:rPr lang="it-IT" sz="2000" dirty="0" smtClean="0"/>
            </a:br>
            <a:r>
              <a:rPr lang="it-IT" sz="2000" dirty="0" smtClean="0"/>
              <a:t>                               FROM dbo.Orders AS O) </a:t>
            </a:r>
            <a:endParaRPr lang="it-IT" sz="2000" dirty="0" smtClean="0"/>
          </a:p>
          <a:p>
            <a:pPr>
              <a:buNone/>
            </a:pPr>
            <a:r>
              <a:rPr lang="it-IT" sz="2000" dirty="0" smtClean="0"/>
              <a:t>                  AND (SELECT MAX(O.orderid) </a:t>
            </a:r>
            <a:br>
              <a:rPr lang="it-IT" sz="2000" dirty="0" smtClean="0"/>
            </a:br>
            <a:r>
              <a:rPr lang="it-IT" sz="2000" dirty="0" smtClean="0"/>
              <a:t>                       FROM dbo.Orders AS O) </a:t>
            </a:r>
            <a:br>
              <a:rPr lang="it-IT" sz="2000" dirty="0" smtClean="0"/>
            </a:br>
            <a:r>
              <a:rPr lang="it-IT" sz="2000" dirty="0" smtClean="0"/>
              <a:t>AND n NOT IN (SELECT O.orderid FROM dbo.Orders AS O);</a:t>
            </a:r>
            <a:endParaRPr lang="it-IT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</a:t>
            </a:r>
            <a:r>
              <a:rPr lang="en-US" dirty="0" err="1" smtClean="0"/>
              <a:t>subqueries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subquery</a:t>
            </a:r>
            <a:r>
              <a:rPr lang="en-US" dirty="0" smtClean="0"/>
              <a:t> </a:t>
            </a:r>
            <a:r>
              <a:rPr lang="en-US" dirty="0" err="1" smtClean="0"/>
              <a:t>correlata</a:t>
            </a:r>
            <a:r>
              <a:rPr lang="en-US" dirty="0" smtClean="0"/>
              <a:t> e </a:t>
            </a:r>
            <a:r>
              <a:rPr lang="en-US" dirty="0" err="1" smtClean="0"/>
              <a:t>una</a:t>
            </a:r>
            <a:r>
              <a:rPr lang="en-US" dirty="0" smtClean="0"/>
              <a:t> query </a:t>
            </a:r>
            <a:r>
              <a:rPr lang="en-US" dirty="0" err="1" smtClean="0"/>
              <a:t>annidata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referenzia</a:t>
            </a:r>
            <a:r>
              <a:rPr lang="en-US" dirty="0" smtClean="0"/>
              <a:t> un </a:t>
            </a:r>
            <a:r>
              <a:rPr lang="en-US" dirty="0" err="1" smtClean="0"/>
              <a:t>attributo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appare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query </a:t>
            </a:r>
            <a:r>
              <a:rPr lang="en-US" dirty="0" err="1" smtClean="0"/>
              <a:t>esterna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la </a:t>
            </a:r>
            <a:r>
              <a:rPr lang="en-US" dirty="0" err="1" smtClean="0"/>
              <a:t>subquery</a:t>
            </a:r>
            <a:r>
              <a:rPr lang="en-US" dirty="0" smtClean="0"/>
              <a:t> e’ </a:t>
            </a:r>
            <a:r>
              <a:rPr lang="en-US" dirty="0" err="1" smtClean="0"/>
              <a:t>dipendente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query </a:t>
            </a:r>
            <a:r>
              <a:rPr lang="en-US" dirty="0" err="1" smtClean="0"/>
              <a:t>esterna</a:t>
            </a:r>
            <a:r>
              <a:rPr lang="en-US" dirty="0" smtClean="0"/>
              <a:t> e non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eseguita</a:t>
            </a:r>
            <a:r>
              <a:rPr lang="en-US" dirty="0" smtClean="0"/>
              <a:t> </a:t>
            </a:r>
            <a:r>
              <a:rPr lang="en-US" dirty="0" err="1" smtClean="0"/>
              <a:t>indipendentemente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E’ come se la </a:t>
            </a:r>
            <a:r>
              <a:rPr lang="en-US" dirty="0" err="1" smtClean="0"/>
              <a:t>subquery</a:t>
            </a:r>
            <a:r>
              <a:rPr lang="en-US" dirty="0" smtClean="0"/>
              <a:t> </a:t>
            </a:r>
            <a:r>
              <a:rPr lang="en-US" dirty="0" err="1" smtClean="0"/>
              <a:t>venisse</a:t>
            </a:r>
            <a:r>
              <a:rPr lang="en-US" dirty="0" smtClean="0"/>
              <a:t> </a:t>
            </a:r>
            <a:r>
              <a:rPr lang="en-US" dirty="0" err="1" smtClean="0"/>
              <a:t>invocata</a:t>
            </a:r>
            <a:r>
              <a:rPr lang="en-US" dirty="0" smtClean="0"/>
              <a:t> per </a:t>
            </a:r>
            <a:r>
              <a:rPr lang="en-US" dirty="0" err="1" smtClean="0"/>
              <a:t>ognuna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righe</a:t>
            </a:r>
            <a:r>
              <a:rPr lang="en-US" dirty="0" smtClean="0"/>
              <a:t> </a:t>
            </a:r>
            <a:r>
              <a:rPr lang="en-US" dirty="0" err="1" smtClean="0"/>
              <a:t>risultato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query </a:t>
            </a:r>
            <a:r>
              <a:rPr lang="en-US" dirty="0" err="1" smtClean="0"/>
              <a:t>esterna</a:t>
            </a:r>
            <a:r>
              <a:rPr lang="en-US" dirty="0" smtClean="0"/>
              <a:t>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</a:t>
            </a:r>
            <a:r>
              <a:rPr lang="en-US" dirty="0" err="1" smtClean="0"/>
              <a:t>subqueries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 </a:t>
            </a:r>
            <a:r>
              <a:rPr lang="en-US" dirty="0" err="1" smtClean="0"/>
              <a:t>esempio</a:t>
            </a:r>
            <a:r>
              <a:rPr lang="en-US" dirty="0" smtClean="0"/>
              <a:t>, la query </a:t>
            </a:r>
            <a:r>
              <a:rPr lang="en-US" dirty="0" err="1" smtClean="0"/>
              <a:t>seguente</a:t>
            </a:r>
            <a:r>
              <a:rPr lang="en-US" dirty="0" smtClean="0"/>
              <a:t> </a:t>
            </a:r>
            <a:r>
              <a:rPr lang="en-US" dirty="0" err="1" smtClean="0"/>
              <a:t>ritorna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massimo</a:t>
            </a:r>
            <a:r>
              <a:rPr lang="en-US" dirty="0" smtClean="0"/>
              <a:t> order id per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it-IT" sz="2400" dirty="0" smtClean="0"/>
              <a:t>SELECT custid, orderid, orderdate, empid </a:t>
            </a:r>
            <a:br>
              <a:rPr lang="it-IT" sz="2400" dirty="0" smtClean="0"/>
            </a:br>
            <a:r>
              <a:rPr lang="it-IT" sz="2400" dirty="0" smtClean="0"/>
              <a:t>FROM Sales.Orders AS O1 </a:t>
            </a:r>
            <a:br>
              <a:rPr lang="it-IT" sz="2400" dirty="0" smtClean="0"/>
            </a:br>
            <a:r>
              <a:rPr lang="it-IT" sz="2400" dirty="0" smtClean="0"/>
              <a:t>WHERE orderid = (SELECT MAX(O2.orderid) </a:t>
            </a:r>
            <a:br>
              <a:rPr lang="it-IT" sz="2400" dirty="0" smtClean="0"/>
            </a:br>
            <a:r>
              <a:rPr lang="it-IT" sz="2400" dirty="0" smtClean="0"/>
              <a:t>                           FROM Sales.Orders AS O2 </a:t>
            </a:r>
            <a:br>
              <a:rPr lang="it-IT" sz="2400" dirty="0" smtClean="0"/>
            </a:br>
            <a:r>
              <a:rPr lang="it-IT" sz="2400" dirty="0" smtClean="0"/>
              <a:t>                           WHERE O2.custid = O1.custid);</a:t>
            </a:r>
            <a:endParaRPr lang="it-I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</a:t>
            </a:r>
            <a:r>
              <a:rPr lang="en-US" dirty="0" err="1" smtClean="0"/>
              <a:t>subqueries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Come </a:t>
            </a:r>
            <a:r>
              <a:rPr lang="en-US" dirty="0" err="1" smtClean="0"/>
              <a:t>altro</a:t>
            </a:r>
            <a:r>
              <a:rPr lang="en-US" dirty="0" smtClean="0"/>
              <a:t>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supponiamo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voler</a:t>
            </a:r>
            <a:r>
              <a:rPr lang="en-US" dirty="0" smtClean="0"/>
              <a:t> </a:t>
            </a:r>
            <a:r>
              <a:rPr lang="en-US" dirty="0" err="1" smtClean="0"/>
              <a:t>ricavare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view </a:t>
            </a:r>
            <a:r>
              <a:rPr lang="en-US" dirty="0" err="1" smtClean="0"/>
              <a:t>OrderValues</a:t>
            </a:r>
            <a:r>
              <a:rPr lang="en-US" dirty="0" smtClean="0"/>
              <a:t> per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ordine</a:t>
            </a:r>
            <a:r>
              <a:rPr lang="en-US" dirty="0" smtClean="0"/>
              <a:t> la </a:t>
            </a:r>
            <a:r>
              <a:rPr lang="en-US" dirty="0" err="1" smtClean="0"/>
              <a:t>percentuale</a:t>
            </a:r>
            <a:r>
              <a:rPr lang="en-US" dirty="0" smtClean="0"/>
              <a:t> del </a:t>
            </a:r>
            <a:r>
              <a:rPr lang="en-US" dirty="0" err="1" smtClean="0"/>
              <a:t>valore</a:t>
            </a:r>
            <a:r>
              <a:rPr lang="en-US" dirty="0" smtClean="0"/>
              <a:t> per l’ </a:t>
            </a:r>
            <a:r>
              <a:rPr lang="en-US" dirty="0" err="1" smtClean="0"/>
              <a:t>ordine</a:t>
            </a:r>
            <a:r>
              <a:rPr lang="en-US" dirty="0" smtClean="0"/>
              <a:t> </a:t>
            </a:r>
            <a:r>
              <a:rPr lang="en-US" dirty="0" err="1" smtClean="0"/>
              <a:t>corrente</a:t>
            </a:r>
            <a:r>
              <a:rPr lang="en-US" dirty="0" smtClean="0"/>
              <a:t> </a:t>
            </a:r>
            <a:r>
              <a:rPr lang="en-US" dirty="0" err="1" smtClean="0"/>
              <a:t>rispetto</a:t>
            </a:r>
            <a:r>
              <a:rPr lang="en-US" dirty="0" smtClean="0"/>
              <a:t> al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totale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ordini</a:t>
            </a:r>
            <a:r>
              <a:rPr lang="en-US" dirty="0" smtClean="0"/>
              <a:t> del </a:t>
            </a:r>
            <a:r>
              <a:rPr lang="en-US" dirty="0" err="1" smtClean="0"/>
              <a:t>cliente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it-IT" sz="2000" dirty="0" smtClean="0"/>
              <a:t>SELECT orderid, custid, val, </a:t>
            </a:r>
            <a:br>
              <a:rPr lang="it-IT" sz="2000" dirty="0" smtClean="0"/>
            </a:br>
            <a:r>
              <a:rPr lang="it-IT" sz="2000" dirty="0" smtClean="0"/>
              <a:t>           CAST(100. * val / (SELECT SUM(O2.val) </a:t>
            </a:r>
            <a:br>
              <a:rPr lang="it-IT" sz="2000" dirty="0" smtClean="0"/>
            </a:br>
            <a:r>
              <a:rPr lang="it-IT" sz="2000" dirty="0" smtClean="0"/>
              <a:t>                                       FROM Sales.OrderValues AS O2</a:t>
            </a:r>
            <a:br>
              <a:rPr lang="it-IT" sz="2000" dirty="0" smtClean="0"/>
            </a:br>
            <a:r>
              <a:rPr lang="it-IT" sz="2000" dirty="0" smtClean="0"/>
              <a:t>                                       WHERE O2.custid = O1.custid)</a:t>
            </a:r>
            <a:br>
              <a:rPr lang="it-IT" sz="2000" dirty="0" smtClean="0"/>
            </a:br>
            <a:r>
              <a:rPr lang="it-IT" sz="2000" dirty="0" smtClean="0"/>
              <a:t>           AS NUMERIC(5,2)) AS pct </a:t>
            </a:r>
            <a:br>
              <a:rPr lang="it-IT" sz="2000" dirty="0" smtClean="0"/>
            </a:br>
            <a:r>
              <a:rPr lang="it-IT" sz="2000" dirty="0" smtClean="0"/>
              <a:t>FROM Sales.OrderValues AS O1 </a:t>
            </a:r>
            <a:br>
              <a:rPr lang="it-IT" sz="2000" dirty="0" smtClean="0"/>
            </a:br>
            <a:r>
              <a:rPr lang="it-IT" sz="2000" dirty="0" smtClean="0"/>
              <a:t>ORDER BY custid, orderid;</a:t>
            </a:r>
            <a:endParaRPr lang="it-IT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 PREDICATE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</a:t>
            </a:r>
            <a:r>
              <a:rPr lang="en-US" dirty="0" err="1" smtClean="0"/>
              <a:t>supporta</a:t>
            </a:r>
            <a:r>
              <a:rPr lang="en-US" dirty="0" smtClean="0"/>
              <a:t> un </a:t>
            </a:r>
            <a:r>
              <a:rPr lang="en-US" dirty="0" err="1" smtClean="0"/>
              <a:t>operatore</a:t>
            </a:r>
            <a:r>
              <a:rPr lang="en-US" dirty="0" smtClean="0"/>
              <a:t> EXIST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accetta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subquery</a:t>
            </a:r>
            <a:r>
              <a:rPr lang="en-US" dirty="0" smtClean="0"/>
              <a:t> e </a:t>
            </a:r>
            <a:r>
              <a:rPr lang="en-US" dirty="0" err="1" smtClean="0"/>
              <a:t>ritorna</a:t>
            </a:r>
            <a:r>
              <a:rPr lang="en-US" dirty="0" smtClean="0"/>
              <a:t> TRUE se la </a:t>
            </a:r>
            <a:r>
              <a:rPr lang="en-US" dirty="0" err="1" smtClean="0"/>
              <a:t>subquery</a:t>
            </a:r>
            <a:r>
              <a:rPr lang="en-US" dirty="0" smtClean="0"/>
              <a:t> </a:t>
            </a:r>
            <a:r>
              <a:rPr lang="en-US" dirty="0" err="1" smtClean="0"/>
              <a:t>ritorna</a:t>
            </a:r>
            <a:r>
              <a:rPr lang="en-US" dirty="0" smtClean="0"/>
              <a:t> </a:t>
            </a:r>
            <a:r>
              <a:rPr lang="en-US" dirty="0" err="1" smtClean="0"/>
              <a:t>almeno</a:t>
            </a:r>
            <a:r>
              <a:rPr lang="en-US" dirty="0" smtClean="0"/>
              <a:t> un </a:t>
            </a:r>
            <a:r>
              <a:rPr lang="en-US" dirty="0" err="1" smtClean="0"/>
              <a:t>valore</a:t>
            </a:r>
            <a:r>
              <a:rPr lang="en-US" dirty="0" smtClean="0"/>
              <a:t>, e FALSE </a:t>
            </a:r>
            <a:r>
              <a:rPr lang="en-US" dirty="0" err="1" smtClean="0"/>
              <a:t>altrimenti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Ad </a:t>
            </a:r>
            <a:r>
              <a:rPr lang="en-US" dirty="0" err="1" smtClean="0"/>
              <a:t>esempio</a:t>
            </a:r>
            <a:r>
              <a:rPr lang="en-US" dirty="0" smtClean="0"/>
              <a:t> se </a:t>
            </a:r>
            <a:r>
              <a:rPr lang="en-US" dirty="0" err="1" smtClean="0"/>
              <a:t>volessimo</a:t>
            </a:r>
            <a:r>
              <a:rPr lang="en-US" dirty="0" smtClean="0"/>
              <a:t> </a:t>
            </a:r>
            <a:r>
              <a:rPr lang="en-US" dirty="0" err="1" smtClean="0"/>
              <a:t>sapere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clienti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</a:t>
            </a:r>
            <a:r>
              <a:rPr lang="en-US" dirty="0" err="1" smtClean="0"/>
              <a:t>Spagna</a:t>
            </a:r>
            <a:r>
              <a:rPr lang="en-US" dirty="0" smtClean="0"/>
              <a:t>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effettuato</a:t>
            </a:r>
            <a:r>
              <a:rPr lang="en-US" dirty="0" smtClean="0"/>
              <a:t> </a:t>
            </a:r>
            <a:r>
              <a:rPr lang="en-US" dirty="0" err="1" smtClean="0"/>
              <a:t>ordini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/>
              <a:t>     SELECT </a:t>
            </a:r>
            <a:r>
              <a:rPr lang="en-US" sz="2000" dirty="0" err="1" smtClean="0"/>
              <a:t>custid</a:t>
            </a:r>
            <a:r>
              <a:rPr lang="en-US" sz="2000" dirty="0" smtClean="0"/>
              <a:t>, </a:t>
            </a:r>
            <a:r>
              <a:rPr lang="en-US" sz="2000" dirty="0" err="1" smtClean="0"/>
              <a:t>companyname</a:t>
            </a:r>
            <a:br>
              <a:rPr lang="en-US" sz="2000" dirty="0" smtClean="0"/>
            </a:br>
            <a:r>
              <a:rPr lang="en-US" sz="2000" dirty="0" smtClean="0"/>
              <a:t> FROM </a:t>
            </a:r>
            <a:r>
              <a:rPr lang="en-US" sz="2000" dirty="0" err="1" smtClean="0"/>
              <a:t>Sales.Customers</a:t>
            </a:r>
            <a:r>
              <a:rPr lang="en-US" sz="2000" dirty="0" smtClean="0"/>
              <a:t> AS C </a:t>
            </a:r>
            <a:br>
              <a:rPr lang="en-US" sz="2000" dirty="0" smtClean="0"/>
            </a:br>
            <a:r>
              <a:rPr lang="en-US" sz="2000" dirty="0" smtClean="0"/>
              <a:t> WHERE country = </a:t>
            </a:r>
            <a:r>
              <a:rPr lang="en-US" sz="2000" dirty="0" err="1" smtClean="0"/>
              <a:t>N'Spain</a:t>
            </a:r>
            <a:r>
              <a:rPr lang="en-US" sz="2000" dirty="0" smtClean="0"/>
              <a:t>'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AND EXISTS (SELECT * FROM </a:t>
            </a:r>
            <a:r>
              <a:rPr lang="en-US" sz="2000" dirty="0" err="1" smtClean="0"/>
              <a:t>Sales.Orders</a:t>
            </a:r>
            <a:r>
              <a:rPr lang="en-US" sz="2000" dirty="0" smtClean="0"/>
              <a:t> AS O</a:t>
            </a:r>
            <a:br>
              <a:rPr lang="en-US" sz="2000" dirty="0" smtClean="0"/>
            </a:br>
            <a:r>
              <a:rPr lang="en-US" sz="2000" dirty="0" smtClean="0"/>
              <a:t>                     WHERE </a:t>
            </a:r>
            <a:r>
              <a:rPr lang="en-US" sz="2000" dirty="0" err="1" smtClean="0"/>
              <a:t>O.custid</a:t>
            </a:r>
            <a:r>
              <a:rPr lang="en-US" sz="2000" dirty="0" smtClean="0"/>
              <a:t> = </a:t>
            </a:r>
            <a:r>
              <a:rPr lang="en-US" sz="2000" dirty="0" err="1" smtClean="0"/>
              <a:t>C.custid</a:t>
            </a:r>
            <a:r>
              <a:rPr lang="en-US" sz="2000" dirty="0" smtClean="0"/>
              <a:t>);</a:t>
            </a:r>
            <a:endParaRPr lang="en-US" sz="2000" dirty="0" smtClean="0"/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EXISTS PREDICATE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se </a:t>
            </a:r>
            <a:r>
              <a:rPr lang="en-US" dirty="0" err="1" smtClean="0"/>
              <a:t>vogliamo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clienti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</a:t>
            </a:r>
            <a:r>
              <a:rPr lang="en-US" dirty="0" err="1" smtClean="0"/>
              <a:t>Spagna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non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effettuato</a:t>
            </a:r>
            <a:r>
              <a:rPr lang="en-US" dirty="0" smtClean="0"/>
              <a:t> </a:t>
            </a:r>
            <a:r>
              <a:rPr lang="en-US" dirty="0" err="1" smtClean="0"/>
              <a:t>ordini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/>
              <a:t>    SELECT </a:t>
            </a:r>
            <a:r>
              <a:rPr lang="en-US" sz="2000" dirty="0" err="1" smtClean="0"/>
              <a:t>custid</a:t>
            </a:r>
            <a:r>
              <a:rPr lang="en-US" sz="2000" dirty="0" smtClean="0"/>
              <a:t>, </a:t>
            </a:r>
            <a:r>
              <a:rPr lang="en-US" sz="2000" dirty="0" err="1" smtClean="0"/>
              <a:t>companyname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FROM </a:t>
            </a:r>
            <a:r>
              <a:rPr lang="en-US" sz="2000" dirty="0" err="1" smtClean="0"/>
              <a:t>Sales.Customers</a:t>
            </a:r>
            <a:r>
              <a:rPr lang="en-US" sz="2000" dirty="0" smtClean="0"/>
              <a:t> AS C </a:t>
            </a:r>
            <a:br>
              <a:rPr lang="en-US" sz="2000" dirty="0" smtClean="0"/>
            </a:br>
            <a:r>
              <a:rPr lang="en-US" sz="2000" dirty="0" smtClean="0"/>
              <a:t> WHERE country = </a:t>
            </a:r>
            <a:r>
              <a:rPr lang="en-US" sz="2000" dirty="0" err="1" smtClean="0"/>
              <a:t>N'Spain</a:t>
            </a:r>
            <a:r>
              <a:rPr lang="en-US" sz="2000" dirty="0" smtClean="0"/>
              <a:t>' </a:t>
            </a:r>
            <a:br>
              <a:rPr lang="en-US" sz="2000" dirty="0" smtClean="0"/>
            </a:br>
            <a:r>
              <a:rPr lang="en-US" sz="2000" dirty="0" smtClean="0"/>
              <a:t> AND NOT EXISTS (SELECT * FROM </a:t>
            </a:r>
            <a:r>
              <a:rPr lang="en-US" sz="2000" dirty="0" err="1" smtClean="0"/>
              <a:t>Sales.Orders</a:t>
            </a:r>
            <a:r>
              <a:rPr lang="en-US" sz="2000" dirty="0" smtClean="0"/>
              <a:t> AS O </a:t>
            </a:r>
            <a:br>
              <a:rPr lang="en-US" sz="2000" dirty="0" smtClean="0"/>
            </a:br>
            <a:r>
              <a:rPr lang="en-US" sz="2000" dirty="0" smtClean="0"/>
              <a:t>                           WHERE </a:t>
            </a:r>
            <a:r>
              <a:rPr lang="en-US" sz="2000" dirty="0" err="1" smtClean="0"/>
              <a:t>O.custid</a:t>
            </a:r>
            <a:r>
              <a:rPr lang="en-US" sz="2000" dirty="0" smtClean="0"/>
              <a:t> = </a:t>
            </a:r>
            <a:r>
              <a:rPr lang="en-US" sz="2000" dirty="0" err="1" smtClean="0"/>
              <a:t>C.custid</a:t>
            </a:r>
            <a:r>
              <a:rPr lang="en-US" sz="2000" dirty="0" smtClean="0"/>
              <a:t>);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Exists predicate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E’ in </a:t>
            </a:r>
            <a:r>
              <a:rPr lang="en-US" dirty="0" err="1" smtClean="0"/>
              <a:t>genere</a:t>
            </a:r>
            <a:r>
              <a:rPr lang="en-US" dirty="0" smtClean="0"/>
              <a:t> </a:t>
            </a:r>
            <a:r>
              <a:rPr lang="en-US" dirty="0" err="1" smtClean="0"/>
              <a:t>efficiente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attributi</a:t>
            </a:r>
            <a:r>
              <a:rPr lang="en-US" dirty="0" smtClean="0"/>
              <a:t> </a:t>
            </a:r>
            <a:r>
              <a:rPr lang="en-US" dirty="0" err="1" smtClean="0"/>
              <a:t>selezionati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subquery</a:t>
            </a:r>
            <a:r>
              <a:rPr lang="en-US" dirty="0" smtClean="0"/>
              <a:t> e’ </a:t>
            </a:r>
            <a:r>
              <a:rPr lang="en-US" dirty="0" err="1" smtClean="0"/>
              <a:t>irrilevante</a:t>
            </a:r>
            <a:r>
              <a:rPr lang="en-US" dirty="0" smtClean="0"/>
              <a:t> ( e SQL Server lo </a:t>
            </a:r>
            <a:r>
              <a:rPr lang="en-US" dirty="0" err="1" smtClean="0"/>
              <a:t>sa</a:t>
            </a:r>
            <a:r>
              <a:rPr lang="en-US" dirty="0" smtClean="0"/>
              <a:t>) </a:t>
            </a:r>
            <a:r>
              <a:rPr lang="en-US" dirty="0" err="1" smtClean="0"/>
              <a:t>quindi</a:t>
            </a:r>
            <a:r>
              <a:rPr lang="en-US" dirty="0" smtClean="0"/>
              <a:t> non </a:t>
            </a:r>
            <a:r>
              <a:rPr lang="en-US" dirty="0" err="1" smtClean="0"/>
              <a:t>fa</a:t>
            </a:r>
            <a:r>
              <a:rPr lang="en-US" dirty="0" smtClean="0"/>
              <a:t> </a:t>
            </a:r>
            <a:r>
              <a:rPr lang="en-US" dirty="0" err="1" smtClean="0"/>
              <a:t>gran</a:t>
            </a:r>
            <a:r>
              <a:rPr lang="en-US" dirty="0" smtClean="0"/>
              <a:t> </a:t>
            </a:r>
            <a:r>
              <a:rPr lang="en-US" dirty="0" err="1" smtClean="0"/>
              <a:t>differenza</a:t>
            </a:r>
            <a:r>
              <a:rPr lang="en-US" dirty="0" smtClean="0"/>
              <a:t> </a:t>
            </a:r>
            <a:r>
              <a:rPr lang="en-US" dirty="0" err="1" smtClean="0"/>
              <a:t>esplicitare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o </a:t>
            </a:r>
            <a:r>
              <a:rPr lang="en-US" dirty="0" err="1" smtClean="0"/>
              <a:t>piu</a:t>
            </a:r>
            <a:r>
              <a:rPr lang="en-US" dirty="0" smtClean="0"/>
              <a:t>’ </a:t>
            </a:r>
            <a:r>
              <a:rPr lang="en-US" dirty="0" err="1" smtClean="0"/>
              <a:t>nomi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colonne</a:t>
            </a:r>
            <a:r>
              <a:rPr lang="en-US" dirty="0" smtClean="0"/>
              <a:t> o </a:t>
            </a:r>
            <a:r>
              <a:rPr lang="en-US" dirty="0" err="1" smtClean="0"/>
              <a:t>utilizzare</a:t>
            </a:r>
            <a:r>
              <a:rPr lang="en-US" dirty="0" smtClean="0"/>
              <a:t> select *, o select ‘</a:t>
            </a:r>
            <a:r>
              <a:rPr lang="en-US" dirty="0" err="1" smtClean="0"/>
              <a:t>unaCostante</a:t>
            </a:r>
            <a:r>
              <a:rPr lang="en-US" dirty="0" smtClean="0"/>
              <a:t>’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Subqueries</a:t>
            </a:r>
            <a:r>
              <a:rPr lang="en-US" dirty="0" smtClean="0"/>
              <a:t>: </a:t>
            </a:r>
            <a:r>
              <a:rPr lang="en-US" dirty="0" err="1" smtClean="0"/>
              <a:t>esempi</a:t>
            </a:r>
            <a:r>
              <a:rPr lang="en-US" dirty="0" smtClean="0"/>
              <a:t> </a:t>
            </a:r>
            <a:r>
              <a:rPr lang="en-US" dirty="0" err="1" smtClean="0"/>
              <a:t>avanzati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Supponiamo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volere</a:t>
            </a:r>
            <a:r>
              <a:rPr lang="en-US" dirty="0" smtClean="0"/>
              <a:t> </a:t>
            </a:r>
            <a:r>
              <a:rPr lang="en-US" dirty="0" err="1" smtClean="0"/>
              <a:t>informazione</a:t>
            </a:r>
            <a:r>
              <a:rPr lang="en-US" dirty="0" smtClean="0"/>
              <a:t> per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ordine</a:t>
            </a:r>
            <a:r>
              <a:rPr lang="en-US" dirty="0" smtClean="0"/>
              <a:t> </a:t>
            </a:r>
            <a:r>
              <a:rPr lang="en-US" dirty="0" err="1" smtClean="0"/>
              <a:t>accompagnata</a:t>
            </a:r>
            <a:r>
              <a:rPr lang="en-US" dirty="0" smtClean="0"/>
              <a:t> </a:t>
            </a:r>
            <a:r>
              <a:rPr lang="en-US" dirty="0" err="1" smtClean="0"/>
              <a:t>dal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ordine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it-IT" sz="2000" dirty="0" smtClean="0"/>
              <a:t>SELECT orderid, orderdate, empid, custid, </a:t>
            </a:r>
            <a:br>
              <a:rPr lang="it-IT" sz="2000" dirty="0" smtClean="0"/>
            </a:br>
            <a:r>
              <a:rPr lang="it-IT" sz="2000" dirty="0" smtClean="0"/>
              <a:t>            (SELECT MAX(O2.orderid) </a:t>
            </a:r>
            <a:br>
              <a:rPr lang="it-IT" sz="2000" dirty="0" smtClean="0"/>
            </a:br>
            <a:r>
              <a:rPr lang="it-IT" sz="2000" dirty="0" smtClean="0"/>
              <a:t>             FROM Sales.Orders AS O2 </a:t>
            </a:r>
            <a:br>
              <a:rPr lang="it-IT" sz="2000" dirty="0" smtClean="0"/>
            </a:br>
            <a:r>
              <a:rPr lang="it-IT" sz="2000" dirty="0" smtClean="0"/>
              <a:t>             WHERE O2.orderid &lt; </a:t>
            </a:r>
            <a:r>
              <a:rPr lang="en-GB" altLang="it-IT" sz="2000" dirty="0" smtClean="0"/>
              <a:t>O</a:t>
            </a:r>
            <a:r>
              <a:rPr lang="it-IT" sz="2000" dirty="0" smtClean="0"/>
              <a:t>1.orderid) AS prevorderid FROM Sales.Orders AS O1;</a:t>
            </a:r>
            <a:endParaRPr lang="it-IT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cross join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SELECT D3.digit * 100 + </a:t>
            </a:r>
            <a:br>
              <a:rPr lang="en-US" dirty="0" smtClean="0"/>
            </a:br>
            <a:r>
              <a:rPr lang="en-US" dirty="0" smtClean="0"/>
              <a:t>         D2.digit * 10 +</a:t>
            </a:r>
            <a:br>
              <a:rPr lang="en-US" dirty="0" smtClean="0"/>
            </a:br>
            <a:r>
              <a:rPr lang="en-US" dirty="0" smtClean="0"/>
              <a:t>         D1.digit + 1 AS n 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dbo.Digits</a:t>
            </a:r>
            <a:r>
              <a:rPr lang="en-US" dirty="0" smtClean="0"/>
              <a:t> AS D1 </a:t>
            </a:r>
            <a:br>
              <a:rPr lang="en-US" dirty="0" smtClean="0"/>
            </a:br>
            <a:r>
              <a:rPr lang="en-US" dirty="0" smtClean="0"/>
              <a:t>CROSS JOIN </a:t>
            </a:r>
            <a:r>
              <a:rPr lang="en-US" dirty="0" err="1" smtClean="0"/>
              <a:t>dbo.Digits</a:t>
            </a:r>
            <a:r>
              <a:rPr lang="en-US" dirty="0" smtClean="0"/>
              <a:t> AS D2 </a:t>
            </a:r>
            <a:br>
              <a:rPr lang="en-US" dirty="0" smtClean="0"/>
            </a:br>
            <a:r>
              <a:rPr lang="en-US" dirty="0" smtClean="0"/>
              <a:t>CROSS JOIN </a:t>
            </a:r>
            <a:r>
              <a:rPr lang="en-US" dirty="0" err="1" smtClean="0"/>
              <a:t>dbo.Digits</a:t>
            </a:r>
            <a:r>
              <a:rPr lang="en-US" dirty="0" smtClean="0"/>
              <a:t> AS D3 </a:t>
            </a:r>
            <a:br>
              <a:rPr lang="en-US" dirty="0" smtClean="0"/>
            </a:br>
            <a:r>
              <a:rPr lang="en-US" dirty="0" smtClean="0"/>
              <a:t>ORDER BY n;</a:t>
            </a:r>
            <a:br>
              <a:rPr lang="en-US" dirty="0" smtClean="0"/>
            </a:b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Subqueries</a:t>
            </a:r>
            <a:r>
              <a:rPr lang="en-US" dirty="0" smtClean="0"/>
              <a:t>: </a:t>
            </a:r>
            <a:r>
              <a:rPr lang="en-US" dirty="0" err="1" smtClean="0"/>
              <a:t>esempi</a:t>
            </a:r>
            <a:r>
              <a:rPr lang="en-US" dirty="0" smtClean="0"/>
              <a:t> </a:t>
            </a:r>
            <a:r>
              <a:rPr lang="en-US" dirty="0" err="1" smtClean="0"/>
              <a:t>avanzati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Oppure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volere</a:t>
            </a:r>
            <a:r>
              <a:rPr lang="en-US" dirty="0" smtClean="0"/>
              <a:t> </a:t>
            </a:r>
            <a:r>
              <a:rPr lang="en-US" dirty="0" err="1" smtClean="0"/>
              <a:t>informazione</a:t>
            </a:r>
            <a:r>
              <a:rPr lang="en-US" dirty="0" smtClean="0"/>
              <a:t> per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ordine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prossimo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ordine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it-IT" sz="2000" dirty="0" smtClean="0"/>
              <a:t>SELECT orderid, orderdate, empid, custid, </a:t>
            </a:r>
            <a:br>
              <a:rPr lang="it-IT" sz="2000" dirty="0" smtClean="0"/>
            </a:br>
            <a:r>
              <a:rPr lang="it-IT" sz="2000" dirty="0" smtClean="0"/>
              <a:t>           (SELECT MIN(O2.orderid) </a:t>
            </a:r>
            <a:br>
              <a:rPr lang="it-IT" sz="2000" dirty="0" smtClean="0"/>
            </a:br>
            <a:r>
              <a:rPr lang="it-IT" sz="2000" dirty="0" smtClean="0"/>
              <a:t>            FROM Sales.Orders AS O2 </a:t>
            </a:r>
            <a:br>
              <a:rPr lang="it-IT" sz="2000" dirty="0" smtClean="0"/>
            </a:br>
            <a:r>
              <a:rPr lang="it-IT" sz="2000" dirty="0" smtClean="0"/>
              <a:t>            WHERE O2.orderid &gt; O1.orderid) AS nextorderid FROM Sales.Orders AS O1;</a:t>
            </a:r>
            <a:endParaRPr lang="it-IT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Subqueries</a:t>
            </a:r>
            <a:r>
              <a:rPr lang="en-US" dirty="0" smtClean="0"/>
              <a:t>: </a:t>
            </a:r>
            <a:r>
              <a:rPr lang="en-US" dirty="0" err="1" smtClean="0"/>
              <a:t>esempi</a:t>
            </a:r>
            <a:r>
              <a:rPr lang="en-US" dirty="0" smtClean="0"/>
              <a:t> </a:t>
            </a:r>
            <a:r>
              <a:rPr lang="en-US" dirty="0" err="1" smtClean="0"/>
              <a:t>avanzati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Supponiamo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avere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view, </a:t>
            </a:r>
            <a:r>
              <a:rPr lang="en-US" dirty="0" err="1" smtClean="0"/>
              <a:t>OrderTotalsByYear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per </a:t>
            </a:r>
            <a:r>
              <a:rPr lang="en-US" dirty="0" err="1" smtClean="0"/>
              <a:t>ogni</a:t>
            </a:r>
            <a:r>
              <a:rPr lang="en-US" dirty="0" smtClean="0"/>
              <a:t> anno la </a:t>
            </a:r>
            <a:r>
              <a:rPr lang="en-US" dirty="0" err="1" smtClean="0"/>
              <a:t>quantita</a:t>
            </a:r>
            <a:r>
              <a:rPr lang="en-US" dirty="0" smtClean="0"/>
              <a:t>’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oggetti</a:t>
            </a:r>
            <a:r>
              <a:rPr lang="en-US" dirty="0" smtClean="0"/>
              <a:t> </a:t>
            </a:r>
            <a:r>
              <a:rPr lang="en-US" dirty="0" err="1" smtClean="0"/>
              <a:t>acquistati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000" dirty="0" smtClean="0"/>
              <a:t>SELECT </a:t>
            </a:r>
            <a:r>
              <a:rPr lang="en-US" sz="2000" dirty="0" err="1" smtClean="0"/>
              <a:t>orderyear</a:t>
            </a:r>
            <a:r>
              <a:rPr lang="en-US" sz="2000" dirty="0" smtClean="0"/>
              <a:t>, qty </a:t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Sales.OrderTotalsByYear</a:t>
            </a:r>
            <a:r>
              <a:rPr lang="en-US" dirty="0" smtClean="0"/>
              <a:t>;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6" y="4509120"/>
            <a:ext cx="4032448" cy="1841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Subqueries</a:t>
            </a:r>
            <a:r>
              <a:rPr lang="en-US" dirty="0" smtClean="0"/>
              <a:t>: </a:t>
            </a:r>
            <a:r>
              <a:rPr lang="en-US" dirty="0" err="1" smtClean="0"/>
              <a:t>esempi</a:t>
            </a:r>
            <a:r>
              <a:rPr lang="en-US" dirty="0" smtClean="0"/>
              <a:t> </a:t>
            </a:r>
            <a:r>
              <a:rPr lang="en-US" dirty="0" err="1" smtClean="0"/>
              <a:t>avanzati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 </a:t>
            </a:r>
            <a:r>
              <a:rPr lang="en-US" dirty="0" err="1" smtClean="0"/>
              <a:t>supponiamo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volere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riporti</a:t>
            </a:r>
            <a:r>
              <a:rPr lang="en-US" dirty="0" smtClean="0"/>
              <a:t> </a:t>
            </a:r>
            <a:r>
              <a:rPr lang="en-US" dirty="0" err="1" smtClean="0"/>
              <a:t>l’anno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totale</a:t>
            </a:r>
            <a:r>
              <a:rPr lang="en-US" dirty="0" smtClean="0"/>
              <a:t> per quell ‘anno, 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totale</a:t>
            </a:r>
            <a:r>
              <a:rPr lang="en-US" dirty="0" smtClean="0"/>
              <a:t> per quell’ anno e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precedenti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it-IT" sz="2000" dirty="0" smtClean="0"/>
              <a:t>SELECT orderyear, qty, </a:t>
            </a:r>
            <a:br>
              <a:rPr lang="it-IT" sz="2000" dirty="0" smtClean="0"/>
            </a:br>
            <a:r>
              <a:rPr lang="it-IT" sz="2000" dirty="0" smtClean="0"/>
              <a:t>           (SELECT SUM(O2.qty) </a:t>
            </a:r>
            <a:br>
              <a:rPr lang="it-IT" sz="2000" dirty="0" smtClean="0"/>
            </a:br>
            <a:r>
              <a:rPr lang="it-IT" sz="2000" dirty="0" smtClean="0"/>
              <a:t>            FROM Sales.OrderTotalsByYear AS O2 </a:t>
            </a:r>
            <a:br>
              <a:rPr lang="it-IT" sz="2000" dirty="0" smtClean="0"/>
            </a:br>
            <a:r>
              <a:rPr lang="it-IT" sz="2000" dirty="0" smtClean="0"/>
              <a:t>            WHERE O2.orderyear &lt;= O1.orderyear) AS runqty FROM Sales.OrderTotalsByYear AS O1 </a:t>
            </a:r>
            <a:br>
              <a:rPr lang="it-IT" sz="2000" dirty="0" smtClean="0"/>
            </a:br>
            <a:r>
              <a:rPr lang="it-IT" sz="2000" dirty="0" smtClean="0"/>
              <a:t>ORDER BY orderyear;</a:t>
            </a:r>
            <a:endParaRPr lang="it-IT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TROUBLE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Consideriamo</a:t>
            </a:r>
            <a:r>
              <a:rPr lang="en-US" dirty="0" smtClean="0"/>
              <a:t> </a:t>
            </a:r>
            <a:r>
              <a:rPr lang="en-US" dirty="0" err="1" smtClean="0"/>
              <a:t>questa</a:t>
            </a:r>
            <a:r>
              <a:rPr lang="en-US" dirty="0" smtClean="0"/>
              <a:t> query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vuole</a:t>
            </a:r>
            <a:r>
              <a:rPr lang="en-US" dirty="0" smtClean="0"/>
              <a:t> </a:t>
            </a:r>
            <a:r>
              <a:rPr lang="en-US" dirty="0" err="1" smtClean="0"/>
              <a:t>mostrare</a:t>
            </a:r>
            <a:r>
              <a:rPr lang="en-US" dirty="0" smtClean="0"/>
              <a:t>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clienti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non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ordini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    SELECT </a:t>
            </a:r>
            <a:r>
              <a:rPr lang="en-US" sz="2000" dirty="0" err="1" smtClean="0"/>
              <a:t>custid</a:t>
            </a:r>
            <a:r>
              <a:rPr lang="en-US" sz="2000" dirty="0" smtClean="0"/>
              <a:t>, </a:t>
            </a:r>
            <a:r>
              <a:rPr lang="en-US" sz="2000" dirty="0" err="1" smtClean="0"/>
              <a:t>companyname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Sales.Customers</a:t>
            </a:r>
            <a:r>
              <a:rPr lang="en-US" sz="2000" dirty="0" smtClean="0"/>
              <a:t> AS C </a:t>
            </a:r>
            <a:br>
              <a:rPr lang="en-US" sz="2000" dirty="0" smtClean="0"/>
            </a:br>
            <a:r>
              <a:rPr lang="en-US" sz="2000" dirty="0" smtClean="0"/>
              <a:t>WHERE </a:t>
            </a:r>
            <a:r>
              <a:rPr lang="en-US" sz="2000" dirty="0" err="1" smtClean="0"/>
              <a:t>custid</a:t>
            </a:r>
            <a:r>
              <a:rPr lang="en-US" sz="2000" dirty="0" smtClean="0"/>
              <a:t> NOT IN(SELECT </a:t>
            </a:r>
            <a:r>
              <a:rPr lang="en-US" sz="2000" dirty="0" err="1" smtClean="0"/>
              <a:t>O.custid</a:t>
            </a:r>
            <a:r>
              <a:rPr lang="en-US" sz="2000" dirty="0" smtClean="0"/>
              <a:t> FROM </a:t>
            </a:r>
            <a:r>
              <a:rPr lang="en-US" sz="2000" dirty="0" err="1" smtClean="0"/>
              <a:t>Sales.Orders</a:t>
            </a:r>
            <a:r>
              <a:rPr lang="en-US" sz="2000" dirty="0" smtClean="0"/>
              <a:t> AS O);</a:t>
            </a:r>
            <a:endParaRPr lang="en-US" i="1" dirty="0" smtClean="0"/>
          </a:p>
          <a:p>
            <a:r>
              <a:rPr lang="en-US" dirty="0" err="1" smtClean="0"/>
              <a:t>Sembra</a:t>
            </a:r>
            <a:r>
              <a:rPr lang="en-US" dirty="0" smtClean="0"/>
              <a:t> </a:t>
            </a:r>
            <a:r>
              <a:rPr lang="en-US" dirty="0" err="1" smtClean="0"/>
              <a:t>corretta</a:t>
            </a:r>
            <a:r>
              <a:rPr lang="en-US" dirty="0" smtClean="0"/>
              <a:t> e’ in </a:t>
            </a:r>
            <a:r>
              <a:rPr lang="en-US" dirty="0" err="1" smtClean="0"/>
              <a:t>effetti</a:t>
            </a:r>
            <a:r>
              <a:rPr lang="en-US" dirty="0" smtClean="0"/>
              <a:t> lo e’, ma solo se non </a:t>
            </a:r>
            <a:r>
              <a:rPr lang="en-US" dirty="0" err="1" smtClean="0"/>
              <a:t>esistono</a:t>
            </a:r>
            <a:r>
              <a:rPr lang="en-US" dirty="0" smtClean="0"/>
              <a:t> </a:t>
            </a:r>
            <a:r>
              <a:rPr lang="en-US" dirty="0" err="1" smtClean="0"/>
              <a:t>ordini</a:t>
            </a:r>
            <a:r>
              <a:rPr lang="en-US" dirty="0" smtClean="0"/>
              <a:t> con </a:t>
            </a:r>
            <a:r>
              <a:rPr lang="en-US" dirty="0" err="1" smtClean="0"/>
              <a:t>custid</a:t>
            </a:r>
            <a:r>
              <a:rPr lang="en-US" dirty="0" smtClean="0"/>
              <a:t> NULL.</a:t>
            </a:r>
            <a:endParaRPr lang="en-US" dirty="0" smtClean="0"/>
          </a:p>
          <a:p>
            <a:r>
              <a:rPr lang="en-US" dirty="0" smtClean="0"/>
              <a:t>Se ne </a:t>
            </a:r>
            <a:r>
              <a:rPr lang="en-US" dirty="0" err="1" smtClean="0"/>
              <a:t>esiste</a:t>
            </a:r>
            <a:r>
              <a:rPr lang="en-US" dirty="0" smtClean="0"/>
              <a:t> </a:t>
            </a:r>
            <a:r>
              <a:rPr lang="en-US" dirty="0" err="1" smtClean="0"/>
              <a:t>almeno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, la query non </a:t>
            </a:r>
            <a:r>
              <a:rPr lang="en-US" dirty="0" err="1" smtClean="0"/>
              <a:t>avra</a:t>
            </a:r>
            <a:r>
              <a:rPr lang="en-US" dirty="0" smtClean="0"/>
              <a:t>’ </a:t>
            </a:r>
            <a:r>
              <a:rPr lang="en-US" dirty="0" err="1" smtClean="0"/>
              <a:t>nessun</a:t>
            </a:r>
            <a:r>
              <a:rPr lang="en-US" dirty="0" smtClean="0"/>
              <a:t> </a:t>
            </a:r>
            <a:r>
              <a:rPr lang="en-US" dirty="0" err="1" smtClean="0"/>
              <a:t>risultato</a:t>
            </a:r>
            <a:r>
              <a:rPr lang="en-US" dirty="0" smtClean="0"/>
              <a:t>.. </a:t>
            </a:r>
            <a:r>
              <a:rPr lang="en-US" dirty="0" err="1" smtClean="0"/>
              <a:t>perche</a:t>
            </a:r>
            <a:r>
              <a:rPr lang="en-US" dirty="0" smtClean="0"/>
              <a:t>’?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trouble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 un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ha come </a:t>
            </a:r>
            <a:r>
              <a:rPr lang="en-US" dirty="0" err="1" smtClean="0"/>
              <a:t>custid</a:t>
            </a:r>
            <a:r>
              <a:rPr lang="en-US" dirty="0" smtClean="0"/>
              <a:t> un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appare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subquery</a:t>
            </a:r>
            <a:r>
              <a:rPr lang="en-US" dirty="0" smtClean="0"/>
              <a:t> IN </a:t>
            </a:r>
            <a:r>
              <a:rPr lang="en-US" dirty="0" err="1" smtClean="0"/>
              <a:t>dara</a:t>
            </a:r>
            <a:r>
              <a:rPr lang="en-US" dirty="0" smtClean="0"/>
              <a:t>’ TRUE e NOT IN </a:t>
            </a:r>
            <a:r>
              <a:rPr lang="en-US" dirty="0" err="1" smtClean="0"/>
              <a:t>dara</a:t>
            </a:r>
            <a:r>
              <a:rPr lang="en-US" dirty="0" smtClean="0"/>
              <a:t>’ FALSE. Ergo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sara</a:t>
            </a:r>
            <a:r>
              <a:rPr lang="en-US" dirty="0" smtClean="0"/>
              <a:t>’ </a:t>
            </a:r>
            <a:r>
              <a:rPr lang="en-US" dirty="0" err="1" smtClean="0"/>
              <a:t>giustamente</a:t>
            </a:r>
            <a:r>
              <a:rPr lang="en-US" dirty="0" smtClean="0"/>
              <a:t> </a:t>
            </a:r>
            <a:r>
              <a:rPr lang="en-US" dirty="0" err="1" smtClean="0"/>
              <a:t>escluso</a:t>
            </a:r>
            <a:endParaRPr lang="en-US" dirty="0" smtClean="0"/>
          </a:p>
          <a:p>
            <a:r>
              <a:rPr lang="en-US" dirty="0" smtClean="0"/>
              <a:t>Per un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non </a:t>
            </a:r>
            <a:r>
              <a:rPr lang="en-US" dirty="0" err="1" smtClean="0"/>
              <a:t>appare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subquery</a:t>
            </a:r>
            <a:r>
              <a:rPr lang="en-US" dirty="0" smtClean="0"/>
              <a:t> IN </a:t>
            </a:r>
            <a:r>
              <a:rPr lang="en-US" dirty="0" err="1" smtClean="0"/>
              <a:t>dara</a:t>
            </a:r>
            <a:r>
              <a:rPr lang="en-US" dirty="0" smtClean="0"/>
              <a:t>’ UNKNOWN, se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e’ </a:t>
            </a:r>
            <a:r>
              <a:rPr lang="en-US" dirty="0" err="1" smtClean="0"/>
              <a:t>presente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un </a:t>
            </a:r>
            <a:r>
              <a:rPr lang="en-US" dirty="0" err="1" smtClean="0"/>
              <a:t>valore</a:t>
            </a:r>
            <a:r>
              <a:rPr lang="en-US" dirty="0" smtClean="0"/>
              <a:t> NULL. In </a:t>
            </a:r>
            <a:r>
              <a:rPr lang="en-US" dirty="0" err="1" smtClean="0"/>
              <a:t>maniere</a:t>
            </a:r>
            <a:r>
              <a:rPr lang="en-US" dirty="0" smtClean="0"/>
              <a:t> </a:t>
            </a:r>
            <a:r>
              <a:rPr lang="en-US" dirty="0" err="1" smtClean="0"/>
              <a:t>intuitiva</a:t>
            </a:r>
            <a:r>
              <a:rPr lang="en-US" dirty="0" smtClean="0"/>
              <a:t> </a:t>
            </a:r>
            <a:r>
              <a:rPr lang="en-US" dirty="0" err="1" smtClean="0"/>
              <a:t>possiamo</a:t>
            </a:r>
            <a:r>
              <a:rPr lang="en-US" dirty="0" smtClean="0"/>
              <a:t> dire </a:t>
            </a:r>
            <a:r>
              <a:rPr lang="en-US" dirty="0" err="1" smtClean="0"/>
              <a:t>che</a:t>
            </a:r>
            <a:r>
              <a:rPr lang="en-US" dirty="0" smtClean="0"/>
              <a:t> non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puo</a:t>
            </a:r>
            <a:r>
              <a:rPr lang="en-US" dirty="0" smtClean="0"/>
              <a:t>’ dire per </a:t>
            </a:r>
            <a:r>
              <a:rPr lang="en-US" dirty="0" err="1" smtClean="0"/>
              <a:t>certo</a:t>
            </a:r>
            <a:r>
              <a:rPr lang="en-US" dirty="0" smtClean="0"/>
              <a:t> se un </a:t>
            </a:r>
            <a:r>
              <a:rPr lang="en-US" dirty="0" err="1" smtClean="0"/>
              <a:t>certo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b="1" dirty="0" smtClean="0"/>
              <a:t>non</a:t>
            </a:r>
            <a:r>
              <a:rPr lang="en-US" dirty="0" smtClean="0"/>
              <a:t> </a:t>
            </a:r>
            <a:r>
              <a:rPr lang="en-US" dirty="0" err="1" smtClean="0"/>
              <a:t>appare</a:t>
            </a:r>
            <a:r>
              <a:rPr lang="en-US" dirty="0" smtClean="0"/>
              <a:t> in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comprende</a:t>
            </a:r>
            <a:r>
              <a:rPr lang="en-US" dirty="0" smtClean="0"/>
              <a:t> un NULL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trouble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Piu</a:t>
            </a:r>
            <a:r>
              <a:rPr lang="en-US" sz="2400" dirty="0" smtClean="0"/>
              <a:t>’ </a:t>
            </a:r>
            <a:r>
              <a:rPr lang="en-US" sz="2400" dirty="0" err="1" smtClean="0"/>
              <a:t>specificatamente</a:t>
            </a:r>
            <a:r>
              <a:rPr lang="en-US" sz="2400" dirty="0" smtClean="0"/>
              <a:t> </a:t>
            </a:r>
            <a:r>
              <a:rPr lang="en-US" sz="2400" dirty="0" err="1" smtClean="0"/>
              <a:t>consideriamo</a:t>
            </a:r>
            <a:r>
              <a:rPr lang="en-US" sz="2400" dirty="0" smtClean="0"/>
              <a:t> </a:t>
            </a:r>
            <a:r>
              <a:rPr lang="en-US" sz="2400" dirty="0" err="1" smtClean="0"/>
              <a:t>l’espressione</a:t>
            </a:r>
            <a:r>
              <a:rPr lang="en-US" sz="2400" dirty="0" smtClean="0"/>
              <a:t>: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22 NOT IN (1,2, NULL)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Possiamo</a:t>
            </a:r>
            <a:r>
              <a:rPr lang="en-US" sz="2400" dirty="0" smtClean="0"/>
              <a:t> </a:t>
            </a:r>
            <a:r>
              <a:rPr lang="en-US" sz="2400" dirty="0" err="1" smtClean="0"/>
              <a:t>riscriverla</a:t>
            </a:r>
            <a:r>
              <a:rPr lang="en-US" sz="2400" dirty="0" smtClean="0"/>
              <a:t> come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NOT 22 IN (1,2,NULL)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ed</a:t>
            </a:r>
            <a:r>
              <a:rPr lang="en-US" sz="2400" dirty="0" smtClean="0"/>
              <a:t> </a:t>
            </a:r>
            <a:r>
              <a:rPr lang="en-US" sz="2400" dirty="0" err="1" smtClean="0"/>
              <a:t>espanderla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NOT (22=1 OR 22=2 OR 22=NULL)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cioe</a:t>
            </a:r>
            <a:r>
              <a:rPr lang="en-US" sz="2400" dirty="0" smtClean="0"/>
              <a:t>’: NOT (FALSE OR FALSE OR UNKNOWN)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cioe</a:t>
            </a:r>
            <a:r>
              <a:rPr lang="en-US" sz="2400" dirty="0" smtClean="0"/>
              <a:t>’: NOT (UNKNOWN)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cioe</a:t>
            </a:r>
            <a:r>
              <a:rPr lang="en-US" sz="2400" dirty="0" smtClean="0"/>
              <a:t>’: UNKNOWN</a:t>
            </a:r>
            <a:endParaRPr lang="it-I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trouble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 </a:t>
            </a:r>
            <a:r>
              <a:rPr lang="en-US" dirty="0" err="1" smtClean="0"/>
              <a:t>correggere</a:t>
            </a:r>
            <a:r>
              <a:rPr lang="en-US" dirty="0" smtClean="0"/>
              <a:t> </a:t>
            </a:r>
            <a:r>
              <a:rPr lang="en-US" dirty="0" err="1" smtClean="0"/>
              <a:t>questo</a:t>
            </a:r>
            <a:r>
              <a:rPr lang="en-US" dirty="0" smtClean="0"/>
              <a:t> bug </a:t>
            </a:r>
            <a:r>
              <a:rPr lang="en-US" dirty="0" err="1" smtClean="0"/>
              <a:t>possiamo</a:t>
            </a:r>
            <a:r>
              <a:rPr lang="en-US" dirty="0" smtClean="0"/>
              <a:t> </a:t>
            </a:r>
            <a:r>
              <a:rPr lang="en-US" dirty="0" err="1" smtClean="0"/>
              <a:t>scrivere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    SELECT </a:t>
            </a:r>
            <a:r>
              <a:rPr lang="en-US" sz="2000" dirty="0" err="1" smtClean="0"/>
              <a:t>custid</a:t>
            </a:r>
            <a:r>
              <a:rPr lang="en-US" sz="2000" dirty="0" smtClean="0"/>
              <a:t>, </a:t>
            </a:r>
            <a:r>
              <a:rPr lang="en-US" sz="2000" dirty="0" err="1" smtClean="0"/>
              <a:t>companyname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FROM </a:t>
            </a:r>
            <a:r>
              <a:rPr lang="en-US" sz="2000" dirty="0" err="1" smtClean="0"/>
              <a:t>Sales.Customers</a:t>
            </a:r>
            <a:r>
              <a:rPr lang="en-US" sz="2000" dirty="0" smtClean="0"/>
              <a:t> AS C </a:t>
            </a:r>
            <a:br>
              <a:rPr lang="en-US" sz="2000" dirty="0" smtClean="0"/>
            </a:br>
            <a:r>
              <a:rPr lang="en-US" sz="2000" dirty="0" smtClean="0"/>
              <a:t> WHERE </a:t>
            </a:r>
            <a:r>
              <a:rPr lang="en-US" sz="2000" dirty="0" err="1" smtClean="0"/>
              <a:t>custid</a:t>
            </a:r>
            <a:r>
              <a:rPr lang="en-US" sz="2000" dirty="0" smtClean="0"/>
              <a:t> NOT IN(SELECT </a:t>
            </a:r>
            <a:r>
              <a:rPr lang="en-US" sz="2000" dirty="0" err="1" smtClean="0"/>
              <a:t>O.custid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                                 FROM </a:t>
            </a:r>
            <a:r>
              <a:rPr lang="en-US" sz="2000" dirty="0" err="1" smtClean="0"/>
              <a:t>Sales.Orders</a:t>
            </a:r>
            <a:r>
              <a:rPr lang="en-US" sz="2000" dirty="0" smtClean="0"/>
              <a:t> AS O </a:t>
            </a:r>
            <a:br>
              <a:rPr lang="en-US" sz="2000" dirty="0" smtClean="0"/>
            </a:br>
            <a:r>
              <a:rPr lang="en-US" sz="2000" dirty="0" smtClean="0"/>
              <a:t>                                  WHERE </a:t>
            </a:r>
            <a:r>
              <a:rPr lang="en-US" sz="2000" dirty="0" err="1" smtClean="0"/>
              <a:t>O.custid</a:t>
            </a:r>
            <a:r>
              <a:rPr lang="en-US" sz="2000" dirty="0" smtClean="0"/>
              <a:t> IS NOT NULL);</a:t>
            </a:r>
            <a:endParaRPr lang="en-US" sz="2000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Oppure</a:t>
            </a:r>
            <a:r>
              <a:rPr lang="en-US" dirty="0" smtClean="0"/>
              <a:t> </a:t>
            </a:r>
            <a:r>
              <a:rPr lang="en-US" dirty="0" err="1" smtClean="0"/>
              <a:t>usare</a:t>
            </a:r>
            <a:r>
              <a:rPr lang="en-US" dirty="0" smtClean="0"/>
              <a:t> </a:t>
            </a:r>
            <a:r>
              <a:rPr lang="en-US" dirty="0" err="1" smtClean="0"/>
              <a:t>l’operatore</a:t>
            </a:r>
            <a:r>
              <a:rPr lang="en-US" dirty="0" smtClean="0"/>
              <a:t> EXISTS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ragiona</a:t>
            </a:r>
            <a:r>
              <a:rPr lang="en-US" dirty="0" smtClean="0"/>
              <a:t>  </a:t>
            </a:r>
            <a:r>
              <a:rPr lang="en-US" dirty="0" err="1" smtClean="0"/>
              <a:t>sempre</a:t>
            </a:r>
            <a:r>
              <a:rPr lang="en-US" dirty="0" smtClean="0"/>
              <a:t> solo in termini </a:t>
            </a:r>
            <a:r>
              <a:rPr lang="en-US" dirty="0" err="1" smtClean="0"/>
              <a:t>di</a:t>
            </a:r>
            <a:r>
              <a:rPr lang="en-US" dirty="0" smtClean="0"/>
              <a:t> TRUE o FALSE.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000" dirty="0" smtClean="0"/>
              <a:t>SELECT </a:t>
            </a:r>
            <a:r>
              <a:rPr lang="en-US" sz="2000" dirty="0" err="1" smtClean="0"/>
              <a:t>custid</a:t>
            </a:r>
            <a:r>
              <a:rPr lang="en-US" sz="2000" dirty="0" smtClean="0"/>
              <a:t>, </a:t>
            </a:r>
            <a:r>
              <a:rPr lang="en-US" sz="2000" dirty="0" err="1" smtClean="0"/>
              <a:t>companyname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 FROM </a:t>
            </a:r>
            <a:r>
              <a:rPr lang="en-US" sz="2000" dirty="0" err="1" smtClean="0"/>
              <a:t>Sales.Customers</a:t>
            </a:r>
            <a:r>
              <a:rPr lang="en-US" sz="2000" dirty="0" smtClean="0"/>
              <a:t> AS C </a:t>
            </a:r>
            <a:br>
              <a:rPr lang="en-US" sz="2000" dirty="0" smtClean="0"/>
            </a:br>
            <a:r>
              <a:rPr lang="en-US" sz="2000" dirty="0" smtClean="0"/>
              <a:t>  WHERE NOT EXISTS (SELECT * FROM </a:t>
            </a:r>
            <a:r>
              <a:rPr lang="en-US" sz="2000" dirty="0" err="1" smtClean="0"/>
              <a:t>Sales.Orders</a:t>
            </a:r>
            <a:r>
              <a:rPr lang="en-US" sz="2000" dirty="0" smtClean="0"/>
              <a:t> AS O </a:t>
            </a:r>
            <a:br>
              <a:rPr lang="en-US" sz="2000" dirty="0" smtClean="0"/>
            </a:br>
            <a:r>
              <a:rPr lang="en-US" sz="2000" dirty="0" smtClean="0"/>
              <a:t>                                 WHERE </a:t>
            </a:r>
            <a:r>
              <a:rPr lang="en-US" sz="2000" dirty="0" err="1" smtClean="0"/>
              <a:t>O.custid</a:t>
            </a:r>
            <a:r>
              <a:rPr lang="en-US" sz="2000" dirty="0" smtClean="0"/>
              <a:t> = </a:t>
            </a:r>
            <a:r>
              <a:rPr lang="en-US" sz="2000" dirty="0" err="1" smtClean="0"/>
              <a:t>C.custid</a:t>
            </a:r>
            <a:r>
              <a:rPr lang="en-US" sz="2000" dirty="0" smtClean="0"/>
              <a:t>);   </a:t>
            </a:r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sostituzione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 </a:t>
            </a:r>
            <a:r>
              <a:rPr lang="en-US" dirty="0" err="1" smtClean="0"/>
              <a:t>mostrare</a:t>
            </a:r>
            <a:r>
              <a:rPr lang="en-US" dirty="0" smtClean="0"/>
              <a:t> un </a:t>
            </a:r>
            <a:r>
              <a:rPr lang="en-US" dirty="0" err="1" smtClean="0"/>
              <a:t>classico</a:t>
            </a:r>
            <a:r>
              <a:rPr lang="en-US" dirty="0" smtClean="0"/>
              <a:t> “</a:t>
            </a:r>
            <a:r>
              <a:rPr lang="en-US" dirty="0" err="1" smtClean="0"/>
              <a:t>errore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sostituzione</a:t>
            </a:r>
            <a:r>
              <a:rPr lang="en-US" dirty="0" smtClean="0"/>
              <a:t>” </a:t>
            </a:r>
            <a:r>
              <a:rPr lang="en-US" dirty="0" err="1" smtClean="0"/>
              <a:t>creiamo</a:t>
            </a:r>
            <a:r>
              <a:rPr lang="en-US" dirty="0" smtClean="0"/>
              <a:t> prima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endParaRPr lang="en-US" dirty="0" smtClean="0"/>
          </a:p>
          <a:p>
            <a:pPr>
              <a:buNone/>
            </a:pPr>
            <a:endParaRPr lang="it-IT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3568" y="2780928"/>
            <a:ext cx="6480720" cy="35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sostituzione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 </a:t>
            </a:r>
            <a:r>
              <a:rPr lang="en-US" dirty="0" err="1" smtClean="0"/>
              <a:t>consideriamo</a:t>
            </a:r>
            <a:r>
              <a:rPr lang="en-US" dirty="0" smtClean="0"/>
              <a:t> </a:t>
            </a:r>
            <a:r>
              <a:rPr lang="en-US" dirty="0" err="1" smtClean="0"/>
              <a:t>questa</a:t>
            </a:r>
            <a:r>
              <a:rPr lang="en-US" dirty="0" smtClean="0"/>
              <a:t> query, in </a:t>
            </a:r>
            <a:r>
              <a:rPr lang="en-US" dirty="0" err="1" smtClean="0"/>
              <a:t>apparenza</a:t>
            </a:r>
            <a:r>
              <a:rPr lang="en-US" dirty="0" smtClean="0"/>
              <a:t> </a:t>
            </a:r>
            <a:r>
              <a:rPr lang="en-US" dirty="0" err="1" smtClean="0"/>
              <a:t>corretta</a:t>
            </a:r>
            <a:r>
              <a:rPr lang="en-US" dirty="0" smtClean="0"/>
              <a:t>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vuole</a:t>
            </a:r>
            <a:r>
              <a:rPr lang="en-US" dirty="0" smtClean="0"/>
              <a:t> </a:t>
            </a:r>
            <a:r>
              <a:rPr lang="en-US" dirty="0" err="1" smtClean="0"/>
              <a:t>mostrare</a:t>
            </a:r>
            <a:r>
              <a:rPr lang="en-US" dirty="0" smtClean="0"/>
              <a:t>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shipper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inviato</a:t>
            </a:r>
            <a:r>
              <a:rPr lang="en-US" dirty="0" smtClean="0"/>
              <a:t> </a:t>
            </a:r>
            <a:r>
              <a:rPr lang="en-US" dirty="0" err="1" smtClean="0"/>
              <a:t>ordini</a:t>
            </a:r>
            <a:r>
              <a:rPr lang="en-US" dirty="0" smtClean="0"/>
              <a:t> al </a:t>
            </a:r>
            <a:r>
              <a:rPr lang="en-US" dirty="0" err="1" smtClean="0"/>
              <a:t>cliente</a:t>
            </a:r>
            <a:r>
              <a:rPr lang="en-US" dirty="0" smtClean="0"/>
              <a:t> 43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1800" dirty="0" smtClean="0"/>
              <a:t>SELECT </a:t>
            </a:r>
            <a:r>
              <a:rPr lang="en-US" sz="1800" dirty="0" err="1" smtClean="0"/>
              <a:t>shipper_id</a:t>
            </a:r>
            <a:r>
              <a:rPr lang="en-US" sz="1800" dirty="0" smtClean="0"/>
              <a:t>, </a:t>
            </a:r>
            <a:r>
              <a:rPr lang="en-US" sz="1800" dirty="0" err="1" smtClean="0"/>
              <a:t>companyname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 FROM </a:t>
            </a:r>
            <a:r>
              <a:rPr lang="en-US" sz="1800" dirty="0" err="1" smtClean="0"/>
              <a:t>Sales.MyShippers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 WHERE </a:t>
            </a:r>
            <a:r>
              <a:rPr lang="en-US" sz="1800" dirty="0" err="1" smtClean="0"/>
              <a:t>shipper_id</a:t>
            </a:r>
            <a:r>
              <a:rPr lang="en-US" sz="1800" dirty="0" smtClean="0"/>
              <a:t> IN (SELECT </a:t>
            </a:r>
            <a:r>
              <a:rPr lang="en-US" sz="1800" dirty="0" err="1" smtClean="0"/>
              <a:t>shipper_id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                                   FROM </a:t>
            </a:r>
            <a:r>
              <a:rPr lang="en-US" sz="1800" dirty="0" err="1" smtClean="0"/>
              <a:t>Sales.Orders</a:t>
            </a:r>
            <a:r>
              <a:rPr lang="en-US" sz="1800" dirty="0" smtClean="0"/>
              <a:t> WHERE </a:t>
            </a:r>
            <a:r>
              <a:rPr lang="en-US" sz="1800" dirty="0" err="1" smtClean="0"/>
              <a:t>custid</a:t>
            </a:r>
            <a:r>
              <a:rPr lang="en-US" sz="1800" dirty="0" smtClean="0"/>
              <a:t> = 43);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dirty="0" smtClean="0"/>
              <a:t>Questa query </a:t>
            </a:r>
            <a:r>
              <a:rPr lang="en-US" dirty="0" err="1" smtClean="0"/>
              <a:t>dovrebbe</a:t>
            </a:r>
            <a:r>
              <a:rPr lang="en-US" dirty="0" smtClean="0"/>
              <a:t> </a:t>
            </a:r>
            <a:r>
              <a:rPr lang="en-US" dirty="0" err="1" smtClean="0"/>
              <a:t>restituire</a:t>
            </a:r>
            <a:r>
              <a:rPr lang="en-US" dirty="0" smtClean="0"/>
              <a:t> solo I </a:t>
            </a:r>
            <a:r>
              <a:rPr lang="en-US" dirty="0" err="1" smtClean="0"/>
              <a:t>dati</a:t>
            </a:r>
            <a:r>
              <a:rPr lang="en-US" dirty="0" smtClean="0"/>
              <a:t> per </a:t>
            </a:r>
            <a:r>
              <a:rPr lang="en-US" dirty="0" err="1" smtClean="0"/>
              <a:t>gli</a:t>
            </a:r>
            <a:r>
              <a:rPr lang="en-US" dirty="0" smtClean="0"/>
              <a:t> shipper con id 2 e 3 ma </a:t>
            </a:r>
            <a:r>
              <a:rPr lang="en-US" dirty="0" err="1" smtClean="0"/>
              <a:t>invece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 </a:t>
            </a:r>
            <a:r>
              <a:rPr lang="en-US" dirty="0" err="1" smtClean="0"/>
              <a:t>restituisce</a:t>
            </a:r>
            <a:r>
              <a:rPr lang="en-US" dirty="0" smtClean="0"/>
              <a:t> </a:t>
            </a:r>
            <a:r>
              <a:rPr lang="en-US" dirty="0" err="1" smtClean="0"/>
              <a:t>tutti</a:t>
            </a:r>
            <a:r>
              <a:rPr lang="en-US" dirty="0" smtClean="0"/>
              <a:t>.. </a:t>
            </a:r>
            <a:r>
              <a:rPr lang="en-US" dirty="0" err="1" smtClean="0"/>
              <a:t>perche</a:t>
            </a:r>
            <a:r>
              <a:rPr lang="en-US" dirty="0" smtClean="0"/>
              <a:t>?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sostituzione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problema</a:t>
            </a:r>
            <a:r>
              <a:rPr lang="en-US" dirty="0" smtClean="0"/>
              <a:t> e’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Orders </a:t>
            </a:r>
            <a:r>
              <a:rPr lang="en-US" dirty="0" err="1" smtClean="0"/>
              <a:t>l’id</a:t>
            </a:r>
            <a:r>
              <a:rPr lang="en-US" dirty="0" smtClean="0"/>
              <a:t> </a:t>
            </a:r>
            <a:r>
              <a:rPr lang="en-US" dirty="0" err="1" smtClean="0"/>
              <a:t>dello</a:t>
            </a:r>
            <a:r>
              <a:rPr lang="en-US" dirty="0" smtClean="0"/>
              <a:t> shipper e’ </a:t>
            </a:r>
            <a:r>
              <a:rPr lang="en-US" dirty="0" err="1" smtClean="0"/>
              <a:t>chiamato</a:t>
            </a:r>
            <a:r>
              <a:rPr lang="en-US" dirty="0" smtClean="0"/>
              <a:t> </a:t>
            </a:r>
            <a:r>
              <a:rPr lang="en-US" dirty="0" err="1" smtClean="0"/>
              <a:t>shipperid</a:t>
            </a:r>
            <a:r>
              <a:rPr lang="en-US" dirty="0" smtClean="0"/>
              <a:t> e non </a:t>
            </a:r>
            <a:r>
              <a:rPr lang="en-US" dirty="0" err="1" smtClean="0"/>
              <a:t>shipper_id</a:t>
            </a:r>
            <a:r>
              <a:rPr lang="en-US" dirty="0" smtClean="0"/>
              <a:t>, e SQL Server non </a:t>
            </a:r>
            <a:r>
              <a:rPr lang="en-US" dirty="0" err="1" smtClean="0"/>
              <a:t>trovando</a:t>
            </a:r>
            <a:r>
              <a:rPr lang="en-US" dirty="0" smtClean="0"/>
              <a:t> </a:t>
            </a:r>
            <a:r>
              <a:rPr lang="en-US" dirty="0" err="1" smtClean="0"/>
              <a:t>questa</a:t>
            </a:r>
            <a:r>
              <a:rPr lang="en-US" dirty="0" smtClean="0"/>
              <a:t> colonna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Orders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subquery</a:t>
            </a:r>
            <a:r>
              <a:rPr lang="en-US" dirty="0" smtClean="0"/>
              <a:t> </a:t>
            </a:r>
            <a:r>
              <a:rPr lang="en-US" dirty="0" err="1" smtClean="0"/>
              <a:t>allarga</a:t>
            </a:r>
            <a:r>
              <a:rPr lang="en-US" dirty="0" smtClean="0"/>
              <a:t> lo scope </a:t>
            </a:r>
            <a:r>
              <a:rPr lang="en-US" dirty="0" err="1" smtClean="0"/>
              <a:t>alla</a:t>
            </a:r>
            <a:r>
              <a:rPr lang="en-US" dirty="0" smtClean="0"/>
              <a:t> query </a:t>
            </a:r>
            <a:r>
              <a:rPr lang="en-US" dirty="0" err="1" smtClean="0"/>
              <a:t>esterna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in </a:t>
            </a:r>
            <a:r>
              <a:rPr lang="en-US" dirty="0" err="1" smtClean="0"/>
              <a:t>effetti</a:t>
            </a:r>
            <a:r>
              <a:rPr lang="en-US" dirty="0" smtClean="0"/>
              <a:t> </a:t>
            </a:r>
            <a:r>
              <a:rPr lang="en-US" dirty="0" err="1" smtClean="0"/>
              <a:t>trova</a:t>
            </a:r>
            <a:r>
              <a:rPr lang="en-US" dirty="0" smtClean="0"/>
              <a:t> la colonna </a:t>
            </a:r>
            <a:r>
              <a:rPr lang="en-US" dirty="0" err="1" smtClean="0"/>
              <a:t>shipper_id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MyShippers</a:t>
            </a:r>
            <a:r>
              <a:rPr lang="en-US" dirty="0" smtClean="0"/>
              <a:t>.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la </a:t>
            </a:r>
            <a:r>
              <a:rPr lang="en-US" dirty="0" err="1" smtClean="0"/>
              <a:t>tabella</a:t>
            </a:r>
            <a:r>
              <a:rPr lang="en-US" dirty="0" smtClean="0"/>
              <a:t> Orders </a:t>
            </a:r>
            <a:r>
              <a:rPr lang="en-US" dirty="0" err="1" smtClean="0"/>
              <a:t>abbia</a:t>
            </a:r>
            <a:r>
              <a:rPr lang="en-US" dirty="0" smtClean="0"/>
              <a:t> </a:t>
            </a:r>
            <a:r>
              <a:rPr lang="en-US" dirty="0" err="1" smtClean="0"/>
              <a:t>almeno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riga</a:t>
            </a:r>
            <a:r>
              <a:rPr lang="en-US" dirty="0" smtClean="0"/>
              <a:t> per </a:t>
            </a:r>
            <a:r>
              <a:rPr lang="en-US" dirty="0" err="1" smtClean="0"/>
              <a:t>selezionare</a:t>
            </a:r>
            <a:r>
              <a:rPr lang="en-US" dirty="0" smtClean="0"/>
              <a:t>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shipper_id</a:t>
            </a:r>
            <a:r>
              <a:rPr lang="en-US" dirty="0" smtClean="0"/>
              <a:t>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E’ un </a:t>
            </a:r>
            <a:r>
              <a:rPr lang="en-US" dirty="0" err="1" smtClean="0"/>
              <a:t>processo</a:t>
            </a:r>
            <a:r>
              <a:rPr lang="en-US" dirty="0" smtClean="0"/>
              <a:t> a due </a:t>
            </a:r>
            <a:r>
              <a:rPr lang="en-US" dirty="0" err="1" smtClean="0"/>
              <a:t>fasi</a:t>
            </a:r>
            <a:r>
              <a:rPr lang="en-US" dirty="0" smtClean="0"/>
              <a:t>. Un cross join </a:t>
            </a:r>
            <a:r>
              <a:rPr lang="en-US" dirty="0" err="1" smtClean="0"/>
              <a:t>seguito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filtro</a:t>
            </a:r>
            <a:r>
              <a:rPr lang="en-US" dirty="0" smtClean="0"/>
              <a:t> in base ad un </a:t>
            </a:r>
            <a:r>
              <a:rPr lang="en-US" dirty="0" err="1" smtClean="0"/>
              <a:t>predicato</a:t>
            </a:r>
            <a:r>
              <a:rPr lang="en-US" dirty="0" smtClean="0"/>
              <a:t> </a:t>
            </a:r>
            <a:r>
              <a:rPr lang="en-US" dirty="0" err="1" smtClean="0"/>
              <a:t>specificato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Sintassi</a:t>
            </a:r>
            <a:r>
              <a:rPr lang="en-US" dirty="0" smtClean="0"/>
              <a:t> ANSI-89</a:t>
            </a:r>
            <a:endParaRPr lang="en-US" dirty="0" smtClean="0"/>
          </a:p>
          <a:p>
            <a:pPr>
              <a:buNone/>
            </a:pPr>
            <a:r>
              <a:rPr lang="it-IT" dirty="0" smtClean="0"/>
              <a:t>SELECT E.empid, E.firstname, E.lastname, </a:t>
            </a:r>
            <a:br>
              <a:rPr lang="it-IT" dirty="0" smtClean="0"/>
            </a:br>
            <a:r>
              <a:rPr lang="it-IT" dirty="0" smtClean="0"/>
              <a:t>            O.orderid </a:t>
            </a:r>
            <a:br>
              <a:rPr lang="it-IT" dirty="0" smtClean="0"/>
            </a:br>
            <a:r>
              <a:rPr lang="it-IT" dirty="0" smtClean="0"/>
              <a:t>FROM HR.Employees AS E, </a:t>
            </a:r>
            <a:br>
              <a:rPr lang="it-IT" dirty="0" smtClean="0"/>
            </a:br>
            <a:r>
              <a:rPr lang="it-IT" dirty="0" smtClean="0"/>
              <a:t>            Sales.Orders AS O </a:t>
            </a:r>
            <a:br>
              <a:rPr lang="it-IT" dirty="0" smtClean="0"/>
            </a:br>
            <a:r>
              <a:rPr lang="it-IT" dirty="0" smtClean="0"/>
              <a:t>WHERE E.empid = O.empid;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sostituzione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 </a:t>
            </a:r>
            <a:r>
              <a:rPr lang="en-US" dirty="0" err="1" smtClean="0"/>
              <a:t>evitare</a:t>
            </a:r>
            <a:r>
              <a:rPr lang="en-US" dirty="0" smtClean="0"/>
              <a:t>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errori</a:t>
            </a:r>
            <a:r>
              <a:rPr lang="en-US" dirty="0" smtClean="0"/>
              <a:t> e’ </a:t>
            </a:r>
            <a:r>
              <a:rPr lang="en-US" dirty="0" err="1" smtClean="0"/>
              <a:t>consigliabile</a:t>
            </a:r>
            <a:r>
              <a:rPr lang="en-US" dirty="0" smtClean="0"/>
              <a:t> </a:t>
            </a:r>
            <a:r>
              <a:rPr lang="en-US" dirty="0" err="1" smtClean="0"/>
              <a:t>referenziare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attributi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subqueries</a:t>
            </a:r>
            <a:r>
              <a:rPr lang="en-US" dirty="0" smtClean="0"/>
              <a:t> </a:t>
            </a:r>
            <a:r>
              <a:rPr lang="en-US" dirty="0" err="1" smtClean="0"/>
              <a:t>tramite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alias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tabelle</a:t>
            </a:r>
            <a:r>
              <a:rPr lang="en-US" dirty="0" smtClean="0"/>
              <a:t> </a:t>
            </a:r>
            <a:r>
              <a:rPr lang="en-US" dirty="0" err="1" smtClean="0"/>
              <a:t>corrispondenti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000" dirty="0" smtClean="0"/>
              <a:t>SELECT </a:t>
            </a:r>
            <a:r>
              <a:rPr lang="en-US" sz="2000" dirty="0" err="1" smtClean="0"/>
              <a:t>shipper_id</a:t>
            </a:r>
            <a:r>
              <a:rPr lang="en-US" sz="2000" dirty="0" smtClean="0"/>
              <a:t>, </a:t>
            </a:r>
            <a:r>
              <a:rPr lang="en-US" sz="2000" dirty="0" err="1" smtClean="0"/>
              <a:t>companyname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Sales.MyShippers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WHERE </a:t>
            </a:r>
            <a:r>
              <a:rPr lang="en-US" sz="2000" dirty="0" err="1" smtClean="0"/>
              <a:t>shipper_id</a:t>
            </a:r>
            <a:r>
              <a:rPr lang="en-US" sz="2000" dirty="0" smtClean="0"/>
              <a:t> IN (SELECT </a:t>
            </a:r>
            <a:r>
              <a:rPr lang="en-US" sz="2000" dirty="0" err="1" smtClean="0"/>
              <a:t>O.shipper_id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                 FROM </a:t>
            </a:r>
            <a:r>
              <a:rPr lang="en-US" sz="2000" dirty="0" err="1" smtClean="0"/>
              <a:t>Sales.Orders</a:t>
            </a:r>
            <a:r>
              <a:rPr lang="en-US" sz="2000" dirty="0" smtClean="0"/>
              <a:t> AS O WHERE </a:t>
            </a:r>
            <a:r>
              <a:rPr lang="en-US" sz="2000" dirty="0" err="1" smtClean="0"/>
              <a:t>O.custid</a:t>
            </a:r>
            <a:r>
              <a:rPr lang="en-US" sz="2000" dirty="0" smtClean="0"/>
              <a:t> = 43);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Adesso</a:t>
            </a:r>
            <a:r>
              <a:rPr lang="en-US" dirty="0" smtClean="0"/>
              <a:t> </a:t>
            </a:r>
            <a:r>
              <a:rPr lang="en-US" dirty="0" err="1" smtClean="0"/>
              <a:t>questa</a:t>
            </a:r>
            <a:r>
              <a:rPr lang="en-US" dirty="0" smtClean="0"/>
              <a:t> query genera un’ </a:t>
            </a:r>
            <a:r>
              <a:rPr lang="en-US" dirty="0" err="1" smtClean="0"/>
              <a:t>errore</a:t>
            </a:r>
            <a:r>
              <a:rPr lang="en-US" dirty="0" smtClean="0"/>
              <a:t>…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sostituzione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Errore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esser</a:t>
            </a:r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r>
              <a:rPr lang="en-US" dirty="0" smtClean="0"/>
              <a:t> </a:t>
            </a:r>
            <a:r>
              <a:rPr lang="en-US" dirty="0" err="1" smtClean="0"/>
              <a:t>corretto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000" dirty="0" smtClean="0"/>
              <a:t>SELECT </a:t>
            </a:r>
            <a:r>
              <a:rPr lang="en-US" sz="2000" dirty="0" err="1" smtClean="0"/>
              <a:t>shipper_id</a:t>
            </a:r>
            <a:r>
              <a:rPr lang="en-US" sz="2000" dirty="0" smtClean="0"/>
              <a:t>, </a:t>
            </a:r>
            <a:r>
              <a:rPr lang="en-US" sz="2000" dirty="0" err="1" smtClean="0"/>
              <a:t>companyname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FROM </a:t>
            </a:r>
            <a:r>
              <a:rPr lang="en-US" sz="2000" dirty="0" err="1" smtClean="0"/>
              <a:t>Sales.MyShippers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WHERE </a:t>
            </a:r>
            <a:r>
              <a:rPr lang="en-US" sz="2000" dirty="0" err="1" smtClean="0"/>
              <a:t>shipper_id</a:t>
            </a:r>
            <a:r>
              <a:rPr lang="en-US" sz="2000" dirty="0" smtClean="0"/>
              <a:t> IN (SELECT </a:t>
            </a:r>
            <a:r>
              <a:rPr lang="en-US" sz="2000" dirty="0" err="1" smtClean="0"/>
              <a:t>O.shipperid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                FROM </a:t>
            </a:r>
            <a:r>
              <a:rPr lang="en-US" sz="2000" dirty="0" err="1" smtClean="0"/>
              <a:t>Sales.Orders</a:t>
            </a:r>
            <a:r>
              <a:rPr lang="en-US" sz="2000" dirty="0" smtClean="0"/>
              <a:t> AS O WHERE </a:t>
            </a:r>
            <a:r>
              <a:rPr lang="en-US" sz="2000" dirty="0" err="1" smtClean="0"/>
              <a:t>O.custid</a:t>
            </a:r>
            <a:r>
              <a:rPr lang="en-US" sz="2000" dirty="0" smtClean="0"/>
              <a:t> = 43);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expressions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Table Expression e’ </a:t>
            </a:r>
            <a:r>
              <a:rPr lang="en-US" dirty="0" err="1" smtClean="0"/>
              <a:t>una</a:t>
            </a:r>
            <a:r>
              <a:rPr lang="en-US" dirty="0" smtClean="0"/>
              <a:t> query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rappresenta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r>
              <a:rPr lang="en-US" dirty="0" smtClean="0"/>
              <a:t> e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utilizzata</a:t>
            </a:r>
            <a:r>
              <a:rPr lang="en-US" dirty="0" smtClean="0"/>
              <a:t> al </a:t>
            </a:r>
            <a:r>
              <a:rPr lang="en-US" dirty="0" err="1" smtClean="0"/>
              <a:t>posto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“</a:t>
            </a:r>
            <a:r>
              <a:rPr lang="en-US" dirty="0" err="1" smtClean="0"/>
              <a:t>fisica</a:t>
            </a:r>
            <a:r>
              <a:rPr lang="en-US" dirty="0" smtClean="0"/>
              <a:t>”. T-SQL </a:t>
            </a:r>
            <a:r>
              <a:rPr lang="en-US" dirty="0" err="1" smtClean="0"/>
              <a:t>supporta</a:t>
            </a:r>
            <a:r>
              <a:rPr lang="en-US" dirty="0" smtClean="0"/>
              <a:t> </a:t>
            </a:r>
            <a:r>
              <a:rPr lang="en-US" dirty="0" err="1" smtClean="0"/>
              <a:t>quattro</a:t>
            </a:r>
            <a:r>
              <a:rPr lang="en-US" dirty="0" smtClean="0"/>
              <a:t> tipi </a:t>
            </a:r>
            <a:r>
              <a:rPr lang="en-US" dirty="0" err="1" smtClean="0"/>
              <a:t>di</a:t>
            </a:r>
            <a:r>
              <a:rPr lang="en-US" dirty="0" smtClean="0"/>
              <a:t> Table Expression: Derived Tables, Common Table Expressions, Views e Table-Valued Functions.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Tables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derived table, </a:t>
            </a:r>
            <a:r>
              <a:rPr lang="en-US" dirty="0" err="1" smtClean="0"/>
              <a:t>detta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table </a:t>
            </a:r>
            <a:r>
              <a:rPr lang="en-US" dirty="0" err="1" smtClean="0"/>
              <a:t>subquery</a:t>
            </a:r>
            <a:r>
              <a:rPr lang="en-US" dirty="0" smtClean="0"/>
              <a:t> e’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costruita</a:t>
            </a:r>
            <a:r>
              <a:rPr lang="en-US" dirty="0" smtClean="0"/>
              <a:t> </a:t>
            </a:r>
            <a:r>
              <a:rPr lang="en-US" dirty="0" err="1" smtClean="0"/>
              <a:t>dinamicamente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FROM clause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query. 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   SELECT * </a:t>
            </a:r>
            <a:br>
              <a:rPr lang="en-US" sz="2400" dirty="0" smtClean="0"/>
            </a:br>
            <a:r>
              <a:rPr lang="en-US" sz="2400" dirty="0" smtClean="0"/>
              <a:t>FROM (SELECT </a:t>
            </a:r>
            <a:r>
              <a:rPr lang="en-US" sz="2400" dirty="0" err="1" smtClean="0"/>
              <a:t>custid</a:t>
            </a:r>
            <a:r>
              <a:rPr lang="en-US" sz="2400" dirty="0" smtClean="0"/>
              <a:t>, </a:t>
            </a:r>
            <a:r>
              <a:rPr lang="en-US" sz="2400" dirty="0" err="1" smtClean="0"/>
              <a:t>companyname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           FROM </a:t>
            </a:r>
            <a:r>
              <a:rPr lang="en-US" sz="2400" dirty="0" err="1" smtClean="0"/>
              <a:t>Sales.Customers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           WHERE country = N'USA') AS </a:t>
            </a:r>
            <a:r>
              <a:rPr lang="en-US" sz="2400" dirty="0" err="1" smtClean="0"/>
              <a:t>USACusts</a:t>
            </a:r>
            <a:r>
              <a:rPr lang="en-US" sz="2400" dirty="0" smtClean="0"/>
              <a:t>;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expressions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 </a:t>
            </a:r>
            <a:r>
              <a:rPr lang="en-US" dirty="0" err="1" smtClean="0"/>
              <a:t>qualificarsi</a:t>
            </a:r>
            <a:r>
              <a:rPr lang="en-US" dirty="0" smtClean="0"/>
              <a:t> come Table Expression </a:t>
            </a:r>
            <a:r>
              <a:rPr lang="en-US" dirty="0" err="1" smtClean="0"/>
              <a:t>una</a:t>
            </a:r>
            <a:r>
              <a:rPr lang="en-US" dirty="0" smtClean="0"/>
              <a:t> query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rispettare</a:t>
            </a:r>
            <a:r>
              <a:rPr lang="en-US" dirty="0" smtClean="0"/>
              <a:t> </a:t>
            </a:r>
            <a:r>
              <a:rPr lang="en-US" dirty="0" err="1" smtClean="0"/>
              <a:t>questi</a:t>
            </a:r>
            <a:r>
              <a:rPr lang="en-US" dirty="0" smtClean="0"/>
              <a:t> </a:t>
            </a:r>
            <a:r>
              <a:rPr lang="en-US" dirty="0" err="1" smtClean="0"/>
              <a:t>pricipi</a:t>
            </a:r>
            <a:r>
              <a:rPr lang="en-US" dirty="0" smtClean="0"/>
              <a:t>:</a:t>
            </a:r>
            <a:endParaRPr lang="it-IT" dirty="0" smtClean="0"/>
          </a:p>
          <a:p>
            <a:r>
              <a:rPr lang="en-US" dirty="0" err="1" smtClean="0"/>
              <a:t>Visto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modello</a:t>
            </a:r>
            <a:r>
              <a:rPr lang="en-US" dirty="0" smtClean="0"/>
              <a:t> </a:t>
            </a:r>
            <a:r>
              <a:rPr lang="en-US" dirty="0" err="1" smtClean="0"/>
              <a:t>relazionale</a:t>
            </a:r>
            <a:r>
              <a:rPr lang="en-US" dirty="0" smtClean="0"/>
              <a:t> le </a:t>
            </a:r>
            <a:r>
              <a:rPr lang="en-US" dirty="0" err="1" smtClean="0"/>
              <a:t>relazioni</a:t>
            </a:r>
            <a:r>
              <a:rPr lang="en-US" dirty="0" smtClean="0"/>
              <a:t> non </a:t>
            </a:r>
            <a:r>
              <a:rPr lang="en-US" dirty="0" err="1" smtClean="0"/>
              <a:t>sono</a:t>
            </a:r>
            <a:r>
              <a:rPr lang="en-US" dirty="0" smtClean="0"/>
              <a:t> ordinate le table expression non </a:t>
            </a:r>
            <a:r>
              <a:rPr lang="en-US" dirty="0" err="1" smtClean="0"/>
              <a:t>devono</a:t>
            </a:r>
            <a:r>
              <a:rPr lang="en-US" dirty="0" smtClean="0"/>
              <a:t> </a:t>
            </a:r>
            <a:r>
              <a:rPr lang="en-US" dirty="0" err="1" smtClean="0"/>
              <a:t>specificare</a:t>
            </a:r>
            <a:r>
              <a:rPr lang="en-US" dirty="0" smtClean="0"/>
              <a:t> un </a:t>
            </a:r>
            <a:r>
              <a:rPr lang="en-US" dirty="0" err="1" smtClean="0"/>
              <a:t>ordinamento</a:t>
            </a:r>
            <a:r>
              <a:rPr lang="en-US" dirty="0" smtClean="0"/>
              <a:t>.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presente</a:t>
            </a:r>
            <a:r>
              <a:rPr lang="en-US" dirty="0" smtClean="0"/>
              <a:t> solo per l’ </a:t>
            </a:r>
            <a:r>
              <a:rPr lang="en-US" dirty="0" err="1" smtClean="0"/>
              <a:t>opzione</a:t>
            </a:r>
            <a:r>
              <a:rPr lang="en-US" dirty="0" smtClean="0"/>
              <a:t> TOP, ma serve solo come </a:t>
            </a:r>
            <a:r>
              <a:rPr lang="en-US" dirty="0" err="1" smtClean="0"/>
              <a:t>criterio</a:t>
            </a:r>
            <a:r>
              <a:rPr lang="en-US" dirty="0" smtClean="0"/>
              <a:t> per la </a:t>
            </a:r>
            <a:r>
              <a:rPr lang="en-US" dirty="0" err="1" smtClean="0"/>
              <a:t>selezione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TOP.</a:t>
            </a:r>
            <a:endParaRPr lang="en-US" dirty="0" smtClean="0"/>
          </a:p>
          <a:p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colonne</a:t>
            </a:r>
            <a:r>
              <a:rPr lang="en-US" dirty="0" smtClean="0"/>
              <a:t> </a:t>
            </a:r>
            <a:r>
              <a:rPr lang="en-US" dirty="0" err="1" smtClean="0"/>
              <a:t>devono</a:t>
            </a:r>
            <a:r>
              <a:rPr lang="en-US" dirty="0" smtClean="0"/>
              <a:t> </a:t>
            </a:r>
            <a:r>
              <a:rPr lang="en-US" dirty="0" err="1" smtClean="0"/>
              <a:t>avere</a:t>
            </a:r>
            <a:r>
              <a:rPr lang="en-US" dirty="0" smtClean="0"/>
              <a:t> un </a:t>
            </a:r>
            <a:r>
              <a:rPr lang="en-US" dirty="0" err="1" smtClean="0"/>
              <a:t>nome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Il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ogni</a:t>
            </a:r>
            <a:r>
              <a:rPr lang="en-US" dirty="0" smtClean="0"/>
              <a:t> colonna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unico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alias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Uno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benefici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table expression e’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query </a:t>
            </a:r>
            <a:r>
              <a:rPr lang="en-US" dirty="0" err="1" smtClean="0"/>
              <a:t>esterna</a:t>
            </a:r>
            <a:r>
              <a:rPr lang="en-US" dirty="0" smtClean="0"/>
              <a:t> </a:t>
            </a:r>
            <a:r>
              <a:rPr lang="en-US" dirty="0" err="1" smtClean="0"/>
              <a:t>ci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riferire</a:t>
            </a:r>
            <a:r>
              <a:rPr lang="en-US" dirty="0" smtClean="0"/>
              <a:t> </a:t>
            </a:r>
            <a:r>
              <a:rPr lang="en-US" dirty="0" err="1" smtClean="0"/>
              <a:t>agli</a:t>
            </a:r>
            <a:r>
              <a:rPr lang="en-US" dirty="0" smtClean="0"/>
              <a:t> alias </a:t>
            </a:r>
            <a:r>
              <a:rPr lang="en-US" dirty="0" err="1" smtClean="0"/>
              <a:t>creati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select </a:t>
            </a:r>
            <a:r>
              <a:rPr lang="en-US" dirty="0" err="1" smtClean="0"/>
              <a:t>della</a:t>
            </a:r>
            <a:r>
              <a:rPr lang="en-US" dirty="0" smtClean="0"/>
              <a:t> table expression.  </a:t>
            </a:r>
            <a:endParaRPr lang="en-US" dirty="0" smtClean="0"/>
          </a:p>
          <a:p>
            <a:r>
              <a:rPr lang="en-US" dirty="0" smtClean="0"/>
              <a:t>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questa</a:t>
            </a:r>
            <a:r>
              <a:rPr lang="en-US" dirty="0" smtClean="0"/>
              <a:t> query </a:t>
            </a:r>
            <a:r>
              <a:rPr lang="en-US" dirty="0" err="1" smtClean="0"/>
              <a:t>fallisce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000" dirty="0" smtClean="0"/>
              <a:t>SELECT YEAR(</a:t>
            </a:r>
            <a:r>
              <a:rPr lang="en-US" sz="2000" dirty="0" err="1" smtClean="0"/>
              <a:t>orderdate</a:t>
            </a:r>
            <a:r>
              <a:rPr lang="en-US" sz="2000" dirty="0" smtClean="0"/>
              <a:t>) AS </a:t>
            </a:r>
            <a:r>
              <a:rPr lang="en-US" sz="2000" dirty="0" err="1" smtClean="0"/>
              <a:t>orderyear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smtClean="0"/>
              <a:t>COUNT(DISTINCT </a:t>
            </a:r>
            <a:r>
              <a:rPr lang="en-US" sz="2000" dirty="0" err="1" smtClean="0"/>
              <a:t>custid</a:t>
            </a:r>
            <a:r>
              <a:rPr lang="en-US" sz="2000" dirty="0" smtClean="0"/>
              <a:t>) AS </a:t>
            </a:r>
            <a:r>
              <a:rPr lang="en-US" sz="2000" dirty="0" err="1" smtClean="0"/>
              <a:t>numcusts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Sales.Orders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GROUP BY </a:t>
            </a:r>
            <a:r>
              <a:rPr lang="en-US" sz="2000" dirty="0" err="1" smtClean="0"/>
              <a:t>orderyear</a:t>
            </a:r>
            <a:r>
              <a:rPr lang="en-US" sz="2000" dirty="0" smtClean="0"/>
              <a:t>;</a:t>
            </a:r>
            <a:endParaRPr lang="en-US" sz="2000" dirty="0" smtClean="0"/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alias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ripetere</a:t>
            </a:r>
            <a:r>
              <a:rPr lang="en-US" dirty="0" smtClean="0"/>
              <a:t> </a:t>
            </a:r>
            <a:r>
              <a:rPr lang="en-US" dirty="0" err="1" smtClean="0"/>
              <a:t>l’espressione</a:t>
            </a:r>
            <a:r>
              <a:rPr lang="en-US" dirty="0" smtClean="0"/>
              <a:t> YEAR(</a:t>
            </a:r>
            <a:r>
              <a:rPr lang="en-US" dirty="0" err="1" smtClean="0"/>
              <a:t>orderDate</a:t>
            </a:r>
            <a:r>
              <a:rPr lang="en-US" dirty="0" smtClean="0"/>
              <a:t>) ma un’ </a:t>
            </a:r>
            <a:r>
              <a:rPr lang="en-US" dirty="0" err="1" smtClean="0"/>
              <a:t>alternativa</a:t>
            </a:r>
            <a:r>
              <a:rPr lang="en-US" dirty="0" smtClean="0"/>
              <a:t> e’ </a:t>
            </a:r>
            <a:r>
              <a:rPr lang="en-US" dirty="0" err="1" smtClean="0"/>
              <a:t>usare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TE: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/>
              <a:t>    SELECT </a:t>
            </a:r>
            <a:r>
              <a:rPr lang="en-US" sz="2000" dirty="0" err="1" smtClean="0"/>
              <a:t>orderyear</a:t>
            </a:r>
            <a:r>
              <a:rPr lang="en-US" sz="2000" dirty="0" smtClean="0"/>
              <a:t>, COUNT(DISTINCT </a:t>
            </a:r>
            <a:r>
              <a:rPr lang="en-US" sz="2000" dirty="0" err="1" smtClean="0"/>
              <a:t>custid</a:t>
            </a:r>
            <a:r>
              <a:rPr lang="en-US" sz="2000" dirty="0" smtClean="0"/>
              <a:t>) AS </a:t>
            </a:r>
            <a:r>
              <a:rPr lang="en-US" sz="2000" dirty="0" err="1" smtClean="0"/>
              <a:t>numcusts</a:t>
            </a:r>
            <a:r>
              <a:rPr lang="en-US" sz="2000" dirty="0" smtClean="0"/>
              <a:t> FROM (SELECT YEAR(</a:t>
            </a:r>
            <a:r>
              <a:rPr lang="en-US" sz="2000" dirty="0" err="1" smtClean="0"/>
              <a:t>orderdate</a:t>
            </a:r>
            <a:r>
              <a:rPr lang="en-US" sz="2000" dirty="0" smtClean="0"/>
              <a:t>) AS </a:t>
            </a:r>
            <a:r>
              <a:rPr lang="en-US" sz="2000" dirty="0" err="1" smtClean="0"/>
              <a:t>orderyear</a:t>
            </a:r>
            <a:r>
              <a:rPr lang="en-US" sz="2000" dirty="0" smtClean="0"/>
              <a:t>, </a:t>
            </a:r>
            <a:r>
              <a:rPr lang="en-US" sz="2000" dirty="0" err="1" smtClean="0"/>
              <a:t>custid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          FROM </a:t>
            </a:r>
            <a:r>
              <a:rPr lang="en-US" sz="2000" dirty="0" err="1" smtClean="0"/>
              <a:t>Sales.Orders</a:t>
            </a:r>
            <a:r>
              <a:rPr lang="en-US" sz="2000" dirty="0" smtClean="0"/>
              <a:t>) AS D </a:t>
            </a:r>
            <a:br>
              <a:rPr lang="en-US" sz="2000" dirty="0" smtClean="0"/>
            </a:br>
            <a:r>
              <a:rPr lang="en-US" sz="2000" dirty="0" smtClean="0"/>
              <a:t>GROUP BY </a:t>
            </a:r>
            <a:r>
              <a:rPr lang="en-US" sz="2000" dirty="0" err="1" smtClean="0"/>
              <a:t>orderyear</a:t>
            </a:r>
            <a:r>
              <a:rPr lang="en-US" sz="2000" dirty="0" smtClean="0"/>
              <a:t>;</a:t>
            </a:r>
            <a:endParaRPr lang="it-I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expressions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Server </a:t>
            </a:r>
            <a:r>
              <a:rPr lang="en-US" dirty="0" err="1" smtClean="0"/>
              <a:t>espande</a:t>
            </a:r>
            <a:r>
              <a:rPr lang="en-US" dirty="0" smtClean="0"/>
              <a:t> le TE e accede </a:t>
            </a:r>
            <a:r>
              <a:rPr lang="en-US" dirty="0" err="1" smtClean="0"/>
              <a:t>direttamente</a:t>
            </a:r>
            <a:r>
              <a:rPr lang="en-US" dirty="0" smtClean="0"/>
              <a:t> </a:t>
            </a:r>
            <a:r>
              <a:rPr lang="en-US" dirty="0" err="1" smtClean="0"/>
              <a:t>agli</a:t>
            </a:r>
            <a:r>
              <a:rPr lang="en-US" dirty="0" smtClean="0"/>
              <a:t> </a:t>
            </a:r>
            <a:r>
              <a:rPr lang="en-US" dirty="0" err="1" smtClean="0"/>
              <a:t>oggetti</a:t>
            </a:r>
            <a:r>
              <a:rPr lang="en-US" dirty="0" smtClean="0"/>
              <a:t> </a:t>
            </a:r>
            <a:r>
              <a:rPr lang="en-US" dirty="0" err="1" smtClean="0"/>
              <a:t>referenziati</a:t>
            </a:r>
            <a:r>
              <a:rPr lang="en-US" dirty="0" smtClean="0"/>
              <a:t> </a:t>
            </a:r>
            <a:r>
              <a:rPr lang="en-US" dirty="0" err="1" smtClean="0"/>
              <a:t>dalle</a:t>
            </a:r>
            <a:r>
              <a:rPr lang="en-US" dirty="0" smtClean="0"/>
              <a:t> TE. In </a:t>
            </a:r>
            <a:r>
              <a:rPr lang="en-US" dirty="0" err="1" smtClean="0"/>
              <a:t>generale</a:t>
            </a:r>
            <a:r>
              <a:rPr lang="en-US" dirty="0" smtClean="0"/>
              <a:t> le TE </a:t>
            </a:r>
            <a:r>
              <a:rPr lang="en-US" dirty="0" err="1" smtClean="0"/>
              <a:t>servono</a:t>
            </a:r>
            <a:r>
              <a:rPr lang="en-US" dirty="0" smtClean="0"/>
              <a:t> per </a:t>
            </a:r>
            <a:r>
              <a:rPr lang="en-US" dirty="0" err="1" smtClean="0"/>
              <a:t>rendere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piu</a:t>
            </a:r>
            <a:r>
              <a:rPr lang="en-US" dirty="0" smtClean="0"/>
              <a:t>’ </a:t>
            </a:r>
            <a:r>
              <a:rPr lang="en-US" dirty="0" err="1" smtClean="0"/>
              <a:t>chiaro</a:t>
            </a:r>
            <a:r>
              <a:rPr lang="en-US" dirty="0" smtClean="0"/>
              <a:t> e non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impatto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performance. La query </a:t>
            </a:r>
            <a:r>
              <a:rPr lang="en-US" dirty="0" err="1" smtClean="0"/>
              <a:t>precedente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espansa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SQL Server </a:t>
            </a:r>
            <a:r>
              <a:rPr lang="en-US" dirty="0" err="1" smtClean="0"/>
              <a:t>cosi</a:t>
            </a:r>
            <a:r>
              <a:rPr lang="en-US" dirty="0" smtClean="0"/>
              <a:t>’: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000" dirty="0" smtClean="0"/>
              <a:t>SELECT YEAR(</a:t>
            </a:r>
            <a:r>
              <a:rPr lang="en-US" sz="2000" dirty="0" err="1" smtClean="0"/>
              <a:t>orderdate</a:t>
            </a:r>
            <a:r>
              <a:rPr lang="en-US" sz="2000" dirty="0" smtClean="0"/>
              <a:t>) AS </a:t>
            </a:r>
            <a:r>
              <a:rPr lang="en-US" sz="2000" dirty="0" err="1" smtClean="0"/>
              <a:t>orderyear</a:t>
            </a:r>
            <a:r>
              <a:rPr lang="en-US" sz="2000" dirty="0" smtClean="0"/>
              <a:t>, COUNT(DISTINCT </a:t>
            </a:r>
            <a:r>
              <a:rPr lang="en-US" sz="2000" dirty="0" err="1" smtClean="0"/>
              <a:t>custid</a:t>
            </a:r>
            <a:r>
              <a:rPr lang="en-US" sz="2000" dirty="0" smtClean="0"/>
              <a:t>) AS </a:t>
            </a:r>
            <a:r>
              <a:rPr lang="en-US" sz="2000" dirty="0" err="1" smtClean="0"/>
              <a:t>numcusts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Sales.Orders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GROUP BY YEAR(</a:t>
            </a:r>
            <a:r>
              <a:rPr lang="en-US" sz="2000" dirty="0" err="1" smtClean="0"/>
              <a:t>orderdate</a:t>
            </a:r>
            <a:r>
              <a:rPr lang="en-US" sz="2000" dirty="0" smtClean="0"/>
              <a:t>);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expressions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E’ </a:t>
            </a:r>
            <a:r>
              <a:rPr lang="en-US" dirty="0" err="1" smtClean="0"/>
              <a:t>anche</a:t>
            </a:r>
            <a:r>
              <a:rPr lang="en-US" dirty="0" smtClean="0"/>
              <a:t>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utilizzare</a:t>
            </a:r>
            <a:r>
              <a:rPr lang="en-US" dirty="0" smtClean="0"/>
              <a:t> la </a:t>
            </a:r>
            <a:r>
              <a:rPr lang="en-US" dirty="0" err="1" smtClean="0"/>
              <a:t>seguente</a:t>
            </a:r>
            <a:r>
              <a:rPr lang="en-US" dirty="0" smtClean="0"/>
              <a:t> “external form” per </a:t>
            </a:r>
            <a:r>
              <a:rPr lang="en-US" dirty="0" err="1" smtClean="0"/>
              <a:t>assegnare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alias </a:t>
            </a:r>
            <a:r>
              <a:rPr lang="en-US" dirty="0" err="1" smtClean="0"/>
              <a:t>della</a:t>
            </a:r>
            <a:r>
              <a:rPr lang="en-US" dirty="0" smtClean="0"/>
              <a:t> TE: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000" dirty="0" smtClean="0"/>
              <a:t>SELECT </a:t>
            </a:r>
            <a:r>
              <a:rPr lang="en-US" sz="2000" dirty="0" err="1" smtClean="0"/>
              <a:t>orderyear</a:t>
            </a:r>
            <a:r>
              <a:rPr lang="en-US" sz="2000" dirty="0" smtClean="0"/>
              <a:t>, COUNT(DISTINCT </a:t>
            </a:r>
            <a:r>
              <a:rPr lang="en-US" sz="2000" dirty="0" err="1" smtClean="0"/>
              <a:t>custid</a:t>
            </a:r>
            <a:r>
              <a:rPr lang="en-US" sz="2000" dirty="0" smtClean="0"/>
              <a:t>) AS </a:t>
            </a:r>
            <a:r>
              <a:rPr lang="en-US" sz="2000" dirty="0" err="1" smtClean="0"/>
              <a:t>numcusts</a:t>
            </a:r>
            <a:r>
              <a:rPr lang="en-US" sz="2000" dirty="0" smtClean="0"/>
              <a:t> FROM (SELECT YEAR(</a:t>
            </a:r>
            <a:r>
              <a:rPr lang="en-US" sz="2000" dirty="0" err="1" smtClean="0"/>
              <a:t>orderdate</a:t>
            </a:r>
            <a:r>
              <a:rPr lang="en-US" sz="2000" dirty="0" smtClean="0"/>
              <a:t>), </a:t>
            </a:r>
            <a:r>
              <a:rPr lang="en-US" sz="2000" dirty="0" err="1" smtClean="0"/>
              <a:t>custid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         FROM </a:t>
            </a:r>
            <a:r>
              <a:rPr lang="en-US" sz="2000" dirty="0" err="1" smtClean="0"/>
              <a:t>Sales.Orders</a:t>
            </a:r>
            <a:r>
              <a:rPr lang="en-US" sz="2000" dirty="0" smtClean="0"/>
              <a:t>) </a:t>
            </a:r>
            <a:r>
              <a:rPr lang="en-US" sz="2000" b="1" dirty="0" smtClean="0"/>
              <a:t>AS D(</a:t>
            </a:r>
            <a:r>
              <a:rPr lang="en-US" sz="2000" b="1" dirty="0" err="1" smtClean="0"/>
              <a:t>orderyear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custid</a:t>
            </a:r>
            <a:r>
              <a:rPr lang="en-US" sz="2000" b="1" dirty="0" smtClean="0"/>
              <a:t>) 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    GROUP BY </a:t>
            </a:r>
            <a:r>
              <a:rPr lang="en-US" sz="2000" dirty="0" err="1" smtClean="0"/>
              <a:t>orderyear</a:t>
            </a:r>
            <a:r>
              <a:rPr lang="en-US" sz="2000" dirty="0" smtClean="0"/>
              <a:t>;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table arguments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una</a:t>
            </a:r>
            <a:r>
              <a:rPr lang="en-US" dirty="0" smtClean="0"/>
              <a:t> derived table 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rifersi</a:t>
            </a:r>
            <a:r>
              <a:rPr lang="en-US" dirty="0" smtClean="0"/>
              <a:t> a </a:t>
            </a:r>
            <a:r>
              <a:rPr lang="en-US" dirty="0" err="1" smtClean="0"/>
              <a:t>variabili</a:t>
            </a:r>
            <a:r>
              <a:rPr lang="en-US" dirty="0" smtClean="0"/>
              <a:t> definite in </a:t>
            </a:r>
            <a:r>
              <a:rPr lang="en-US" dirty="0" err="1" smtClean="0"/>
              <a:t>precedenza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it-IT" sz="2000" dirty="0" smtClean="0"/>
              <a:t>DECLARE @empid AS INT = 3;</a:t>
            </a:r>
            <a:endParaRPr lang="it-IT" sz="2000" dirty="0" smtClean="0"/>
          </a:p>
          <a:p>
            <a:pPr>
              <a:buNone/>
            </a:pPr>
            <a:r>
              <a:rPr lang="en-US" sz="2000" dirty="0" smtClean="0"/>
              <a:t>   SELECT </a:t>
            </a:r>
            <a:r>
              <a:rPr lang="en-US" sz="2000" dirty="0" err="1" smtClean="0"/>
              <a:t>orderyear</a:t>
            </a:r>
            <a:r>
              <a:rPr lang="en-US" sz="2000" dirty="0" smtClean="0"/>
              <a:t>, COUNT(DISTINCT </a:t>
            </a:r>
            <a:r>
              <a:rPr lang="en-US" sz="2000" dirty="0" err="1" smtClean="0"/>
              <a:t>custid</a:t>
            </a:r>
            <a:r>
              <a:rPr lang="en-US" sz="2000" dirty="0" smtClean="0"/>
              <a:t>) AS </a:t>
            </a:r>
            <a:r>
              <a:rPr lang="en-US" sz="2000" dirty="0" err="1" smtClean="0"/>
              <a:t>numcusts</a:t>
            </a:r>
            <a:r>
              <a:rPr lang="en-US" sz="2000" dirty="0" smtClean="0"/>
              <a:t> FROM (SELECT YEAR(</a:t>
            </a:r>
            <a:r>
              <a:rPr lang="en-US" sz="2000" dirty="0" err="1" smtClean="0"/>
              <a:t>orderdate</a:t>
            </a:r>
            <a:r>
              <a:rPr lang="en-US" sz="2000" dirty="0" smtClean="0"/>
              <a:t>) AS </a:t>
            </a:r>
            <a:r>
              <a:rPr lang="en-US" sz="2000" dirty="0" err="1" smtClean="0"/>
              <a:t>orderyear</a:t>
            </a:r>
            <a:r>
              <a:rPr lang="en-US" sz="2000" dirty="0" smtClean="0"/>
              <a:t>, </a:t>
            </a:r>
            <a:r>
              <a:rPr lang="en-US" sz="2000" dirty="0" err="1" smtClean="0"/>
              <a:t>custid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          FROM </a:t>
            </a:r>
            <a:r>
              <a:rPr lang="en-US" sz="2000" dirty="0" err="1" smtClean="0"/>
              <a:t>Sales.Orders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          WHERE </a:t>
            </a:r>
            <a:r>
              <a:rPr lang="en-US" sz="2000" dirty="0" err="1" smtClean="0"/>
              <a:t>empid</a:t>
            </a:r>
            <a:r>
              <a:rPr lang="en-US" sz="2000" dirty="0" smtClean="0"/>
              <a:t> = @</a:t>
            </a:r>
            <a:r>
              <a:rPr lang="en-US" sz="2000" dirty="0" err="1" smtClean="0"/>
              <a:t>empid</a:t>
            </a:r>
            <a:r>
              <a:rPr lang="en-US" sz="2000" dirty="0" smtClean="0"/>
              <a:t>) AS D </a:t>
            </a:r>
            <a:br>
              <a:rPr lang="en-US" sz="2000" dirty="0" smtClean="0"/>
            </a:br>
            <a:r>
              <a:rPr lang="en-US" sz="2000" dirty="0" smtClean="0"/>
              <a:t>GROUP BY </a:t>
            </a:r>
            <a:r>
              <a:rPr lang="en-US" sz="2000" dirty="0" err="1" smtClean="0"/>
              <a:t>orderyear</a:t>
            </a:r>
            <a:r>
              <a:rPr lang="en-US" sz="2000" dirty="0" smtClean="0"/>
              <a:t>;</a:t>
            </a:r>
            <a:endParaRPr lang="en-US" sz="2000" dirty="0" smtClean="0"/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Sintassi</a:t>
            </a:r>
            <a:r>
              <a:rPr lang="en-US" dirty="0" smtClean="0"/>
              <a:t> ANSI-92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it-IT" dirty="0" smtClean="0"/>
              <a:t>SELECT E.empid, E.firstname, E.lastname, </a:t>
            </a:r>
            <a:br>
              <a:rPr lang="it-IT" dirty="0" smtClean="0"/>
            </a:br>
            <a:r>
              <a:rPr lang="it-IT" dirty="0" smtClean="0"/>
              <a:t>         O.orderid </a:t>
            </a:r>
            <a:br>
              <a:rPr lang="it-IT" dirty="0" smtClean="0"/>
            </a:br>
            <a:r>
              <a:rPr lang="it-IT" dirty="0" smtClean="0"/>
              <a:t>FROM HR.Employees AS E </a:t>
            </a:r>
            <a:br>
              <a:rPr lang="it-IT" dirty="0" smtClean="0"/>
            </a:br>
            <a:r>
              <a:rPr lang="it-IT" dirty="0" smtClean="0"/>
              <a:t>    JOIN Sales.Orders AS O </a:t>
            </a:r>
            <a:br>
              <a:rPr lang="it-IT" dirty="0" smtClean="0"/>
            </a:br>
            <a:r>
              <a:rPr lang="it-IT" dirty="0" smtClean="0"/>
              <a:t>ON E.empid = O.empid;</a:t>
            </a:r>
            <a:endParaRPr lang="it-IT" dirty="0" smtClean="0"/>
          </a:p>
          <a:p>
            <a:pPr>
              <a:buNone/>
            </a:pPr>
            <a:br>
              <a:rPr lang="it-IT" dirty="0" smtClean="0"/>
            </a:b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 derived tables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annidate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l’ </a:t>
            </a:r>
            <a:r>
              <a:rPr lang="en-US" dirty="0" err="1" smtClean="0"/>
              <a:t>altra</a:t>
            </a:r>
            <a:r>
              <a:rPr lang="en-US" dirty="0" smtClean="0"/>
              <a:t> a </a:t>
            </a:r>
            <a:r>
              <a:rPr lang="en-US" dirty="0" err="1" smtClean="0"/>
              <a:t>piacere</a:t>
            </a:r>
            <a:r>
              <a:rPr lang="en-US" dirty="0" smtClean="0"/>
              <a:t>, </a:t>
            </a:r>
            <a:r>
              <a:rPr lang="en-US" dirty="0" err="1" smtClean="0"/>
              <a:t>rischiando</a:t>
            </a:r>
            <a:r>
              <a:rPr lang="en-US" dirty="0" smtClean="0"/>
              <a:t> </a:t>
            </a:r>
            <a:r>
              <a:rPr lang="en-US" dirty="0" err="1" smtClean="0"/>
              <a:t>pero</a:t>
            </a:r>
            <a:r>
              <a:rPr lang="en-US" dirty="0" smtClean="0"/>
              <a:t>’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compromettere</a:t>
            </a:r>
            <a:r>
              <a:rPr lang="en-US" dirty="0" smtClean="0"/>
              <a:t> la </a:t>
            </a:r>
            <a:r>
              <a:rPr lang="en-US" dirty="0" err="1" smtClean="0"/>
              <a:t>leggibilita</a:t>
            </a:r>
            <a:r>
              <a:rPr lang="en-US" dirty="0" smtClean="0"/>
              <a:t>’ del </a:t>
            </a:r>
            <a:r>
              <a:rPr lang="en-US" dirty="0" err="1" smtClean="0"/>
              <a:t>codice</a:t>
            </a:r>
            <a:r>
              <a:rPr lang="en-US" dirty="0" smtClean="0"/>
              <a:t>. 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questa</a:t>
            </a:r>
            <a:r>
              <a:rPr lang="en-US" dirty="0" smtClean="0"/>
              <a:t> query </a:t>
            </a:r>
            <a:r>
              <a:rPr lang="en-US" dirty="0" err="1" smtClean="0"/>
              <a:t>ritorna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anni</a:t>
            </a:r>
            <a:r>
              <a:rPr lang="en-US" dirty="0" smtClean="0"/>
              <a:t> 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clienti</a:t>
            </a:r>
            <a:r>
              <a:rPr lang="en-US" dirty="0" smtClean="0"/>
              <a:t> per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anni</a:t>
            </a:r>
            <a:r>
              <a:rPr lang="en-US" dirty="0" smtClean="0"/>
              <a:t> in cui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stati</a:t>
            </a:r>
            <a:r>
              <a:rPr lang="en-US" dirty="0" smtClean="0"/>
              <a:t> </a:t>
            </a:r>
            <a:r>
              <a:rPr lang="en-US" dirty="0" err="1" smtClean="0"/>
              <a:t>gestiti</a:t>
            </a:r>
            <a:r>
              <a:rPr lang="en-US" dirty="0" smtClean="0"/>
              <a:t> </a:t>
            </a:r>
            <a:r>
              <a:rPr lang="en-US" dirty="0" err="1" smtClean="0"/>
              <a:t>piu</a:t>
            </a:r>
            <a:r>
              <a:rPr lang="en-US" dirty="0" smtClean="0"/>
              <a:t>’ </a:t>
            </a:r>
            <a:r>
              <a:rPr lang="en-US" dirty="0" err="1" smtClean="0"/>
              <a:t>di</a:t>
            </a:r>
            <a:r>
              <a:rPr lang="en-US" dirty="0" smtClean="0"/>
              <a:t> 70 </a:t>
            </a:r>
            <a:r>
              <a:rPr lang="en-US" dirty="0" err="1" smtClean="0"/>
              <a:t>clienti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3568" y="4653136"/>
            <a:ext cx="6928933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forse</a:t>
            </a:r>
            <a:r>
              <a:rPr lang="en-US" dirty="0" smtClean="0"/>
              <a:t> </a:t>
            </a:r>
            <a:r>
              <a:rPr lang="en-US" dirty="0" err="1" smtClean="0"/>
              <a:t>risulta</a:t>
            </a:r>
            <a:r>
              <a:rPr lang="en-US" dirty="0" smtClean="0"/>
              <a:t> </a:t>
            </a:r>
            <a:r>
              <a:rPr lang="en-US" dirty="0" err="1" smtClean="0"/>
              <a:t>piu</a:t>
            </a:r>
            <a:r>
              <a:rPr lang="en-US" dirty="0" smtClean="0"/>
              <a:t>’ </a:t>
            </a:r>
            <a:r>
              <a:rPr lang="en-US" dirty="0" err="1" smtClean="0"/>
              <a:t>chiara</a:t>
            </a:r>
            <a:r>
              <a:rPr lang="en-US" dirty="0" smtClean="0"/>
              <a:t> l’ </a:t>
            </a:r>
            <a:r>
              <a:rPr lang="en-US" dirty="0" err="1" smtClean="0"/>
              <a:t>alternativa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non </a:t>
            </a:r>
            <a:r>
              <a:rPr lang="en-US" dirty="0" err="1" smtClean="0"/>
              <a:t>usare</a:t>
            </a:r>
            <a:r>
              <a:rPr lang="en-US" dirty="0" smtClean="0"/>
              <a:t> derived tables: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9512" y="3068960"/>
            <a:ext cx="763978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Referenze</a:t>
            </a:r>
            <a:r>
              <a:rPr lang="en-US" dirty="0" smtClean="0"/>
              <a:t> multiple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derived table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ripetuta</a:t>
            </a:r>
            <a:r>
              <a:rPr lang="en-US" dirty="0" smtClean="0"/>
              <a:t>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serve, per </a:t>
            </a:r>
            <a:r>
              <a:rPr lang="en-US" dirty="0" err="1" smtClean="0"/>
              <a:t>esempio</a:t>
            </a:r>
            <a:r>
              <a:rPr lang="en-US" dirty="0" smtClean="0"/>
              <a:t> in </a:t>
            </a:r>
            <a:r>
              <a:rPr lang="en-US" dirty="0" err="1" smtClean="0"/>
              <a:t>questa</a:t>
            </a:r>
            <a:r>
              <a:rPr lang="en-US" dirty="0" smtClean="0"/>
              <a:t> query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calcola</a:t>
            </a:r>
            <a:r>
              <a:rPr lang="en-US" dirty="0" smtClean="0"/>
              <a:t> la </a:t>
            </a:r>
            <a:r>
              <a:rPr lang="en-US" dirty="0" err="1" smtClean="0"/>
              <a:t>differenza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clienti</a:t>
            </a:r>
            <a:r>
              <a:rPr lang="en-US" dirty="0" smtClean="0"/>
              <a:t> </a:t>
            </a:r>
            <a:r>
              <a:rPr lang="en-US" dirty="0" err="1" smtClean="0"/>
              <a:t>gestiti</a:t>
            </a:r>
            <a:r>
              <a:rPr lang="en-US" dirty="0" smtClean="0"/>
              <a:t> in un anno e in </a:t>
            </a:r>
            <a:r>
              <a:rPr lang="en-US" dirty="0" err="1" smtClean="0"/>
              <a:t>quello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 smtClean="0"/>
              <a:t>…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Referenze</a:t>
            </a:r>
            <a:r>
              <a:rPr lang="en-US" dirty="0" smtClean="0"/>
              <a:t> multiple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it-I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1556792"/>
            <a:ext cx="727280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797152"/>
            <a:ext cx="5976664" cy="156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table expressions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CTE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forma </a:t>
            </a:r>
            <a:r>
              <a:rPr lang="en-US" dirty="0" err="1" smtClean="0"/>
              <a:t>piu</a:t>
            </a:r>
            <a:r>
              <a:rPr lang="en-US" dirty="0" smtClean="0"/>
              <a:t>’ </a:t>
            </a:r>
            <a:r>
              <a:rPr lang="en-US" dirty="0" err="1" smtClean="0"/>
              <a:t>flessibile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derived table. </a:t>
            </a:r>
            <a:r>
              <a:rPr lang="en-US" dirty="0" err="1" smtClean="0"/>
              <a:t>Sono</a:t>
            </a:r>
            <a:r>
              <a:rPr lang="en-US" dirty="0" smtClean="0"/>
              <a:t> state </a:t>
            </a:r>
            <a:r>
              <a:rPr lang="en-US" dirty="0" err="1" smtClean="0"/>
              <a:t>introdotte</a:t>
            </a:r>
            <a:r>
              <a:rPr lang="en-US" dirty="0" smtClean="0"/>
              <a:t> in SQL Server 2005 e </a:t>
            </a:r>
            <a:r>
              <a:rPr lang="en-US" dirty="0" err="1" smtClean="0"/>
              <a:t>sono</a:t>
            </a:r>
            <a:r>
              <a:rPr lang="en-US" dirty="0" smtClean="0"/>
              <a:t> parte </a:t>
            </a:r>
            <a:r>
              <a:rPr lang="en-US" dirty="0" err="1" smtClean="0"/>
              <a:t>dello</a:t>
            </a:r>
            <a:r>
              <a:rPr lang="en-US" dirty="0" smtClean="0"/>
              <a:t> standard ANSI-99.</a:t>
            </a:r>
            <a:endParaRPr lang="en-US" dirty="0" smtClean="0"/>
          </a:p>
          <a:p>
            <a:r>
              <a:rPr lang="en-US" dirty="0" smtClean="0"/>
              <a:t>La forma </a:t>
            </a:r>
            <a:r>
              <a:rPr lang="en-US" dirty="0" err="1" smtClean="0"/>
              <a:t>generale</a:t>
            </a:r>
            <a:r>
              <a:rPr lang="en-US" dirty="0" smtClean="0"/>
              <a:t> e’:</a:t>
            </a:r>
            <a:endParaRPr lang="en-US" dirty="0" smtClean="0"/>
          </a:p>
          <a:p>
            <a:pPr>
              <a:buNone/>
            </a:pPr>
            <a:endParaRPr lang="it-IT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7544" y="3861048"/>
            <a:ext cx="7192064" cy="2593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table expressions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questa</a:t>
            </a:r>
            <a:r>
              <a:rPr lang="en-US" dirty="0" smtClean="0"/>
              <a:t> e’ </a:t>
            </a:r>
            <a:r>
              <a:rPr lang="en-US" dirty="0" err="1" smtClean="0"/>
              <a:t>una</a:t>
            </a:r>
            <a:r>
              <a:rPr lang="en-US" dirty="0" smtClean="0"/>
              <a:t> CTE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comprende</a:t>
            </a:r>
            <a:r>
              <a:rPr lang="en-US" dirty="0" smtClean="0"/>
              <a:t>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clienti</a:t>
            </a:r>
            <a:r>
              <a:rPr lang="en-US" dirty="0" smtClean="0"/>
              <a:t> </a:t>
            </a:r>
            <a:r>
              <a:rPr lang="en-US" dirty="0" err="1" smtClean="0"/>
              <a:t>dagli</a:t>
            </a:r>
            <a:r>
              <a:rPr lang="en-US" dirty="0" smtClean="0"/>
              <a:t> USA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000" dirty="0" smtClean="0"/>
              <a:t>WITH </a:t>
            </a:r>
            <a:r>
              <a:rPr lang="en-US" sz="2000" dirty="0" err="1" smtClean="0"/>
              <a:t>USACusts</a:t>
            </a:r>
            <a:r>
              <a:rPr lang="en-US" sz="2000" dirty="0" smtClean="0"/>
              <a:t> AS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( </a:t>
            </a:r>
            <a:br>
              <a:rPr lang="en-US" sz="2000" dirty="0" smtClean="0"/>
            </a:br>
            <a:r>
              <a:rPr lang="en-US" sz="2000" dirty="0" smtClean="0"/>
              <a:t>SELECT </a:t>
            </a:r>
            <a:r>
              <a:rPr lang="en-US" sz="2000" dirty="0" err="1" smtClean="0"/>
              <a:t>custid</a:t>
            </a:r>
            <a:r>
              <a:rPr lang="en-US" sz="2000" dirty="0" smtClean="0"/>
              <a:t>, </a:t>
            </a:r>
            <a:r>
              <a:rPr lang="en-US" sz="2000" dirty="0" err="1" smtClean="0"/>
              <a:t>companyname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 FROM </a:t>
            </a:r>
            <a:r>
              <a:rPr lang="en-US" sz="2000" dirty="0" err="1" smtClean="0"/>
              <a:t>Sales.Customers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 WHERE country = N'USA'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)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SELECT * FROM </a:t>
            </a:r>
            <a:r>
              <a:rPr lang="en-US" sz="2000" dirty="0" err="1" smtClean="0"/>
              <a:t>USACusts</a:t>
            </a:r>
            <a:r>
              <a:rPr lang="en-US" sz="2000" dirty="0" smtClean="0"/>
              <a:t>;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table expressions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Anche</a:t>
            </a:r>
            <a:r>
              <a:rPr lang="en-US" dirty="0" smtClean="0"/>
              <a:t> per le CTE </a:t>
            </a:r>
            <a:r>
              <a:rPr lang="en-US" dirty="0" err="1" smtClean="0"/>
              <a:t>esistono</a:t>
            </a:r>
            <a:r>
              <a:rPr lang="en-US" dirty="0" smtClean="0"/>
              <a:t> due </a:t>
            </a:r>
            <a:r>
              <a:rPr lang="en-US" dirty="0" err="1" smtClean="0"/>
              <a:t>modi</a:t>
            </a:r>
            <a:r>
              <a:rPr lang="en-US" dirty="0" smtClean="0"/>
              <a:t> per </a:t>
            </a:r>
            <a:r>
              <a:rPr lang="en-US" dirty="0" err="1" smtClean="0"/>
              <a:t>definire</a:t>
            </a:r>
            <a:r>
              <a:rPr lang="en-US" dirty="0" smtClean="0"/>
              <a:t> alias: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it-IT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2492896"/>
            <a:ext cx="6048672" cy="206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437500"/>
            <a:ext cx="5904656" cy="2020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table expressions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 le Derived Tables </a:t>
            </a:r>
            <a:r>
              <a:rPr lang="en-US" dirty="0" err="1" smtClean="0"/>
              <a:t>anche</a:t>
            </a:r>
            <a:r>
              <a:rPr lang="en-US" dirty="0" smtClean="0"/>
              <a:t> le CTE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referenziare</a:t>
            </a:r>
            <a:r>
              <a:rPr lang="en-US" dirty="0" smtClean="0"/>
              <a:t> </a:t>
            </a:r>
            <a:r>
              <a:rPr lang="en-US" dirty="0" err="1" smtClean="0"/>
              <a:t>variabili</a:t>
            </a:r>
            <a:r>
              <a:rPr lang="en-US" dirty="0" smtClean="0"/>
              <a:t> </a:t>
            </a:r>
            <a:r>
              <a:rPr lang="en-US" dirty="0" err="1" smtClean="0"/>
              <a:t>precedenti</a:t>
            </a:r>
            <a:r>
              <a:rPr lang="en-US" dirty="0" smtClean="0"/>
              <a:t>:</a:t>
            </a:r>
            <a:endParaRPr lang="it-IT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6" y="2708920"/>
            <a:ext cx="4248472" cy="469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356992"/>
            <a:ext cx="702078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CTE multiple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vantaggio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CTE </a:t>
            </a:r>
            <a:r>
              <a:rPr lang="en-US" dirty="0" err="1" smtClean="0"/>
              <a:t>sulle</a:t>
            </a:r>
            <a:r>
              <a:rPr lang="en-US" dirty="0" smtClean="0"/>
              <a:t> DT e’ </a:t>
            </a:r>
            <a:r>
              <a:rPr lang="en-US" dirty="0" err="1" smtClean="0"/>
              <a:t>che</a:t>
            </a:r>
            <a:r>
              <a:rPr lang="en-US" dirty="0" smtClean="0"/>
              <a:t> se </a:t>
            </a:r>
            <a:r>
              <a:rPr lang="en-US" dirty="0" err="1" smtClean="0"/>
              <a:t>una</a:t>
            </a:r>
            <a:r>
              <a:rPr lang="en-US" dirty="0" smtClean="0"/>
              <a:t> CTE </a:t>
            </a:r>
            <a:r>
              <a:rPr lang="en-US" dirty="0" err="1" smtClean="0"/>
              <a:t>usa</a:t>
            </a:r>
            <a:r>
              <a:rPr lang="en-US" dirty="0" smtClean="0"/>
              <a:t> un’ </a:t>
            </a:r>
            <a:r>
              <a:rPr lang="en-US" dirty="0" err="1" smtClean="0"/>
              <a:t>altra</a:t>
            </a:r>
            <a:r>
              <a:rPr lang="en-US" dirty="0" smtClean="0"/>
              <a:t> CTE la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referenziare</a:t>
            </a:r>
            <a:r>
              <a:rPr lang="en-US" dirty="0" smtClean="0"/>
              <a:t> per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senza</a:t>
            </a:r>
            <a:r>
              <a:rPr lang="en-US" dirty="0" smtClean="0"/>
              <a:t> nesting:</a:t>
            </a:r>
            <a:endParaRPr lang="en-US" dirty="0" smtClean="0"/>
          </a:p>
          <a:p>
            <a:pPr>
              <a:buNone/>
            </a:pPr>
            <a:endParaRPr lang="it-IT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3140968"/>
            <a:ext cx="568341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Cte</a:t>
            </a:r>
            <a:r>
              <a:rPr lang="en-US" dirty="0" smtClean="0"/>
              <a:t> multiple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Ogni</a:t>
            </a:r>
            <a:r>
              <a:rPr lang="en-US" dirty="0" smtClean="0"/>
              <a:t> CTE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referenziare</a:t>
            </a:r>
            <a:r>
              <a:rPr lang="en-US" dirty="0" smtClean="0"/>
              <a:t> la CTE </a:t>
            </a:r>
            <a:r>
              <a:rPr lang="en-US" dirty="0" err="1" smtClean="0"/>
              <a:t>precedente</a:t>
            </a:r>
            <a:r>
              <a:rPr lang="en-US" dirty="0" smtClean="0"/>
              <a:t> e la select finale le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referenziare</a:t>
            </a:r>
            <a:r>
              <a:rPr lang="en-US" dirty="0" smtClean="0"/>
              <a:t> </a:t>
            </a:r>
            <a:r>
              <a:rPr lang="en-US" dirty="0" err="1" smtClean="0"/>
              <a:t>tutte</a:t>
            </a:r>
            <a:r>
              <a:rPr lang="en-US" dirty="0" smtClean="0"/>
              <a:t>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Scelta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le </a:t>
            </a:r>
            <a:r>
              <a:rPr lang="en-US" dirty="0" err="1" smtClean="0"/>
              <a:t>sintassi</a:t>
            </a:r>
            <a:r>
              <a:rPr lang="en-US" dirty="0" smtClean="0"/>
              <a:t> JOIN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E’ </a:t>
            </a:r>
            <a:r>
              <a:rPr lang="en-US" dirty="0" err="1" smtClean="0"/>
              <a:t>consigliabile</a:t>
            </a:r>
            <a:r>
              <a:rPr lang="en-US" dirty="0" smtClean="0"/>
              <a:t> </a:t>
            </a:r>
            <a:r>
              <a:rPr lang="en-US" dirty="0" err="1" smtClean="0"/>
              <a:t>attenersi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sintassi</a:t>
            </a:r>
            <a:r>
              <a:rPr lang="en-US" dirty="0" smtClean="0"/>
              <a:t> ansi-92</a:t>
            </a:r>
            <a:endParaRPr lang="en-US" dirty="0" smtClean="0"/>
          </a:p>
          <a:p>
            <a:r>
              <a:rPr lang="en-US" dirty="0" smtClean="0"/>
              <a:t> In ANSI-92:</a:t>
            </a:r>
            <a:endParaRPr lang="en-US" dirty="0" smtClean="0"/>
          </a:p>
          <a:p>
            <a:r>
              <a:rPr lang="en-US" dirty="0" smtClean="0"/>
              <a:t>Il </a:t>
            </a:r>
            <a:r>
              <a:rPr lang="en-US" dirty="0" err="1" smtClean="0"/>
              <a:t>predicato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join e’ </a:t>
            </a:r>
            <a:r>
              <a:rPr lang="en-US" dirty="0" err="1" smtClean="0"/>
              <a:t>separato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quelli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filtro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dimentica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predicato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join </a:t>
            </a:r>
            <a:r>
              <a:rPr lang="en-US" dirty="0" err="1" smtClean="0"/>
              <a:t>si</a:t>
            </a:r>
            <a:r>
              <a:rPr lang="en-US" dirty="0" smtClean="0"/>
              <a:t> ha un </a:t>
            </a:r>
            <a:r>
              <a:rPr lang="en-US" dirty="0" err="1" smtClean="0"/>
              <a:t>errore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compilazione</a:t>
            </a:r>
            <a:r>
              <a:rPr lang="en-US" dirty="0" smtClean="0"/>
              <a:t> </a:t>
            </a:r>
            <a:r>
              <a:rPr lang="en-US" dirty="0" err="1" smtClean="0"/>
              <a:t>invece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un bug</a:t>
            </a:r>
            <a:endParaRPr lang="en-US" dirty="0" smtClean="0"/>
          </a:p>
          <a:p>
            <a:r>
              <a:rPr lang="en-US" dirty="0" err="1" smtClean="0"/>
              <a:t>Anche</a:t>
            </a:r>
            <a:r>
              <a:rPr lang="en-US" dirty="0" smtClean="0"/>
              <a:t> in cross join e’ </a:t>
            </a:r>
            <a:r>
              <a:rPr lang="en-US" dirty="0" err="1" smtClean="0"/>
              <a:t>consigliabile</a:t>
            </a:r>
            <a:r>
              <a:rPr lang="en-US" dirty="0" smtClean="0"/>
              <a:t> per </a:t>
            </a:r>
            <a:r>
              <a:rPr lang="en-US" dirty="0" err="1" smtClean="0"/>
              <a:t>consistenza</a:t>
            </a:r>
            <a:r>
              <a:rPr lang="en-US" dirty="0" smtClean="0"/>
              <a:t>  e </a:t>
            </a:r>
            <a:r>
              <a:rPr lang="en-US" dirty="0" err="1" smtClean="0"/>
              <a:t>perche</a:t>
            </a:r>
            <a:r>
              <a:rPr lang="en-US" dirty="0" smtClean="0"/>
              <a:t>’ </a:t>
            </a:r>
            <a:r>
              <a:rPr lang="en-US" dirty="0" err="1" smtClean="0"/>
              <a:t>rende</a:t>
            </a:r>
            <a:r>
              <a:rPr lang="en-US" dirty="0" smtClean="0"/>
              <a:t> </a:t>
            </a:r>
            <a:r>
              <a:rPr lang="en-US" dirty="0" err="1" smtClean="0"/>
              <a:t>piu</a:t>
            </a:r>
            <a:r>
              <a:rPr lang="en-US" dirty="0" smtClean="0"/>
              <a:t>’ </a:t>
            </a:r>
            <a:r>
              <a:rPr lang="en-US" dirty="0" err="1" smtClean="0"/>
              <a:t>chiare</a:t>
            </a:r>
            <a:r>
              <a:rPr lang="en-US" dirty="0" smtClean="0"/>
              <a:t> le </a:t>
            </a:r>
            <a:r>
              <a:rPr lang="en-US" dirty="0" err="1" smtClean="0"/>
              <a:t>intenzioni</a:t>
            </a:r>
            <a:r>
              <a:rPr lang="en-US" dirty="0" smtClean="0"/>
              <a:t> del </a:t>
            </a:r>
            <a:r>
              <a:rPr lang="en-US" dirty="0" err="1" smtClean="0"/>
              <a:t>programmatore</a:t>
            </a:r>
            <a:r>
              <a:rPr lang="en-US" dirty="0" smtClean="0"/>
              <a:t> (cross join vs. inner join in cui </a:t>
            </a:r>
            <a:r>
              <a:rPr lang="en-US" dirty="0" err="1" smtClean="0"/>
              <a:t>si</a:t>
            </a:r>
            <a:r>
              <a:rPr lang="en-US" dirty="0" smtClean="0"/>
              <a:t> e’ </a:t>
            </a:r>
            <a:r>
              <a:rPr lang="en-US" dirty="0" err="1" smtClean="0"/>
              <a:t>dimenticato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predicato</a:t>
            </a:r>
            <a:r>
              <a:rPr lang="en-US" dirty="0" smtClean="0"/>
              <a:t>)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CTE: </a:t>
            </a:r>
            <a:r>
              <a:rPr lang="en-US" dirty="0" err="1" smtClean="0"/>
              <a:t>referenze</a:t>
            </a:r>
            <a:r>
              <a:rPr lang="en-US" dirty="0" smtClean="0"/>
              <a:t> multiple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‘ </a:t>
            </a:r>
            <a:r>
              <a:rPr lang="en-US" dirty="0" err="1" smtClean="0"/>
              <a:t>altro</a:t>
            </a:r>
            <a:r>
              <a:rPr lang="en-US" dirty="0" smtClean="0"/>
              <a:t> </a:t>
            </a:r>
            <a:r>
              <a:rPr lang="en-US" dirty="0" err="1" smtClean="0"/>
              <a:t>vantaggio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CTE </a:t>
            </a:r>
            <a:r>
              <a:rPr lang="en-US" dirty="0" err="1" smtClean="0"/>
              <a:t>sulle</a:t>
            </a:r>
            <a:r>
              <a:rPr lang="en-US" dirty="0" smtClean="0"/>
              <a:t> DT e’ </a:t>
            </a:r>
            <a:r>
              <a:rPr lang="en-US" dirty="0" err="1" smtClean="0"/>
              <a:t>che</a:t>
            </a:r>
            <a:r>
              <a:rPr lang="en-US" dirty="0" smtClean="0"/>
              <a:t> se </a:t>
            </a:r>
            <a:r>
              <a:rPr lang="en-US" dirty="0" err="1" smtClean="0"/>
              <a:t>devono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referenziate</a:t>
            </a:r>
            <a:r>
              <a:rPr lang="en-US" dirty="0" smtClean="0"/>
              <a:t> </a:t>
            </a:r>
            <a:r>
              <a:rPr lang="en-US" dirty="0" err="1" smtClean="0"/>
              <a:t>piu</a:t>
            </a:r>
            <a:r>
              <a:rPr lang="en-US" dirty="0" smtClean="0"/>
              <a:t>’ volte </a:t>
            </a:r>
            <a:r>
              <a:rPr lang="en-US" dirty="0" err="1" smtClean="0"/>
              <a:t>dalla</a:t>
            </a:r>
            <a:r>
              <a:rPr lang="en-US" dirty="0" smtClean="0"/>
              <a:t> </a:t>
            </a:r>
            <a:r>
              <a:rPr lang="en-US" dirty="0" err="1" smtClean="0"/>
              <a:t>stessa</a:t>
            </a:r>
            <a:r>
              <a:rPr lang="en-US" dirty="0" smtClean="0"/>
              <a:t> query non </a:t>
            </a:r>
            <a:r>
              <a:rPr lang="en-US" dirty="0" err="1" smtClean="0"/>
              <a:t>devono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ripetute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it-IT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3140968"/>
            <a:ext cx="716444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CTE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CTE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capacita</a:t>
            </a:r>
            <a:r>
              <a:rPr lang="en-US" dirty="0" smtClean="0"/>
              <a:t>’ </a:t>
            </a:r>
            <a:r>
              <a:rPr lang="en-US" dirty="0" err="1" smtClean="0"/>
              <a:t>ricorsive</a:t>
            </a:r>
            <a:r>
              <a:rPr lang="en-US" dirty="0" smtClean="0"/>
              <a:t>.  </a:t>
            </a:r>
            <a:r>
              <a:rPr lang="en-US" dirty="0" err="1" smtClean="0"/>
              <a:t>Una</a:t>
            </a:r>
            <a:r>
              <a:rPr lang="en-US" dirty="0" smtClean="0"/>
              <a:t> CTE </a:t>
            </a:r>
            <a:r>
              <a:rPr lang="en-US" dirty="0" err="1" smtClean="0"/>
              <a:t>ricorsiva</a:t>
            </a:r>
            <a:r>
              <a:rPr lang="en-US" dirty="0" smtClean="0"/>
              <a:t> e’ </a:t>
            </a:r>
            <a:r>
              <a:rPr lang="en-US" dirty="0" err="1" smtClean="0"/>
              <a:t>definita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almeno</a:t>
            </a:r>
            <a:r>
              <a:rPr lang="en-US" dirty="0" smtClean="0"/>
              <a:t> due query </a:t>
            </a:r>
            <a:r>
              <a:rPr lang="en-US" dirty="0" err="1" smtClean="0"/>
              <a:t>di</a:t>
            </a:r>
            <a:r>
              <a:rPr lang="en-US" dirty="0" smtClean="0"/>
              <a:t> cui e’ </a:t>
            </a:r>
            <a:r>
              <a:rPr lang="en-US" dirty="0" err="1" smtClean="0"/>
              <a:t>detta</a:t>
            </a:r>
            <a:r>
              <a:rPr lang="en-US" dirty="0" smtClean="0"/>
              <a:t> </a:t>
            </a:r>
            <a:r>
              <a:rPr lang="en-US" i="1" dirty="0" smtClean="0"/>
              <a:t>anchor member </a:t>
            </a:r>
            <a:r>
              <a:rPr lang="en-US" dirty="0" smtClean="0"/>
              <a:t>e </a:t>
            </a:r>
            <a:r>
              <a:rPr lang="en-US" dirty="0" err="1" smtClean="0"/>
              <a:t>l’altra</a:t>
            </a:r>
            <a:r>
              <a:rPr lang="en-US" dirty="0" smtClean="0"/>
              <a:t> </a:t>
            </a:r>
            <a:r>
              <a:rPr lang="en-US" i="1" dirty="0" smtClean="0"/>
              <a:t>recursive member</a:t>
            </a:r>
            <a:endParaRPr lang="en-US" i="1" dirty="0" smtClean="0"/>
          </a:p>
          <a:p>
            <a:r>
              <a:rPr lang="en-US" dirty="0" smtClean="0"/>
              <a:t>La forma </a:t>
            </a:r>
            <a:r>
              <a:rPr lang="en-US" dirty="0" err="1" smtClean="0"/>
              <a:t>generale</a:t>
            </a:r>
            <a:r>
              <a:rPr lang="en-US" dirty="0" smtClean="0"/>
              <a:t> e’:</a:t>
            </a:r>
            <a:endParaRPr lang="it-IT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583" y="3861048"/>
            <a:ext cx="5419549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CTE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L’ anchor member </a:t>
            </a:r>
            <a:r>
              <a:rPr lang="en-US" dirty="0" err="1" smtClean="0"/>
              <a:t>esegue</a:t>
            </a:r>
            <a:r>
              <a:rPr lang="en-US" dirty="0" smtClean="0"/>
              <a:t> solo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r>
              <a:rPr lang="en-US" dirty="0" smtClean="0"/>
              <a:t>, </a:t>
            </a:r>
            <a:r>
              <a:rPr lang="en-US" dirty="0" err="1" smtClean="0"/>
              <a:t>mentre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recursive member continua ad </a:t>
            </a:r>
            <a:r>
              <a:rPr lang="en-US" dirty="0" err="1" smtClean="0"/>
              <a:t>eseguire</a:t>
            </a:r>
            <a:r>
              <a:rPr lang="en-US" dirty="0" smtClean="0"/>
              <a:t>, la prima </a:t>
            </a:r>
            <a:r>
              <a:rPr lang="en-US" dirty="0" err="1" smtClean="0"/>
              <a:t>volta</a:t>
            </a:r>
            <a:r>
              <a:rPr lang="en-US" dirty="0" smtClean="0"/>
              <a:t> sui </a:t>
            </a:r>
            <a:r>
              <a:rPr lang="en-US" dirty="0" err="1" smtClean="0"/>
              <a:t>risultati</a:t>
            </a:r>
            <a:r>
              <a:rPr lang="en-US" dirty="0" smtClean="0"/>
              <a:t> dell’ anchor member, e le volte successive sui </a:t>
            </a:r>
            <a:r>
              <a:rPr lang="en-US" dirty="0" err="1" smtClean="0"/>
              <a:t>risultati</a:t>
            </a:r>
            <a:r>
              <a:rPr lang="en-US" dirty="0" smtClean="0"/>
              <a:t> del recursive member </a:t>
            </a:r>
            <a:r>
              <a:rPr lang="en-US" dirty="0" err="1" smtClean="0"/>
              <a:t>precedente</a:t>
            </a:r>
            <a:r>
              <a:rPr lang="en-US" dirty="0" smtClean="0"/>
              <a:t>, </a:t>
            </a:r>
            <a:r>
              <a:rPr lang="en-US" dirty="0" err="1" smtClean="0"/>
              <a:t>finche</a:t>
            </a:r>
            <a:r>
              <a:rPr lang="en-US" dirty="0" smtClean="0"/>
              <a:t>’ non </a:t>
            </a:r>
            <a:r>
              <a:rPr lang="en-US" dirty="0" err="1" smtClean="0"/>
              <a:t>ci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piu</a:t>
            </a:r>
            <a:r>
              <a:rPr lang="en-US" dirty="0" smtClean="0"/>
              <a:t>’ </a:t>
            </a:r>
            <a:r>
              <a:rPr lang="en-US" dirty="0" err="1" smtClean="0"/>
              <a:t>risultati</a:t>
            </a:r>
            <a:r>
              <a:rPr lang="en-US" dirty="0" smtClean="0"/>
              <a:t>. Se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superano</a:t>
            </a:r>
            <a:r>
              <a:rPr lang="en-US" dirty="0" smtClean="0"/>
              <a:t> le 100 </a:t>
            </a:r>
            <a:r>
              <a:rPr lang="en-US" dirty="0" err="1" smtClean="0"/>
              <a:t>iterazioni</a:t>
            </a:r>
            <a:r>
              <a:rPr lang="en-US" dirty="0" smtClean="0"/>
              <a:t> SQL Server </a:t>
            </a:r>
            <a:r>
              <a:rPr lang="en-US" dirty="0" err="1" smtClean="0"/>
              <a:t>termina</a:t>
            </a:r>
            <a:r>
              <a:rPr lang="en-US" dirty="0" smtClean="0"/>
              <a:t> l’ </a:t>
            </a:r>
            <a:r>
              <a:rPr lang="en-US" dirty="0" err="1" smtClean="0"/>
              <a:t>istruzione</a:t>
            </a:r>
            <a:r>
              <a:rPr lang="en-US" dirty="0" smtClean="0"/>
              <a:t> con un </a:t>
            </a:r>
            <a:r>
              <a:rPr lang="en-US" dirty="0" err="1" smtClean="0"/>
              <a:t>errore</a:t>
            </a:r>
            <a:r>
              <a:rPr lang="en-US" dirty="0" smtClean="0"/>
              <a:t>.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CTE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 </a:t>
            </a:r>
            <a:r>
              <a:rPr lang="en-US" dirty="0" err="1" smtClean="0"/>
              <a:t>chiarire</a:t>
            </a:r>
            <a:r>
              <a:rPr lang="en-US" dirty="0" smtClean="0"/>
              <a:t> </a:t>
            </a:r>
            <a:r>
              <a:rPr lang="en-US" dirty="0" err="1" smtClean="0"/>
              <a:t>vediamo</a:t>
            </a:r>
            <a:r>
              <a:rPr lang="en-US" dirty="0" smtClean="0"/>
              <a:t> un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recursive CTE </a:t>
            </a:r>
            <a:r>
              <a:rPr lang="en-US" dirty="0" err="1" smtClean="0"/>
              <a:t>usata</a:t>
            </a:r>
            <a:r>
              <a:rPr lang="en-US" dirty="0" smtClean="0"/>
              <a:t> per </a:t>
            </a:r>
            <a:r>
              <a:rPr lang="en-US" dirty="0" err="1" smtClean="0"/>
              <a:t>trovare</a:t>
            </a:r>
            <a:r>
              <a:rPr lang="en-US" dirty="0" smtClean="0"/>
              <a:t>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subordinati</a:t>
            </a:r>
            <a:r>
              <a:rPr lang="en-US" dirty="0" smtClean="0"/>
              <a:t> dell’ </a:t>
            </a:r>
            <a:r>
              <a:rPr lang="en-US" dirty="0" err="1" smtClean="0"/>
              <a:t>impiegato</a:t>
            </a:r>
            <a:r>
              <a:rPr lang="en-US" dirty="0" smtClean="0"/>
              <a:t> con id 2</a:t>
            </a:r>
            <a:endParaRPr lang="it-IT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2924944"/>
            <a:ext cx="6480720" cy="365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CTE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L’ anchor member </a:t>
            </a:r>
            <a:r>
              <a:rPr lang="en-US" dirty="0" err="1" smtClean="0"/>
              <a:t>ritorna</a:t>
            </a:r>
            <a:r>
              <a:rPr lang="en-US" dirty="0" smtClean="0"/>
              <a:t> </a:t>
            </a:r>
            <a:r>
              <a:rPr lang="en-US" dirty="0" err="1" smtClean="0"/>
              <a:t>semplicemente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dell’ employee con id 2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Il recursive member </a:t>
            </a:r>
            <a:r>
              <a:rPr lang="en-US" dirty="0" err="1" smtClean="0"/>
              <a:t>invece</a:t>
            </a:r>
            <a:r>
              <a:rPr lang="en-US" dirty="0" smtClean="0"/>
              <a:t> </a:t>
            </a:r>
            <a:r>
              <a:rPr lang="en-US" dirty="0" err="1" smtClean="0"/>
              <a:t>ritorna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diretti</a:t>
            </a:r>
            <a:r>
              <a:rPr lang="en-US" dirty="0" smtClean="0"/>
              <a:t> </a:t>
            </a:r>
            <a:r>
              <a:rPr lang="en-US" dirty="0" err="1" smtClean="0"/>
              <a:t>subordinati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impiegati</a:t>
            </a:r>
            <a:r>
              <a:rPr lang="en-US" dirty="0" smtClean="0"/>
              <a:t> </a:t>
            </a:r>
            <a:r>
              <a:rPr lang="en-US" dirty="0" err="1" smtClean="0"/>
              <a:t>ritornati</a:t>
            </a:r>
            <a:r>
              <a:rPr lang="en-US" dirty="0" smtClean="0"/>
              <a:t> </a:t>
            </a:r>
            <a:r>
              <a:rPr lang="en-US" dirty="0" err="1" smtClean="0"/>
              <a:t>dal</a:t>
            </a:r>
            <a:r>
              <a:rPr lang="en-US" dirty="0" smtClean="0"/>
              <a:t> result set </a:t>
            </a:r>
            <a:r>
              <a:rPr lang="en-US" dirty="0" err="1" smtClean="0"/>
              <a:t>precedente</a:t>
            </a:r>
            <a:endParaRPr lang="en-US" dirty="0" smtClean="0"/>
          </a:p>
          <a:p>
            <a:pPr>
              <a:buNone/>
            </a:pPr>
            <a:endParaRPr lang="it-IT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6" y="2492896"/>
            <a:ext cx="5472608" cy="97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869159"/>
            <a:ext cx="7128792" cy="165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CTE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risultato</a:t>
            </a:r>
            <a:r>
              <a:rPr lang="en-US" dirty="0" smtClean="0"/>
              <a:t> e’ </a:t>
            </a:r>
            <a:r>
              <a:rPr lang="en-US" dirty="0" err="1" smtClean="0"/>
              <a:t>quindi</a:t>
            </a:r>
            <a:r>
              <a:rPr lang="en-US" dirty="0" smtClean="0"/>
              <a:t> l’ </a:t>
            </a:r>
            <a:r>
              <a:rPr lang="en-US" dirty="0" err="1" smtClean="0"/>
              <a:t>impiegato</a:t>
            </a:r>
            <a:r>
              <a:rPr lang="en-US" dirty="0" smtClean="0"/>
              <a:t> con id 2 e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suoi</a:t>
            </a:r>
            <a:r>
              <a:rPr lang="en-US" dirty="0" smtClean="0"/>
              <a:t> </a:t>
            </a:r>
            <a:r>
              <a:rPr lang="en-US" dirty="0" err="1" smtClean="0"/>
              <a:t>subordinati</a:t>
            </a:r>
            <a:r>
              <a:rPr lang="en-US" dirty="0" smtClean="0"/>
              <a:t>, </a:t>
            </a:r>
            <a:r>
              <a:rPr lang="en-US" dirty="0" err="1" smtClean="0"/>
              <a:t>diretti</a:t>
            </a:r>
            <a:r>
              <a:rPr lang="en-US" dirty="0" smtClean="0"/>
              <a:t> e </a:t>
            </a:r>
            <a:r>
              <a:rPr lang="en-US" dirty="0" err="1" smtClean="0"/>
              <a:t>indiretti</a:t>
            </a:r>
            <a:r>
              <a:rPr lang="en-US" dirty="0" smtClean="0"/>
              <a:t>:</a:t>
            </a:r>
            <a:endParaRPr lang="it-IT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6" y="2780928"/>
            <a:ext cx="728856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View e’ </a:t>
            </a:r>
            <a:r>
              <a:rPr lang="en-US" dirty="0" err="1" smtClean="0"/>
              <a:t>una</a:t>
            </a:r>
            <a:r>
              <a:rPr lang="en-US" dirty="0" smtClean="0"/>
              <a:t> forma </a:t>
            </a:r>
            <a:r>
              <a:rPr lang="en-US" dirty="0" err="1" smtClean="0"/>
              <a:t>permanente</a:t>
            </a:r>
            <a:r>
              <a:rPr lang="en-US" dirty="0" smtClean="0"/>
              <a:t> e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riutilizzabile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table expression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memorizzata</a:t>
            </a:r>
            <a:r>
              <a:rPr lang="en-US" dirty="0" smtClean="0"/>
              <a:t> </a:t>
            </a:r>
            <a:r>
              <a:rPr lang="en-US" dirty="0" err="1" smtClean="0"/>
              <a:t>dal</a:t>
            </a:r>
            <a:r>
              <a:rPr lang="en-US" dirty="0" smtClean="0"/>
              <a:t> database.</a:t>
            </a:r>
            <a:endParaRPr lang="en-US" dirty="0" smtClean="0"/>
          </a:p>
          <a:p>
            <a:r>
              <a:rPr lang="en-US" dirty="0" smtClean="0"/>
              <a:t>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questa</a:t>
            </a:r>
            <a:r>
              <a:rPr lang="en-US" dirty="0" smtClean="0"/>
              <a:t> e’ </a:t>
            </a:r>
            <a:r>
              <a:rPr lang="en-US" dirty="0" err="1" smtClean="0"/>
              <a:t>una</a:t>
            </a:r>
            <a:r>
              <a:rPr lang="en-US" dirty="0" smtClean="0"/>
              <a:t> view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rappresenta</a:t>
            </a:r>
            <a:r>
              <a:rPr lang="en-US" dirty="0" smtClean="0"/>
              <a:t>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clienti</a:t>
            </a:r>
            <a:r>
              <a:rPr lang="en-US" dirty="0" smtClean="0"/>
              <a:t> </a:t>
            </a:r>
            <a:r>
              <a:rPr lang="en-US" dirty="0" err="1" smtClean="0"/>
              <a:t>dagli</a:t>
            </a:r>
            <a:r>
              <a:rPr lang="en-US" dirty="0" smtClean="0"/>
              <a:t> USA</a:t>
            </a:r>
            <a:endParaRPr lang="it-IT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3568" y="3789039"/>
            <a:ext cx="6696744" cy="2883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Sulle</a:t>
            </a:r>
            <a:r>
              <a:rPr lang="en-US" dirty="0" smtClean="0"/>
              <a:t> view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fare query e </a:t>
            </a:r>
            <a:r>
              <a:rPr lang="en-US" dirty="0" err="1" smtClean="0"/>
              <a:t>definire</a:t>
            </a:r>
            <a:r>
              <a:rPr lang="en-US" dirty="0" smtClean="0"/>
              <a:t> </a:t>
            </a:r>
            <a:r>
              <a:rPr lang="en-US" dirty="0" err="1" smtClean="0"/>
              <a:t>permessi</a:t>
            </a:r>
            <a:r>
              <a:rPr lang="en-US" dirty="0" smtClean="0"/>
              <a:t> </a:t>
            </a:r>
            <a:r>
              <a:rPr lang="en-US" dirty="0" err="1" smtClean="0"/>
              <a:t>esattamente</a:t>
            </a:r>
            <a:r>
              <a:rPr lang="en-US" dirty="0" smtClean="0"/>
              <a:t> come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. 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negare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permessi</a:t>
            </a:r>
            <a:r>
              <a:rPr lang="en-US" dirty="0" smtClean="0"/>
              <a:t> </a:t>
            </a:r>
            <a:r>
              <a:rPr lang="en-US" dirty="0" err="1" smtClean="0"/>
              <a:t>sugli</a:t>
            </a:r>
            <a:r>
              <a:rPr lang="en-US" dirty="0" smtClean="0"/>
              <a:t> </a:t>
            </a:r>
            <a:r>
              <a:rPr lang="en-US" dirty="0" err="1" smtClean="0"/>
              <a:t>oggetti</a:t>
            </a:r>
            <a:r>
              <a:rPr lang="en-US" dirty="0" smtClean="0"/>
              <a:t> </a:t>
            </a:r>
            <a:r>
              <a:rPr lang="en-US" dirty="0" err="1" smtClean="0"/>
              <a:t>sottostanti</a:t>
            </a:r>
            <a:r>
              <a:rPr lang="en-US" dirty="0" smtClean="0"/>
              <a:t> e </a:t>
            </a:r>
            <a:r>
              <a:rPr lang="en-US" dirty="0" err="1" smtClean="0"/>
              <a:t>permettere</a:t>
            </a:r>
            <a:r>
              <a:rPr lang="en-US" dirty="0" smtClean="0"/>
              <a:t> solo l’ </a:t>
            </a:r>
            <a:r>
              <a:rPr lang="en-US" dirty="0" err="1" smtClean="0"/>
              <a:t>utilizzo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view.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SELECT </a:t>
            </a:r>
            <a:r>
              <a:rPr lang="en-US" dirty="0" err="1" smtClean="0"/>
              <a:t>custid</a:t>
            </a:r>
            <a:r>
              <a:rPr lang="en-US" dirty="0" smtClean="0"/>
              <a:t>, </a:t>
            </a:r>
            <a:r>
              <a:rPr lang="en-US" dirty="0" err="1" smtClean="0"/>
              <a:t>companyname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Sales.USACusts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Sulle</a:t>
            </a:r>
            <a:r>
              <a:rPr lang="en-US" dirty="0" smtClean="0"/>
              <a:t> VIEW e’ </a:t>
            </a:r>
            <a:r>
              <a:rPr lang="en-US" dirty="0" err="1" smtClean="0"/>
              <a:t>ancora</a:t>
            </a:r>
            <a:r>
              <a:rPr lang="en-US" dirty="0" smtClean="0"/>
              <a:t> </a:t>
            </a:r>
            <a:r>
              <a:rPr lang="en-US" dirty="0" err="1" smtClean="0"/>
              <a:t>meno</a:t>
            </a:r>
            <a:r>
              <a:rPr lang="en-US" dirty="0" smtClean="0"/>
              <a:t> </a:t>
            </a:r>
            <a:r>
              <a:rPr lang="en-US" dirty="0" err="1" smtClean="0"/>
              <a:t>indicato</a:t>
            </a:r>
            <a:r>
              <a:rPr lang="en-US" dirty="0" smtClean="0"/>
              <a:t> </a:t>
            </a:r>
            <a:r>
              <a:rPr lang="en-US" dirty="0" err="1" smtClean="0"/>
              <a:t>l’utilizzo</a:t>
            </a:r>
            <a:r>
              <a:rPr lang="en-US" dirty="0" smtClean="0"/>
              <a:t> del SELECT * </a:t>
            </a:r>
            <a:r>
              <a:rPr lang="en-US" dirty="0" err="1" smtClean="0"/>
              <a:t>perche</a:t>
            </a:r>
            <a:r>
              <a:rPr lang="en-US" dirty="0" smtClean="0"/>
              <a:t>’ </a:t>
            </a:r>
            <a:r>
              <a:rPr lang="en-US" dirty="0" err="1" smtClean="0"/>
              <a:t>l’asterisco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espanso</a:t>
            </a:r>
            <a:r>
              <a:rPr lang="en-US" dirty="0" smtClean="0"/>
              <a:t> a tempo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compilazione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vew</a:t>
            </a:r>
            <a:r>
              <a:rPr lang="en-US" dirty="0" smtClean="0"/>
              <a:t> e se </a:t>
            </a:r>
            <a:r>
              <a:rPr lang="en-US" dirty="0" err="1" smtClean="0"/>
              <a:t>vengono</a:t>
            </a:r>
            <a:r>
              <a:rPr lang="en-US" dirty="0" smtClean="0"/>
              <a:t> in </a:t>
            </a:r>
            <a:r>
              <a:rPr lang="en-US" dirty="0" err="1" smtClean="0"/>
              <a:t>seguito</a:t>
            </a:r>
            <a:r>
              <a:rPr lang="en-US" dirty="0" smtClean="0"/>
              <a:t> </a:t>
            </a:r>
            <a:r>
              <a:rPr lang="en-US" dirty="0" err="1" smtClean="0"/>
              <a:t>aggiunte</a:t>
            </a:r>
            <a:r>
              <a:rPr lang="en-US" dirty="0" smtClean="0"/>
              <a:t> </a:t>
            </a:r>
            <a:r>
              <a:rPr lang="en-US" dirty="0" err="1" smtClean="0"/>
              <a:t>colonne</a:t>
            </a:r>
            <a:r>
              <a:rPr lang="en-US" dirty="0" smtClean="0"/>
              <a:t> </a:t>
            </a:r>
            <a:r>
              <a:rPr lang="en-US" dirty="0" err="1" smtClean="0"/>
              <a:t>agli</a:t>
            </a:r>
            <a:r>
              <a:rPr lang="en-US" dirty="0" smtClean="0"/>
              <a:t> </a:t>
            </a:r>
            <a:r>
              <a:rPr lang="en-US" dirty="0" err="1" smtClean="0"/>
              <a:t>oggetti</a:t>
            </a:r>
            <a:r>
              <a:rPr lang="en-US" dirty="0" smtClean="0"/>
              <a:t> </a:t>
            </a:r>
            <a:r>
              <a:rPr lang="en-US" dirty="0" err="1" smtClean="0"/>
              <a:t>sottostanti</a:t>
            </a:r>
            <a:r>
              <a:rPr lang="en-US" dirty="0" smtClean="0"/>
              <a:t> </a:t>
            </a:r>
            <a:r>
              <a:rPr lang="en-US" dirty="0" err="1" smtClean="0"/>
              <a:t>queste</a:t>
            </a:r>
            <a:r>
              <a:rPr lang="en-US" dirty="0" smtClean="0"/>
              <a:t> non </a:t>
            </a:r>
            <a:r>
              <a:rPr lang="en-US" dirty="0" err="1" smtClean="0"/>
              <a:t>appariranno</a:t>
            </a:r>
            <a:r>
              <a:rPr lang="en-US" dirty="0" smtClean="0"/>
              <a:t> </a:t>
            </a:r>
            <a:r>
              <a:rPr lang="en-US" dirty="0" err="1" smtClean="0"/>
              <a:t>nei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view.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e </a:t>
            </a:r>
            <a:r>
              <a:rPr lang="en-US" dirty="0" err="1" smtClean="0"/>
              <a:t>ordinamento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view, come </a:t>
            </a:r>
            <a:r>
              <a:rPr lang="en-US" dirty="0" err="1" smtClean="0"/>
              <a:t>tutte</a:t>
            </a:r>
            <a:r>
              <a:rPr lang="en-US" dirty="0" smtClean="0"/>
              <a:t> le table expression, non </a:t>
            </a:r>
            <a:r>
              <a:rPr lang="en-US" dirty="0" err="1" smtClean="0"/>
              <a:t>ammettono</a:t>
            </a:r>
            <a:r>
              <a:rPr lang="en-US" dirty="0" smtClean="0"/>
              <a:t> </a:t>
            </a:r>
            <a:r>
              <a:rPr lang="en-US" dirty="0" err="1" smtClean="0"/>
              <a:t>ordinamento</a:t>
            </a:r>
            <a:r>
              <a:rPr lang="en-US" dirty="0" smtClean="0"/>
              <a:t>. </a:t>
            </a:r>
            <a:r>
              <a:rPr lang="en-US" dirty="0" err="1" smtClean="0"/>
              <a:t>Quindi</a:t>
            </a:r>
            <a:r>
              <a:rPr lang="en-US" dirty="0" smtClean="0"/>
              <a:t>, </a:t>
            </a:r>
            <a:r>
              <a:rPr lang="en-US" dirty="0" err="1" smtClean="0"/>
              <a:t>mentre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tranquillamente</a:t>
            </a:r>
            <a:r>
              <a:rPr lang="en-US" dirty="0" smtClean="0"/>
              <a:t> </a:t>
            </a:r>
            <a:r>
              <a:rPr lang="en-US" dirty="0" err="1" smtClean="0"/>
              <a:t>chiedere</a:t>
            </a:r>
            <a:r>
              <a:rPr lang="en-US" dirty="0" smtClean="0"/>
              <a:t> un ORDER BY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query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view, non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usare</a:t>
            </a:r>
            <a:r>
              <a:rPr lang="en-US" dirty="0" smtClean="0"/>
              <a:t> </a:t>
            </a:r>
            <a:r>
              <a:rPr lang="en-US" dirty="0" err="1" smtClean="0"/>
              <a:t>questa</a:t>
            </a:r>
            <a:r>
              <a:rPr lang="en-US" dirty="0" smtClean="0"/>
              <a:t> clause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creazione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view. Il </a:t>
            </a:r>
            <a:r>
              <a:rPr lang="en-US" dirty="0" err="1" smtClean="0"/>
              <a:t>tentativo</a:t>
            </a:r>
            <a:r>
              <a:rPr lang="en-US" dirty="0" smtClean="0"/>
              <a:t> </a:t>
            </a:r>
            <a:r>
              <a:rPr lang="en-US" dirty="0" err="1" smtClean="0"/>
              <a:t>seguente</a:t>
            </a:r>
            <a:r>
              <a:rPr lang="en-US" dirty="0" smtClean="0"/>
              <a:t> genera un </a:t>
            </a:r>
            <a:r>
              <a:rPr lang="en-US" dirty="0" err="1" smtClean="0"/>
              <a:t>errore</a:t>
            </a:r>
            <a:r>
              <a:rPr lang="en-US" dirty="0" smtClean="0"/>
              <a:t>:</a:t>
            </a:r>
            <a:endParaRPr lang="it-IT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6" y="4437112"/>
            <a:ext cx="6120680" cy="2156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join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</a:t>
            </a:r>
            <a:r>
              <a:rPr lang="fr-FR" dirty="0" err="1" smtClean="0"/>
              <a:t>predicato</a:t>
            </a:r>
            <a:r>
              <a:rPr lang="fr-FR" dirty="0" smtClean="0"/>
              <a:t> di JOIN </a:t>
            </a:r>
            <a:r>
              <a:rPr lang="fr-FR" dirty="0" err="1" smtClean="0"/>
              <a:t>puo</a:t>
            </a:r>
            <a:r>
              <a:rPr lang="fr-FR" dirty="0" smtClean="0"/>
              <a:t>’ </a:t>
            </a:r>
            <a:r>
              <a:rPr lang="fr-FR" dirty="0" err="1" smtClean="0"/>
              <a:t>includere</a:t>
            </a:r>
            <a:r>
              <a:rPr lang="fr-FR" dirty="0" smtClean="0"/>
              <a:t> un </a:t>
            </a:r>
            <a:r>
              <a:rPr lang="fr-FR" dirty="0" err="1" smtClean="0"/>
              <a:t>numero</a:t>
            </a:r>
            <a:r>
              <a:rPr lang="fr-FR" dirty="0" smtClean="0"/>
              <a:t> </a:t>
            </a:r>
            <a:r>
              <a:rPr lang="fr-FR" dirty="0" err="1" smtClean="0"/>
              <a:t>arbitrario</a:t>
            </a:r>
            <a:r>
              <a:rPr lang="fr-FR" dirty="0" smtClean="0"/>
              <a:t> di colonne: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FROM dbo.Table1 AS T1 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JOIN dbo.Table2 AS T2 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ON T1.col1 = T2.col1 AND 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T1.col2 = T2.col2</a:t>
            </a:r>
            <a:br>
              <a:rPr lang="fr-FR" dirty="0" smtClean="0"/>
            </a:b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e </a:t>
            </a:r>
            <a:r>
              <a:rPr lang="en-US" dirty="0" err="1" smtClean="0"/>
              <a:t>ordinamento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Poiche</a:t>
            </a:r>
            <a:r>
              <a:rPr lang="en-US" dirty="0" smtClean="0"/>
              <a:t>’ con </a:t>
            </a:r>
            <a:r>
              <a:rPr lang="en-US" dirty="0" err="1" smtClean="0"/>
              <a:t>l’opzione</a:t>
            </a:r>
            <a:r>
              <a:rPr lang="en-US" dirty="0" smtClean="0"/>
              <a:t> TOP e’ </a:t>
            </a:r>
            <a:r>
              <a:rPr lang="en-US" dirty="0" err="1" smtClean="0"/>
              <a:t>necessario</a:t>
            </a:r>
            <a:r>
              <a:rPr lang="en-US" dirty="0" smtClean="0"/>
              <a:t> </a:t>
            </a:r>
            <a:r>
              <a:rPr lang="en-US" dirty="0" err="1" smtClean="0"/>
              <a:t>includere</a:t>
            </a:r>
            <a:r>
              <a:rPr lang="en-US" dirty="0" smtClean="0"/>
              <a:t> un </a:t>
            </a:r>
            <a:r>
              <a:rPr lang="en-US" dirty="0" err="1" smtClean="0"/>
              <a:t>criterio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ordinamento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pensare</a:t>
            </a:r>
            <a:r>
              <a:rPr lang="en-US" dirty="0" smtClean="0"/>
              <a:t> al </a:t>
            </a:r>
            <a:r>
              <a:rPr lang="en-US" dirty="0" err="1" smtClean="0"/>
              <a:t>seguente</a:t>
            </a:r>
            <a:r>
              <a:rPr lang="en-US" dirty="0" smtClean="0"/>
              <a:t> “</a:t>
            </a:r>
            <a:r>
              <a:rPr lang="en-US" dirty="0" err="1" smtClean="0"/>
              <a:t>trucco</a:t>
            </a:r>
            <a:r>
              <a:rPr lang="en-US" dirty="0" smtClean="0"/>
              <a:t>” per </a:t>
            </a:r>
            <a:r>
              <a:rPr lang="en-US" dirty="0" err="1" smtClean="0"/>
              <a:t>avere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view </a:t>
            </a:r>
            <a:r>
              <a:rPr lang="en-US" dirty="0" err="1" smtClean="0"/>
              <a:t>ordinata</a:t>
            </a:r>
            <a:r>
              <a:rPr lang="en-US" dirty="0" smtClean="0"/>
              <a:t>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pero</a:t>
            </a:r>
            <a:r>
              <a:rPr lang="en-US" dirty="0" smtClean="0"/>
              <a:t>’ non </a:t>
            </a:r>
            <a:r>
              <a:rPr lang="en-US" dirty="0" err="1" smtClean="0"/>
              <a:t>funzionera</a:t>
            </a:r>
            <a:r>
              <a:rPr lang="en-US" dirty="0" smtClean="0"/>
              <a:t>’. La view </a:t>
            </a:r>
            <a:r>
              <a:rPr lang="en-US" dirty="0" err="1" smtClean="0"/>
              <a:t>compila</a:t>
            </a:r>
            <a:r>
              <a:rPr lang="en-US" dirty="0" smtClean="0"/>
              <a:t> , ma </a:t>
            </a:r>
            <a:r>
              <a:rPr lang="en-US" dirty="0" err="1" smtClean="0"/>
              <a:t>l’ordinamento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usato</a:t>
            </a:r>
            <a:r>
              <a:rPr lang="en-US" dirty="0" smtClean="0"/>
              <a:t> solo per </a:t>
            </a:r>
            <a:r>
              <a:rPr lang="en-US" dirty="0" err="1" smtClean="0"/>
              <a:t>gestire</a:t>
            </a:r>
            <a:r>
              <a:rPr lang="en-US" dirty="0" smtClean="0"/>
              <a:t> </a:t>
            </a:r>
            <a:r>
              <a:rPr lang="en-US" dirty="0" err="1" smtClean="0"/>
              <a:t>l’opzione</a:t>
            </a:r>
            <a:r>
              <a:rPr lang="en-US" dirty="0" smtClean="0"/>
              <a:t> TOP…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e </a:t>
            </a:r>
            <a:r>
              <a:rPr lang="en-US" dirty="0" err="1" smtClean="0"/>
              <a:t>ordinamento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it-IT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3568" y="1916832"/>
            <a:ext cx="7034505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– encryption option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vedere</a:t>
            </a:r>
            <a:r>
              <a:rPr lang="en-US" dirty="0" smtClean="0"/>
              <a:t> la </a:t>
            </a:r>
            <a:r>
              <a:rPr lang="en-US" dirty="0" err="1" smtClean="0"/>
              <a:t>definizione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view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comando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it-IT" sz="2000" dirty="0" smtClean="0"/>
              <a:t>SELECT OBJECT_DEFINITION(OBJECT_ID('Sales.USACusts'));</a:t>
            </a:r>
            <a:endParaRPr lang="it-IT" sz="2000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7544" y="3861048"/>
            <a:ext cx="7194993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– encryption option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meno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la view non </a:t>
            </a:r>
            <a:r>
              <a:rPr lang="en-US" dirty="0" err="1" smtClean="0"/>
              <a:t>si</a:t>
            </a:r>
            <a:r>
              <a:rPr lang="en-US" dirty="0" smtClean="0"/>
              <a:t> include </a:t>
            </a:r>
            <a:r>
              <a:rPr lang="en-US" dirty="0" err="1" smtClean="0"/>
              <a:t>l’opzione</a:t>
            </a:r>
            <a:r>
              <a:rPr lang="en-US" dirty="0" smtClean="0"/>
              <a:t> encryption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definizione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view,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tentativo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 smtClean="0"/>
              <a:t> </a:t>
            </a:r>
            <a:r>
              <a:rPr lang="en-US" dirty="0" err="1" smtClean="0"/>
              <a:t>avra</a:t>
            </a:r>
            <a:r>
              <a:rPr lang="en-US" dirty="0" smtClean="0"/>
              <a:t>’ come </a:t>
            </a:r>
            <a:r>
              <a:rPr lang="en-US" dirty="0" err="1" smtClean="0"/>
              <a:t>risposta</a:t>
            </a:r>
            <a:r>
              <a:rPr lang="en-US" dirty="0" smtClean="0"/>
              <a:t> un NULL.</a:t>
            </a:r>
            <a:endParaRPr lang="it-IT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3645024"/>
            <a:ext cx="709961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Views-</a:t>
            </a:r>
            <a:r>
              <a:rPr lang="en-US" dirty="0" err="1" smtClean="0"/>
              <a:t>schemabinding</a:t>
            </a:r>
            <a:r>
              <a:rPr lang="en-US" dirty="0" smtClean="0"/>
              <a:t> option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L’opzione</a:t>
            </a:r>
            <a:r>
              <a:rPr lang="en-US" dirty="0" smtClean="0"/>
              <a:t> SCHEMABINDING </a:t>
            </a:r>
            <a:r>
              <a:rPr lang="en-US" dirty="0" err="1" smtClean="0"/>
              <a:t>impedisce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oggetti</a:t>
            </a:r>
            <a:r>
              <a:rPr lang="en-US" dirty="0" smtClean="0"/>
              <a:t> </a:t>
            </a:r>
            <a:r>
              <a:rPr lang="en-US" dirty="0" err="1" smtClean="0"/>
              <a:t>referenziati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view </a:t>
            </a:r>
            <a:r>
              <a:rPr lang="en-US" dirty="0" err="1" smtClean="0"/>
              <a:t>siano</a:t>
            </a:r>
            <a:r>
              <a:rPr lang="en-US" dirty="0" smtClean="0"/>
              <a:t> </a:t>
            </a:r>
            <a:r>
              <a:rPr lang="en-US" dirty="0" err="1" smtClean="0"/>
              <a:t>eliminati</a:t>
            </a:r>
            <a:r>
              <a:rPr lang="en-US" dirty="0" smtClean="0"/>
              <a:t> e </a:t>
            </a:r>
            <a:r>
              <a:rPr lang="en-US" dirty="0" err="1" smtClean="0"/>
              <a:t>che</a:t>
            </a:r>
            <a:r>
              <a:rPr lang="en-US" dirty="0" smtClean="0"/>
              <a:t> le </a:t>
            </a:r>
            <a:r>
              <a:rPr lang="en-US" dirty="0" err="1" smtClean="0"/>
              <a:t>colonne</a:t>
            </a:r>
            <a:r>
              <a:rPr lang="en-US" dirty="0" smtClean="0"/>
              <a:t> </a:t>
            </a:r>
            <a:r>
              <a:rPr lang="en-US" dirty="0" err="1" smtClean="0"/>
              <a:t>referenziate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view </a:t>
            </a:r>
            <a:r>
              <a:rPr lang="en-US" dirty="0" err="1" smtClean="0"/>
              <a:t>siano</a:t>
            </a:r>
            <a:r>
              <a:rPr lang="en-US" dirty="0" smtClean="0"/>
              <a:t> eliminate o </a:t>
            </a:r>
            <a:r>
              <a:rPr lang="en-US" dirty="0" err="1" smtClean="0"/>
              <a:t>alterate</a:t>
            </a:r>
            <a:r>
              <a:rPr lang="en-US" dirty="0" smtClean="0"/>
              <a:t>. La view non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usare</a:t>
            </a:r>
            <a:r>
              <a:rPr lang="en-US" dirty="0" smtClean="0"/>
              <a:t> select * e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esplicitare</a:t>
            </a:r>
            <a:r>
              <a:rPr lang="en-US" dirty="0" smtClean="0"/>
              <a:t> lo schema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oggetti</a:t>
            </a:r>
            <a:r>
              <a:rPr lang="en-US" dirty="0" smtClean="0"/>
              <a:t> </a:t>
            </a:r>
            <a:r>
              <a:rPr lang="en-US" dirty="0" err="1" smtClean="0"/>
              <a:t>referenziati</a:t>
            </a:r>
            <a:r>
              <a:rPr lang="en-US" dirty="0" smtClean="0"/>
              <a:t>.</a:t>
            </a:r>
            <a:endParaRPr lang="it-IT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6" y="4149080"/>
            <a:ext cx="667307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– check option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 </a:t>
            </a:r>
            <a:r>
              <a:rPr lang="en-US" dirty="0" err="1" smtClean="0"/>
              <a:t>scopo</a:t>
            </a:r>
            <a:r>
              <a:rPr lang="en-US" dirty="0" smtClean="0"/>
              <a:t> dell’ </a:t>
            </a:r>
            <a:r>
              <a:rPr lang="en-US" dirty="0" err="1" smtClean="0"/>
              <a:t>opzione</a:t>
            </a:r>
            <a:r>
              <a:rPr lang="en-US" dirty="0" smtClean="0"/>
              <a:t> check e’ </a:t>
            </a:r>
            <a:r>
              <a:rPr lang="en-US" dirty="0" err="1" smtClean="0"/>
              <a:t>impedire</a:t>
            </a:r>
            <a:r>
              <a:rPr lang="en-US" dirty="0" smtClean="0"/>
              <a:t> </a:t>
            </a:r>
            <a:r>
              <a:rPr lang="en-US" dirty="0" err="1" smtClean="0"/>
              <a:t>modifiche</a:t>
            </a:r>
            <a:r>
              <a:rPr lang="en-US" dirty="0" smtClean="0"/>
              <a:t> o </a:t>
            </a:r>
            <a:r>
              <a:rPr lang="en-US" dirty="0" err="1" smtClean="0"/>
              <a:t>inserimenti</a:t>
            </a:r>
            <a:r>
              <a:rPr lang="en-US" dirty="0" smtClean="0"/>
              <a:t> </a:t>
            </a:r>
            <a:r>
              <a:rPr lang="en-US" dirty="0" err="1" smtClean="0"/>
              <a:t>tramite</a:t>
            </a:r>
            <a:r>
              <a:rPr lang="en-US" dirty="0" smtClean="0"/>
              <a:t> la view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siano</a:t>
            </a:r>
            <a:r>
              <a:rPr lang="en-US" dirty="0" smtClean="0"/>
              <a:t> in </a:t>
            </a:r>
            <a:r>
              <a:rPr lang="en-US" dirty="0" err="1" smtClean="0"/>
              <a:t>conflitto</a:t>
            </a:r>
            <a:r>
              <a:rPr lang="en-US" dirty="0" smtClean="0"/>
              <a:t> con </a:t>
            </a:r>
            <a:r>
              <a:rPr lang="en-US" dirty="0" err="1" smtClean="0"/>
              <a:t>eventuali</a:t>
            </a:r>
            <a:r>
              <a:rPr lang="en-US" dirty="0" smtClean="0"/>
              <a:t> </a:t>
            </a:r>
            <a:r>
              <a:rPr lang="en-US" dirty="0" err="1" smtClean="0"/>
              <a:t>filtri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view, ad </a:t>
            </a:r>
            <a:r>
              <a:rPr lang="en-US" dirty="0" err="1" smtClean="0"/>
              <a:t>esempio</a:t>
            </a:r>
            <a:r>
              <a:rPr lang="en-US" dirty="0" smtClean="0"/>
              <a:t>..</a:t>
            </a:r>
            <a:endParaRPr lang="it-IT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7544" y="3717032"/>
            <a:ext cx="743244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– check option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query </a:t>
            </a:r>
            <a:r>
              <a:rPr lang="en-US" dirty="0" err="1" smtClean="0"/>
              <a:t>precedente</a:t>
            </a:r>
            <a:r>
              <a:rPr lang="en-US" dirty="0" smtClean="0"/>
              <a:t> </a:t>
            </a:r>
            <a:r>
              <a:rPr lang="en-US" dirty="0" err="1" smtClean="0"/>
              <a:t>inserisce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sottostante</a:t>
            </a:r>
            <a:r>
              <a:rPr lang="en-US" dirty="0" smtClean="0"/>
              <a:t> la view, ma </a:t>
            </a:r>
            <a:r>
              <a:rPr lang="en-US" dirty="0" err="1" smtClean="0"/>
              <a:t>questi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non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visibili</a:t>
            </a:r>
            <a:r>
              <a:rPr lang="en-US" dirty="0" smtClean="0"/>
              <a:t> </a:t>
            </a:r>
            <a:r>
              <a:rPr lang="en-US" dirty="0" err="1" smtClean="0"/>
              <a:t>tramite</a:t>
            </a:r>
            <a:r>
              <a:rPr lang="en-US" dirty="0" smtClean="0"/>
              <a:t> la view.. Per </a:t>
            </a:r>
            <a:r>
              <a:rPr lang="en-US" dirty="0" err="1" smtClean="0"/>
              <a:t>evitare</a:t>
            </a:r>
            <a:r>
              <a:rPr lang="en-US" dirty="0" smtClean="0"/>
              <a:t>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problemi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la check option </a:t>
            </a:r>
            <a:r>
              <a:rPr lang="en-US" dirty="0" err="1" smtClean="0"/>
              <a:t>che</a:t>
            </a:r>
            <a:r>
              <a:rPr lang="en-US" dirty="0" smtClean="0"/>
              <a:t> genera un </a:t>
            </a:r>
            <a:r>
              <a:rPr lang="en-US" dirty="0" err="1" smtClean="0"/>
              <a:t>errore</a:t>
            </a:r>
            <a:r>
              <a:rPr lang="en-US" dirty="0" smtClean="0"/>
              <a:t> in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simili</a:t>
            </a:r>
            <a:r>
              <a:rPr lang="en-US" dirty="0" smtClean="0"/>
              <a:t> </a:t>
            </a:r>
            <a:r>
              <a:rPr lang="en-US" dirty="0" err="1" smtClean="0"/>
              <a:t>tentativi</a:t>
            </a:r>
            <a:r>
              <a:rPr lang="en-US" dirty="0" smtClean="0"/>
              <a:t>.</a:t>
            </a:r>
            <a:endParaRPr lang="it-IT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6" y="4149080"/>
            <a:ext cx="6624736" cy="251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Inline table-valued functions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restituiscono</a:t>
            </a:r>
            <a:r>
              <a:rPr lang="en-US" dirty="0" smtClean="0"/>
              <a:t> </a:t>
            </a:r>
            <a:r>
              <a:rPr lang="en-US" dirty="0" err="1" smtClean="0"/>
              <a:t>tabelle</a:t>
            </a:r>
            <a:r>
              <a:rPr lang="en-US" dirty="0" smtClean="0"/>
              <a:t> e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considerate come “view </a:t>
            </a:r>
            <a:r>
              <a:rPr lang="en-US" dirty="0" err="1" smtClean="0"/>
              <a:t>parametrizzate</a:t>
            </a:r>
            <a:r>
              <a:rPr lang="en-US" dirty="0" smtClean="0"/>
              <a:t>”</a:t>
            </a:r>
            <a:endParaRPr lang="it-IT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1520" y="3140968"/>
            <a:ext cx="770485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Inline table-valued functions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Definita</a:t>
            </a:r>
            <a:r>
              <a:rPr lang="en-US" dirty="0" smtClean="0"/>
              <a:t> la </a:t>
            </a:r>
            <a:r>
              <a:rPr lang="en-US" dirty="0" err="1" smtClean="0"/>
              <a:t>precedente</a:t>
            </a:r>
            <a:r>
              <a:rPr lang="en-US" dirty="0" smtClean="0"/>
              <a:t> TVF </a:t>
            </a:r>
            <a:r>
              <a:rPr lang="en-US" dirty="0" err="1" smtClean="0"/>
              <a:t>questa</a:t>
            </a:r>
            <a:r>
              <a:rPr lang="en-US" dirty="0" smtClean="0"/>
              <a:t> query </a:t>
            </a:r>
            <a:r>
              <a:rPr lang="en-US" dirty="0" err="1" smtClean="0"/>
              <a:t>restituisce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ordini</a:t>
            </a:r>
            <a:r>
              <a:rPr lang="en-US" dirty="0" smtClean="0"/>
              <a:t> del client con id 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orderid</a:t>
            </a:r>
            <a:r>
              <a:rPr lang="en-US" dirty="0" smtClean="0"/>
              <a:t>, </a:t>
            </a:r>
            <a:r>
              <a:rPr lang="en-US" dirty="0" err="1" smtClean="0"/>
              <a:t>custid</a:t>
            </a:r>
            <a:r>
              <a:rPr lang="en-US" dirty="0" smtClean="0"/>
              <a:t> FROM </a:t>
            </a:r>
            <a:r>
              <a:rPr lang="en-US" dirty="0" err="1" smtClean="0"/>
              <a:t>dbo.fn_GetCustOrders</a:t>
            </a:r>
            <a:r>
              <a:rPr lang="en-US" dirty="0" smtClean="0"/>
              <a:t>(1) AS CO;</a:t>
            </a:r>
            <a:br>
              <a:rPr lang="en-US" dirty="0" smtClean="0"/>
            </a:b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Inline table-valued functions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 </a:t>
            </a:r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tabelle</a:t>
            </a:r>
            <a:r>
              <a:rPr lang="en-US" dirty="0" smtClean="0"/>
              <a:t> le TVF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utilizzate</a:t>
            </a:r>
            <a:r>
              <a:rPr lang="en-US" dirty="0" smtClean="0"/>
              <a:t> in un join. Questa query </a:t>
            </a:r>
            <a:r>
              <a:rPr lang="en-US" dirty="0" err="1" smtClean="0"/>
              <a:t>utilizza</a:t>
            </a:r>
            <a:r>
              <a:rPr lang="en-US" dirty="0" smtClean="0"/>
              <a:t> la TVF </a:t>
            </a:r>
            <a:r>
              <a:rPr lang="en-US" dirty="0" err="1" smtClean="0"/>
              <a:t>precedente</a:t>
            </a:r>
            <a:r>
              <a:rPr lang="en-US" dirty="0" smtClean="0"/>
              <a:t> per </a:t>
            </a:r>
            <a:r>
              <a:rPr lang="en-US" dirty="0" err="1" smtClean="0"/>
              <a:t>mostrare</a:t>
            </a:r>
            <a:r>
              <a:rPr lang="en-US" dirty="0" smtClean="0"/>
              <a:t>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dettagli</a:t>
            </a:r>
            <a:r>
              <a:rPr lang="en-US" dirty="0" smtClean="0"/>
              <a:t> d’ </a:t>
            </a:r>
            <a:r>
              <a:rPr lang="en-US" dirty="0" err="1" smtClean="0"/>
              <a:t>ordine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r>
              <a:rPr lang="en-US" dirty="0" smtClean="0"/>
              <a:t> 1.</a:t>
            </a:r>
            <a:endParaRPr lang="it-IT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3528" y="3789040"/>
            <a:ext cx="722698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28792</Words>
  <Application>WPS Presentation</Application>
  <PresentationFormat>On-screen Show (4:3)</PresentationFormat>
  <Paragraphs>617</Paragraphs>
  <Slides>108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108</vt:i4>
      </vt:variant>
    </vt:vector>
  </HeadingPairs>
  <TitlesOfParts>
    <vt:vector size="119" baseType="lpstr">
      <vt:lpstr>Arial</vt:lpstr>
      <vt:lpstr>SimSun</vt:lpstr>
      <vt:lpstr>Wingdings</vt:lpstr>
      <vt:lpstr>Wingdings 2</vt:lpstr>
      <vt:lpstr>Wingdings</vt:lpstr>
      <vt:lpstr>Wingdings</vt:lpstr>
      <vt:lpstr>Trebuchet MS</vt:lpstr>
      <vt:lpstr>Microsoft YaHei</vt:lpstr>
      <vt:lpstr>Arial Unicode MS</vt:lpstr>
      <vt:lpstr>Calibri</vt:lpstr>
      <vt:lpstr>Opulent</vt:lpstr>
      <vt:lpstr>Fondamenti di T-sql</vt:lpstr>
      <vt:lpstr>Cross join</vt:lpstr>
      <vt:lpstr>Self cross join</vt:lpstr>
      <vt:lpstr>SELF CROSS JOIN</vt:lpstr>
      <vt:lpstr>Self cross join</vt:lpstr>
      <vt:lpstr>Inner joins</vt:lpstr>
      <vt:lpstr>Inner joins</vt:lpstr>
      <vt:lpstr>Scelta tra le sintassi JOIN</vt:lpstr>
      <vt:lpstr>Composite join</vt:lpstr>
      <vt:lpstr>Non-equi JOINs</vt:lpstr>
      <vt:lpstr>MULTI-TABLE joins</vt:lpstr>
      <vt:lpstr>Multi-table joins</vt:lpstr>
      <vt:lpstr>Outer joins</vt:lpstr>
      <vt:lpstr>Outer join</vt:lpstr>
      <vt:lpstr>Outer join</vt:lpstr>
      <vt:lpstr>Outer join</vt:lpstr>
      <vt:lpstr>Outer join</vt:lpstr>
      <vt:lpstr>Outer join</vt:lpstr>
      <vt:lpstr>Outer join</vt:lpstr>
      <vt:lpstr>Outer join</vt:lpstr>
      <vt:lpstr>Outer join</vt:lpstr>
      <vt:lpstr>FILTRi sulla NP table</vt:lpstr>
      <vt:lpstr>FILTRI SULLA N-p TABLE</vt:lpstr>
      <vt:lpstr>Outer join con piu’ tabelle</vt:lpstr>
      <vt:lpstr>Outer join con piu’ tabelle</vt:lpstr>
      <vt:lpstr>Outer join con piu’ tabelle</vt:lpstr>
      <vt:lpstr>Outer join con piu’ tabelle</vt:lpstr>
      <vt:lpstr>Outer join con piu’ tabelle</vt:lpstr>
      <vt:lpstr>Count e outer join</vt:lpstr>
      <vt:lpstr>Count e outer join</vt:lpstr>
      <vt:lpstr>Subqueries</vt:lpstr>
      <vt:lpstr>Self-contained subquery</vt:lpstr>
      <vt:lpstr>Self-contained subquery</vt:lpstr>
      <vt:lpstr>Scalar Self-contained subquery</vt:lpstr>
      <vt:lpstr>Scalar Self-contained subquery</vt:lpstr>
      <vt:lpstr>Multi-Valued self-contained subquery</vt:lpstr>
      <vt:lpstr>Inner join VS. subquery</vt:lpstr>
      <vt:lpstr>Multi-Valued self-contained subquery</vt:lpstr>
      <vt:lpstr>Multi-Valued self-contained subquery</vt:lpstr>
      <vt:lpstr>Multi-Valued self-contained subquery</vt:lpstr>
      <vt:lpstr>Multi-Valued self-contained subquery</vt:lpstr>
      <vt:lpstr>Multi-Valued self-contained subquery</vt:lpstr>
      <vt:lpstr>Correlated subqueries</vt:lpstr>
      <vt:lpstr>Correlated subqueries</vt:lpstr>
      <vt:lpstr>Correlated subqueries</vt:lpstr>
      <vt:lpstr>EXIST PREDICATE</vt:lpstr>
      <vt:lpstr>EXISTS PREDICATE</vt:lpstr>
      <vt:lpstr>Exists predicate</vt:lpstr>
      <vt:lpstr>Subqueries: esempi avanzati</vt:lpstr>
      <vt:lpstr>Subqueries: esempi avanzati</vt:lpstr>
      <vt:lpstr>Subqueries: esempi avanzati</vt:lpstr>
      <vt:lpstr>Subqueries: esempi avanzati</vt:lpstr>
      <vt:lpstr>NULL TROUBLE</vt:lpstr>
      <vt:lpstr>Null trouble</vt:lpstr>
      <vt:lpstr>NULL trouble</vt:lpstr>
      <vt:lpstr>Null trouble</vt:lpstr>
      <vt:lpstr>Errori di sostituzione</vt:lpstr>
      <vt:lpstr>Errori di sostituzione</vt:lpstr>
      <vt:lpstr>Errori di sostituzione</vt:lpstr>
      <vt:lpstr>Errori di sostituzione</vt:lpstr>
      <vt:lpstr>Errori di sostituzione</vt:lpstr>
      <vt:lpstr>Table expressions</vt:lpstr>
      <vt:lpstr>Derived Tables</vt:lpstr>
      <vt:lpstr>Table expressions</vt:lpstr>
      <vt:lpstr>Column alias</vt:lpstr>
      <vt:lpstr>Column alias</vt:lpstr>
      <vt:lpstr>Table expressions</vt:lpstr>
      <vt:lpstr>Table expressions</vt:lpstr>
      <vt:lpstr>Derived table arguments</vt:lpstr>
      <vt:lpstr>nesting</vt:lpstr>
      <vt:lpstr>nesting</vt:lpstr>
      <vt:lpstr>Referenze multiple</vt:lpstr>
      <vt:lpstr>Referenze multiple</vt:lpstr>
      <vt:lpstr>Common table expressions</vt:lpstr>
      <vt:lpstr>Common table expressions</vt:lpstr>
      <vt:lpstr>Common table expressions</vt:lpstr>
      <vt:lpstr>Common table expressions</vt:lpstr>
      <vt:lpstr>CTE multiple</vt:lpstr>
      <vt:lpstr>Cte multiple</vt:lpstr>
      <vt:lpstr>CTE: referenze multiple</vt:lpstr>
      <vt:lpstr>Recursive CTE</vt:lpstr>
      <vt:lpstr>Recursive CTE</vt:lpstr>
      <vt:lpstr>Recursive CTE</vt:lpstr>
      <vt:lpstr>Recursive CTE</vt:lpstr>
      <vt:lpstr>Recursive CTE</vt:lpstr>
      <vt:lpstr>views</vt:lpstr>
      <vt:lpstr>views</vt:lpstr>
      <vt:lpstr>views</vt:lpstr>
      <vt:lpstr>Views e ordinamento</vt:lpstr>
      <vt:lpstr>Views e ordinamento</vt:lpstr>
      <vt:lpstr>Views e ordinamento</vt:lpstr>
      <vt:lpstr>Views – encryption option</vt:lpstr>
      <vt:lpstr>Views – encryption option</vt:lpstr>
      <vt:lpstr>Views-schemabinding option</vt:lpstr>
      <vt:lpstr>Views – check option</vt:lpstr>
      <vt:lpstr>Views – check option</vt:lpstr>
      <vt:lpstr>Inline table-valued functions</vt:lpstr>
      <vt:lpstr>Inline table-valued functions</vt:lpstr>
      <vt:lpstr>Inline table-valued functions</vt:lpstr>
      <vt:lpstr>L’operatore APPLY</vt:lpstr>
      <vt:lpstr>L’operatore apply</vt:lpstr>
      <vt:lpstr>L’operatore apply</vt:lpstr>
      <vt:lpstr>L’operatore apply</vt:lpstr>
      <vt:lpstr>L’operatore apply</vt:lpstr>
      <vt:lpstr>L’operatore apply</vt:lpstr>
      <vt:lpstr>L’operatore apply</vt:lpstr>
      <vt:lpstr>L’operatore apply</vt:lpstr>
      <vt:lpstr>L’operatore apply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Fondamenti di T-SQL</dc:title>
  <dc:creator>ric</dc:creator>
  <cp:lastModifiedBy>ric</cp:lastModifiedBy>
  <cp:revision>154</cp:revision>
  <dcterms:created xsi:type="dcterms:W3CDTF">2011-01-09T13:35:00Z</dcterms:created>
  <dcterms:modified xsi:type="dcterms:W3CDTF">2021-03-02T17:09:22Z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