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6" r:id="rId8"/>
    <p:sldId id="260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06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4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0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5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71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5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7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3335" y="952194"/>
            <a:ext cx="4140682" cy="4958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88E4E0-5901-C513-2771-82CE015A7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334" y="1751260"/>
            <a:ext cx="3950411" cy="2037951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Predição e Agrupamento em Análise de Crédito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82A200-CD11-1E8E-E8C7-E508744FD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737" y="4416261"/>
            <a:ext cx="3422210" cy="1285591"/>
          </a:xfrm>
        </p:spPr>
        <p:txBody>
          <a:bodyPr anchor="b">
            <a:normAutofit fontScale="70000" lnSpcReduction="20000"/>
          </a:bodyPr>
          <a:lstStyle/>
          <a:p>
            <a:r>
              <a:rPr lang="en-US" dirty="0"/>
              <a:t>André Campos Codo 87145</a:t>
            </a:r>
          </a:p>
          <a:p>
            <a:r>
              <a:rPr lang="en-US" dirty="0"/>
              <a:t>Gabriel Ribeiro Itagyba 87098</a:t>
            </a:r>
          </a:p>
          <a:p>
            <a:r>
              <a:rPr lang="en-US" dirty="0"/>
              <a:t>Isabella de Souza Campos 89244</a:t>
            </a:r>
          </a:p>
          <a:p>
            <a:r>
              <a:rPr lang="en-US" dirty="0"/>
              <a:t>Isabelle </a:t>
            </a:r>
            <a:r>
              <a:rPr lang="en-US" dirty="0" err="1"/>
              <a:t>Raslosnek</a:t>
            </a:r>
            <a:r>
              <a:rPr lang="en-US" dirty="0"/>
              <a:t> </a:t>
            </a:r>
            <a:r>
              <a:rPr lang="en-US" dirty="0" err="1"/>
              <a:t>Ziteli</a:t>
            </a:r>
            <a:r>
              <a:rPr lang="en-US" dirty="0"/>
              <a:t> </a:t>
            </a:r>
            <a:r>
              <a:rPr lang="en-US" dirty="0" err="1"/>
              <a:t>Panico</a:t>
            </a:r>
            <a:r>
              <a:rPr lang="en-US" dirty="0"/>
              <a:t> 87608</a:t>
            </a: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4BD4F7E8-B139-6DDD-D56C-263E8D95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71" r="6950" b="-1"/>
          <a:stretch/>
        </p:blipFill>
        <p:spPr>
          <a:xfrm>
            <a:off x="6096000" y="10"/>
            <a:ext cx="6096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2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894AAF-F79C-4F68-DE33-4E95BD2DBD33}"/>
              </a:ext>
            </a:extLst>
          </p:cNvPr>
          <p:cNvSpPr txBox="1">
            <a:spLocks/>
          </p:cNvSpPr>
          <p:nvPr/>
        </p:nvSpPr>
        <p:spPr>
          <a:xfrm>
            <a:off x="1173315" y="1193799"/>
            <a:ext cx="5051994" cy="1254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Pré-processamento e Análise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FC20E03-63E2-EF7E-AF3D-3EA28F6F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38" y="1865745"/>
            <a:ext cx="6103131" cy="3798456"/>
          </a:xfrm>
        </p:spPr>
        <p:txBody>
          <a:bodyPr>
            <a:normAutofit/>
          </a:bodyPr>
          <a:lstStyle/>
          <a:p>
            <a:r>
              <a:rPr lang="en-US" dirty="0" err="1"/>
              <a:t>Recomeçar</a:t>
            </a:r>
            <a:r>
              <a:rPr lang="en-US" dirty="0"/>
              <a:t> pré-</a:t>
            </a:r>
            <a:r>
              <a:rPr lang="en-US" dirty="0" err="1"/>
              <a:t>processamento</a:t>
            </a:r>
            <a:endParaRPr lang="en-US" dirty="0"/>
          </a:p>
          <a:p>
            <a:pPr lvl="1"/>
            <a:r>
              <a:rPr lang="en-US" dirty="0" err="1"/>
              <a:t>Predição</a:t>
            </a:r>
            <a:r>
              <a:rPr lang="en-US" dirty="0"/>
              <a:t> de valor de </a:t>
            </a:r>
            <a:r>
              <a:rPr lang="en-US" dirty="0" err="1"/>
              <a:t>crédito</a:t>
            </a:r>
            <a:r>
              <a:rPr lang="en-US" dirty="0"/>
              <a:t> </a:t>
            </a:r>
            <a:r>
              <a:rPr lang="en-US" dirty="0" err="1"/>
              <a:t>utilizará</a:t>
            </a:r>
            <a:r>
              <a:rPr lang="en-US" dirty="0"/>
              <a:t>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e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diferente</a:t>
            </a:r>
            <a:endParaRPr lang="en-US" dirty="0"/>
          </a:p>
          <a:p>
            <a:r>
              <a:rPr lang="en-US" dirty="0"/>
              <a:t>O que é </a:t>
            </a:r>
            <a:r>
              <a:rPr lang="en-US" dirty="0" err="1"/>
              <a:t>igual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Remoção</a:t>
            </a:r>
            <a:r>
              <a:rPr lang="en-US" dirty="0"/>
              <a:t> de Status </a:t>
            </a:r>
            <a:r>
              <a:rPr lang="en-US" dirty="0" err="1"/>
              <a:t>indesejados</a:t>
            </a:r>
            <a:r>
              <a:rPr lang="en-US" dirty="0"/>
              <a:t>. + Status de </a:t>
            </a:r>
            <a:r>
              <a:rPr lang="en-US" dirty="0" err="1"/>
              <a:t>Reprovação</a:t>
            </a:r>
            <a:endParaRPr lang="en-US" dirty="0"/>
          </a:p>
          <a:p>
            <a:pPr lvl="1"/>
            <a:r>
              <a:rPr lang="en-US" dirty="0" err="1"/>
              <a:t>Remoção</a:t>
            </a:r>
            <a:r>
              <a:rPr lang="en-US" dirty="0"/>
              <a:t> de Outliers</a:t>
            </a:r>
          </a:p>
          <a:p>
            <a:pPr lvl="1"/>
            <a:r>
              <a:rPr lang="en-US" dirty="0" err="1"/>
              <a:t>Separação</a:t>
            </a:r>
            <a:r>
              <a:rPr lang="en-US" dirty="0"/>
              <a:t> de </a:t>
            </a:r>
            <a:r>
              <a:rPr lang="en-US" dirty="0" err="1"/>
              <a:t>massa</a:t>
            </a:r>
            <a:r>
              <a:rPr lang="en-US" dirty="0"/>
              <a:t> de testes (20%)</a:t>
            </a:r>
          </a:p>
          <a:p>
            <a:r>
              <a:rPr lang="en-US" dirty="0"/>
              <a:t>O que é </a:t>
            </a:r>
            <a:r>
              <a:rPr lang="en-US" dirty="0" err="1"/>
              <a:t>diferente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colunas</a:t>
            </a:r>
            <a:endParaRPr lang="en-US" dirty="0"/>
          </a:p>
          <a:p>
            <a:pPr lvl="1"/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predição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80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2A266C-F8D5-ECAB-3D7F-5B136D31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770D99-C9DD-476A-1C68-E08F1EF4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024" y="967290"/>
            <a:ext cx="10278476" cy="4938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5BA054-8D1B-4376-98AB-17CFA793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55" y="282756"/>
            <a:ext cx="5646922" cy="1590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530" dirty="0" err="1"/>
              <a:t>Colunas</a:t>
            </a:r>
            <a:r>
              <a:rPr lang="en-US" spc="530" dirty="0"/>
              <a:t> </a:t>
            </a:r>
            <a:r>
              <a:rPr lang="en-US" spc="530" dirty="0" err="1"/>
              <a:t>utilizadas</a:t>
            </a:r>
            <a:endParaRPr lang="en-US" spc="53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B79C9C-003C-9EA4-B63F-DDCBCAA78A38}"/>
              </a:ext>
            </a:extLst>
          </p:cNvPr>
          <p:cNvSpPr txBox="1"/>
          <p:nvPr/>
        </p:nvSpPr>
        <p:spPr>
          <a:xfrm>
            <a:off x="1467163" y="1987767"/>
            <a:ext cx="40639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maiorAtraso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margemBrutaAcumulada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percentualProtestos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prazoMedioRecebimentoVendas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titulosEmAberto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valorSolicitado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ativoCirculante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passivoCirculante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totalAtivo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totalPatrimonioLiquido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endividamento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duplicatasAReceber</a:t>
            </a:r>
            <a:r>
              <a:rPr lang="en-US" dirty="0"/>
              <a:t>’,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178F8A-229E-E7A2-E845-437FA0F926DB}"/>
              </a:ext>
            </a:extLst>
          </p:cNvPr>
          <p:cNvSpPr txBox="1"/>
          <p:nvPr/>
        </p:nvSpPr>
        <p:spPr>
          <a:xfrm>
            <a:off x="6353331" y="1987766"/>
            <a:ext cx="4063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'estoque’,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faturamentoBruto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margemBruta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periodoDemonstrativoEmMeses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'custos’,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capitalSocial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scorePontualidade</a:t>
            </a:r>
            <a:r>
              <a:rPr lang="en-US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</a:t>
            </a:r>
            <a:r>
              <a:rPr lang="en-US" dirty="0" err="1"/>
              <a:t>limiteEmpresaAnaliseCredito</a:t>
            </a:r>
            <a:r>
              <a:rPr lang="en-US" dirty="0"/>
              <a:t>'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C28161-1586-75A3-808F-D1026FD3A008}"/>
              </a:ext>
            </a:extLst>
          </p:cNvPr>
          <p:cNvSpPr txBox="1"/>
          <p:nvPr/>
        </p:nvSpPr>
        <p:spPr>
          <a:xfrm>
            <a:off x="6660906" y="5404087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Praticamente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numéricas</a:t>
            </a:r>
            <a:r>
              <a:rPr lang="en-US" dirty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27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44752-A93A-85EA-4977-B2F1E3C64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3A3B6-977A-DB4C-0A2B-F7DE2C36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60" y="2320668"/>
            <a:ext cx="3630905" cy="2216663"/>
          </a:xfrm>
        </p:spPr>
        <p:txBody>
          <a:bodyPr>
            <a:normAutofit/>
          </a:bodyPr>
          <a:lstStyle/>
          <a:p>
            <a:r>
              <a:rPr lang="en-US" dirty="0"/>
              <a:t>Random Forest Regression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55ABA-6CD8-7EF8-CDC3-A26B92CC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57" y="952499"/>
            <a:ext cx="4362577" cy="4953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ótimos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seleção</a:t>
            </a:r>
            <a:r>
              <a:rPr lang="en-US" dirty="0"/>
              <a:t> de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apropriada</a:t>
            </a:r>
            <a:r>
              <a:rPr lang="en-US" dirty="0"/>
              <a:t>:</a:t>
            </a:r>
          </a:p>
          <a:p>
            <a:pPr lvl="1"/>
            <a:r>
              <a:rPr lang="pt-BR" dirty="0"/>
              <a:t>R-</a:t>
            </a:r>
            <a:r>
              <a:rPr lang="pt-BR" dirty="0" err="1"/>
              <a:t>squared</a:t>
            </a:r>
            <a:r>
              <a:rPr lang="pt-BR" dirty="0"/>
              <a:t>: 0.7409</a:t>
            </a:r>
          </a:p>
          <a:p>
            <a:pPr lvl="1"/>
            <a:r>
              <a:rPr lang="pt-BR" dirty="0"/>
              <a:t>MSE: 63,983,855.6947</a:t>
            </a:r>
          </a:p>
          <a:p>
            <a:pPr lvl="1"/>
            <a:r>
              <a:rPr lang="pt-BR" dirty="0"/>
              <a:t>RMSE: 7,998.9909</a:t>
            </a:r>
          </a:p>
          <a:p>
            <a:pPr lvl="1"/>
            <a:r>
              <a:rPr lang="pt-BR" dirty="0"/>
              <a:t>MAE: 5,546.4189</a:t>
            </a:r>
            <a:endParaRPr lang="en-US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4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F9B5C-2DD2-EB0B-D53F-58E746A6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205" y="2774156"/>
            <a:ext cx="2597590" cy="1309687"/>
          </a:xfrm>
        </p:spPr>
        <p:txBody>
          <a:bodyPr/>
          <a:lstStyle/>
          <a:p>
            <a:r>
              <a:rPr lang="en-US" dirty="0" err="1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72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E4C150-80D5-770F-7B10-707225E54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399" y="1295400"/>
            <a:ext cx="480060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DFB649-50B3-14D4-429A-6FBFC752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97" y="2586487"/>
            <a:ext cx="4354404" cy="1685026"/>
          </a:xfrm>
        </p:spPr>
        <p:txBody>
          <a:bodyPr anchor="ctr">
            <a:normAutofit/>
          </a:bodyPr>
          <a:lstStyle/>
          <a:p>
            <a:r>
              <a:rPr lang="pt-BR" dirty="0"/>
              <a:t>Problemas</a:t>
            </a:r>
            <a:r>
              <a:rPr lang="en-US" dirty="0"/>
              <a:t> 1 e 2: </a:t>
            </a:r>
            <a:r>
              <a:rPr lang="en-US" dirty="0" err="1"/>
              <a:t>Agrupamento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19D3A-ED0A-F6C9-FDF7-132CC6C2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245" y="952500"/>
            <a:ext cx="4041568" cy="4953000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98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FA49EA-2125-A620-B5C6-D8B992B8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315" y="1193799"/>
            <a:ext cx="5051994" cy="1254163"/>
          </a:xfrm>
        </p:spPr>
        <p:txBody>
          <a:bodyPr anchor="t">
            <a:normAutofit/>
          </a:bodyPr>
          <a:lstStyle/>
          <a:p>
            <a:r>
              <a:rPr lang="pt-BR" dirty="0"/>
              <a:t>Pré-processamento e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1C793-806A-3A4C-29AD-EF7BABD7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38" y="1865745"/>
            <a:ext cx="6103131" cy="3798456"/>
          </a:xfrm>
        </p:spPr>
        <p:txBody>
          <a:bodyPr>
            <a:normAutofit/>
          </a:bodyPr>
          <a:lstStyle/>
          <a:p>
            <a:r>
              <a:rPr lang="pt-BR" dirty="0"/>
              <a:t>Seleção de colunas relevantes</a:t>
            </a:r>
          </a:p>
          <a:p>
            <a:r>
              <a:rPr lang="pt-BR" dirty="0"/>
              <a:t>Criação de Índice de Balanço</a:t>
            </a:r>
          </a:p>
          <a:p>
            <a:r>
              <a:rPr lang="pt-BR" dirty="0"/>
              <a:t>Limpeza de Dados Irrelevantes</a:t>
            </a:r>
          </a:p>
          <a:p>
            <a:pPr lvl="1"/>
            <a:r>
              <a:rPr lang="pt-BR" dirty="0"/>
              <a:t>Remoção de Status: Documentação Reprovada, Documentação em Análise e Aguardando Aprovação</a:t>
            </a:r>
          </a:p>
          <a:p>
            <a:pPr lvl="1"/>
            <a:r>
              <a:rPr lang="pt-BR" dirty="0"/>
              <a:t>Remoção de Outliers (50% acima do terceiro quartil e 50% abaixo do primeiro quartil)</a:t>
            </a:r>
          </a:p>
          <a:p>
            <a:r>
              <a:rPr lang="pt-BR" dirty="0"/>
              <a:t>Balanceamento de solicitações por status</a:t>
            </a:r>
          </a:p>
          <a:p>
            <a:r>
              <a:rPr lang="pt-BR" dirty="0"/>
              <a:t>20% das solicitações separadas para testes</a:t>
            </a:r>
          </a:p>
        </p:txBody>
      </p:sp>
    </p:spTree>
    <p:extLst>
      <p:ext uri="{BB962C8B-B14F-4D97-AF65-F5344CB8AC3E}">
        <p14:creationId xmlns:p14="http://schemas.microsoft.com/office/powerpoint/2010/main" val="129073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FB3D59-CE20-257B-6C68-F8C324D9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66" y="1129145"/>
            <a:ext cx="4982634" cy="2133600"/>
          </a:xfrm>
        </p:spPr>
        <p:txBody>
          <a:bodyPr anchor="t">
            <a:normAutofit/>
          </a:bodyPr>
          <a:lstStyle/>
          <a:p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Balanço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E5117DE-EFED-1E9E-F4D8-F2EC7DC6D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05003"/>
              </p:ext>
            </p:extLst>
          </p:nvPr>
        </p:nvGraphicFramePr>
        <p:xfrm>
          <a:off x="1032932" y="2609211"/>
          <a:ext cx="10126135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5767">
                  <a:extLst>
                    <a:ext uri="{9D8B030D-6E8A-4147-A177-3AD203B41FA5}">
                      <a16:colId xmlns:a16="http://schemas.microsoft.com/office/drawing/2014/main" val="565023323"/>
                    </a:ext>
                  </a:extLst>
                </a:gridCol>
                <a:gridCol w="1265767">
                  <a:extLst>
                    <a:ext uri="{9D8B030D-6E8A-4147-A177-3AD203B41FA5}">
                      <a16:colId xmlns:a16="http://schemas.microsoft.com/office/drawing/2014/main" val="2889179268"/>
                    </a:ext>
                  </a:extLst>
                </a:gridCol>
                <a:gridCol w="1265767">
                  <a:extLst>
                    <a:ext uri="{9D8B030D-6E8A-4147-A177-3AD203B41FA5}">
                      <a16:colId xmlns:a16="http://schemas.microsoft.com/office/drawing/2014/main" val="229789700"/>
                    </a:ext>
                  </a:extLst>
                </a:gridCol>
                <a:gridCol w="1265767">
                  <a:extLst>
                    <a:ext uri="{9D8B030D-6E8A-4147-A177-3AD203B41FA5}">
                      <a16:colId xmlns:a16="http://schemas.microsoft.com/office/drawing/2014/main" val="3237955081"/>
                    </a:ext>
                  </a:extLst>
                </a:gridCol>
                <a:gridCol w="1265767">
                  <a:extLst>
                    <a:ext uri="{9D8B030D-6E8A-4147-A177-3AD203B41FA5}">
                      <a16:colId xmlns:a16="http://schemas.microsoft.com/office/drawing/2014/main" val="2260041398"/>
                    </a:ext>
                  </a:extLst>
                </a:gridCol>
                <a:gridCol w="1265767">
                  <a:extLst>
                    <a:ext uri="{9D8B030D-6E8A-4147-A177-3AD203B41FA5}">
                      <a16:colId xmlns:a16="http://schemas.microsoft.com/office/drawing/2014/main" val="1602832392"/>
                    </a:ext>
                  </a:extLst>
                </a:gridCol>
                <a:gridCol w="1137195">
                  <a:extLst>
                    <a:ext uri="{9D8B030D-6E8A-4147-A177-3AD203B41FA5}">
                      <a16:colId xmlns:a16="http://schemas.microsoft.com/office/drawing/2014/main" val="1318833313"/>
                    </a:ext>
                  </a:extLst>
                </a:gridCol>
                <a:gridCol w="1394338">
                  <a:extLst>
                    <a:ext uri="{9D8B030D-6E8A-4147-A177-3AD203B41FA5}">
                      <a16:colId xmlns:a16="http://schemas.microsoft.com/office/drawing/2014/main" val="4099678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Ativo Circulante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Passivo Circulante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Patrimonio Liquido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Endividamento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Duplicatas A Receber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Faturamento Bruto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Índice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Balanço</a:t>
                      </a:r>
                      <a:endParaRPr lang="pt-B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2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4,758,917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2,149,031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5,793,410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4,544,378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39,112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1,797,928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779,757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16,188,453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7150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BC116C0-0F15-A5A8-92F2-1268FB8B57CE}"/>
              </a:ext>
            </a:extLst>
          </p:cNvPr>
          <p:cNvSpPr txBox="1"/>
          <p:nvPr/>
        </p:nvSpPr>
        <p:spPr>
          <a:xfrm>
            <a:off x="1113366" y="20671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Exemplo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44421B-6361-8B7D-A128-26285B6CF45A}"/>
              </a:ext>
            </a:extLst>
          </p:cNvPr>
          <p:cNvSpPr txBox="1"/>
          <p:nvPr/>
        </p:nvSpPr>
        <p:spPr>
          <a:xfrm>
            <a:off x="1113366" y="3877593"/>
            <a:ext cx="847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Antes do 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Balanço</a:t>
            </a:r>
            <a:r>
              <a:rPr lang="en-US" dirty="0"/>
              <a:t>,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usava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Faturamento</a:t>
            </a:r>
            <a:r>
              <a:rPr lang="en-US" dirty="0"/>
              <a:t> </a:t>
            </a:r>
            <a:r>
              <a:rPr lang="en-US" dirty="0" err="1"/>
              <a:t>Bruto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Trocar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Balanço</a:t>
            </a:r>
            <a:r>
              <a:rPr lang="en-US" dirty="0"/>
              <a:t> </a:t>
            </a:r>
            <a:r>
              <a:rPr lang="en-US" dirty="0" err="1"/>
              <a:t>aumentou</a:t>
            </a:r>
            <a:r>
              <a:rPr lang="en-US" dirty="0"/>
              <a:t> </a:t>
            </a:r>
            <a:r>
              <a:rPr lang="en-US" dirty="0" err="1"/>
              <a:t>acurácia</a:t>
            </a:r>
            <a:r>
              <a:rPr lang="en-US" dirty="0"/>
              <a:t> e F1 Score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50%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82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44752-A93A-85EA-4977-B2F1E3C64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534A18-CF5B-9DEB-288B-22670261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25" y="2320667"/>
            <a:ext cx="3630905" cy="2216663"/>
          </a:xfrm>
        </p:spPr>
        <p:txBody>
          <a:bodyPr>
            <a:normAutofit/>
          </a:bodyPr>
          <a:lstStyle/>
          <a:p>
            <a:r>
              <a:rPr lang="en-US" dirty="0" err="1"/>
              <a:t>Escolha</a:t>
            </a:r>
            <a:r>
              <a:rPr lang="en-US" dirty="0"/>
              <a:t> de K para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análise</a:t>
            </a:r>
            <a:endParaRPr lang="pt-BR" dirty="0"/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255EE14A-2208-8D4C-1ADD-482616B50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28" y="1370408"/>
            <a:ext cx="5130644" cy="4117183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ADFA83F-FBB6-D654-91E2-99A04CDDE66E}"/>
              </a:ext>
            </a:extLst>
          </p:cNvPr>
          <p:cNvSpPr/>
          <p:nvPr/>
        </p:nvSpPr>
        <p:spPr>
          <a:xfrm>
            <a:off x="8118764" y="4635373"/>
            <a:ext cx="406400" cy="606583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6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44752-A93A-85EA-4977-B2F1E3C64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07E44D-0F46-1B44-4A60-ED93F48E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08" y="2320668"/>
            <a:ext cx="3946671" cy="2216663"/>
          </a:xfrm>
        </p:spPr>
        <p:txBody>
          <a:bodyPr>
            <a:normAutofit/>
          </a:bodyPr>
          <a:lstStyle/>
          <a:p>
            <a:r>
              <a:rPr lang="pt-BR" dirty="0"/>
              <a:t>Clusterização</a:t>
            </a:r>
            <a:br>
              <a:rPr lang="pt-BR" dirty="0"/>
            </a:br>
            <a:r>
              <a:rPr lang="pt-BR" dirty="0"/>
              <a:t>via K-</a:t>
            </a:r>
            <a:r>
              <a:rPr lang="pt-BR" dirty="0" err="1"/>
              <a:t>Means</a:t>
            </a:r>
            <a:endParaRPr lang="pt-BR" dirty="0"/>
          </a:p>
        </p:txBody>
      </p:sp>
      <p:pic>
        <p:nvPicPr>
          <p:cNvPr id="5" name="Espaço Reservado para Conteúdo 4" descr="Gráfico, Gráfico de dispersão">
            <a:extLst>
              <a:ext uri="{FF2B5EF4-FFF2-40B4-BE49-F238E27FC236}">
                <a16:creationId xmlns:a16="http://schemas.microsoft.com/office/drawing/2014/main" id="{20582DAC-0DBC-6239-EAB5-B2F990F90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"/>
          <a:stretch/>
        </p:blipFill>
        <p:spPr>
          <a:xfrm>
            <a:off x="6096000" y="1295400"/>
            <a:ext cx="5085030" cy="399778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1F9774-11CF-50AF-5F9D-0A7C486782A9}"/>
              </a:ext>
            </a:extLst>
          </p:cNvPr>
          <p:cNvSpPr txBox="1"/>
          <p:nvPr/>
        </p:nvSpPr>
        <p:spPr>
          <a:xfrm>
            <a:off x="6096000" y="9260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Balanço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E06774-C456-9C9C-52E5-C20995299364}"/>
              </a:ext>
            </a:extLst>
          </p:cNvPr>
          <p:cNvSpPr txBox="1"/>
          <p:nvPr/>
        </p:nvSpPr>
        <p:spPr>
          <a:xfrm>
            <a:off x="6096000" y="529318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Valor </a:t>
            </a:r>
            <a:r>
              <a:rPr lang="en-US" dirty="0" err="1"/>
              <a:t>Solicitado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9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54246F-8623-7F3F-7EFA-15A14DAF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98795F-6A75-A92B-99F5-E2DE4A7A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07" y="2423864"/>
            <a:ext cx="3727285" cy="2638591"/>
          </a:xfrm>
        </p:spPr>
        <p:txBody>
          <a:bodyPr>
            <a:normAutofit/>
          </a:bodyPr>
          <a:lstStyle/>
          <a:p>
            <a:r>
              <a:rPr lang="en-US" dirty="0" err="1"/>
              <a:t>Uso</a:t>
            </a:r>
            <a:r>
              <a:rPr lang="en-US" dirty="0"/>
              <a:t> dos clusters </a:t>
            </a:r>
            <a:r>
              <a:rPr lang="en-US" dirty="0" err="1"/>
              <a:t>gerados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K-Means para </a:t>
            </a:r>
            <a:r>
              <a:rPr lang="en-US" dirty="0" err="1"/>
              <a:t>predição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KNN Classifier</a:t>
            </a:r>
          </a:p>
          <a:p>
            <a:r>
              <a:rPr lang="en-US" dirty="0"/>
              <a:t>Ponto de </a:t>
            </a:r>
            <a:r>
              <a:rPr lang="en-US" dirty="0" err="1"/>
              <a:t>atenção</a:t>
            </a:r>
            <a:r>
              <a:rPr lang="en-US" dirty="0"/>
              <a:t>: </a:t>
            </a:r>
            <a:r>
              <a:rPr lang="en-US" dirty="0" err="1"/>
              <a:t>Balanceamento</a:t>
            </a:r>
            <a:r>
              <a:rPr lang="en-US" dirty="0"/>
              <a:t> de 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400" y="953965"/>
            <a:ext cx="4164100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B34CBEE8-9F9A-4530-7EC7-5A51B5153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195093"/>
            <a:ext cx="4978794" cy="43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4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861272F-A726-FB49-F21B-274D392F2017}"/>
              </a:ext>
            </a:extLst>
          </p:cNvPr>
          <p:cNvSpPr txBox="1">
            <a:spLocks/>
          </p:cNvSpPr>
          <p:nvPr/>
        </p:nvSpPr>
        <p:spPr>
          <a:xfrm>
            <a:off x="1173314" y="1193799"/>
            <a:ext cx="6103131" cy="1254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Balanceamento por Status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CF0DF2C-5F11-6D99-58FB-B9CDFC8D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38" y="1865745"/>
            <a:ext cx="6103131" cy="3798456"/>
          </a:xfrm>
        </p:spPr>
        <p:txBody>
          <a:bodyPr>
            <a:normAutofit/>
          </a:bodyPr>
          <a:lstStyle/>
          <a:p>
            <a:r>
              <a:rPr lang="pt-BR" dirty="0"/>
              <a:t>Antes do Balanceamento:</a:t>
            </a:r>
          </a:p>
          <a:p>
            <a:pPr lvl="1"/>
            <a:r>
              <a:rPr lang="pt-BR" dirty="0"/>
              <a:t>Muitas solicitações são Aprovadas por Analistas. </a:t>
            </a:r>
            <a:r>
              <a:rPr lang="pt-BR" dirty="0" err="1"/>
              <a:t>Dataset</a:t>
            </a:r>
            <a:r>
              <a:rPr lang="pt-BR" dirty="0"/>
              <a:t> de treinamento desbalanceado</a:t>
            </a:r>
          </a:p>
          <a:p>
            <a:pPr lvl="1"/>
            <a:r>
              <a:rPr lang="pt-BR" dirty="0"/>
              <a:t>Consequência: acurácia alta (80%+), mas F1 Score baixo. Evidencia Falsos Negativos!</a:t>
            </a:r>
          </a:p>
          <a:p>
            <a:pPr lvl="1"/>
            <a:r>
              <a:rPr lang="pt-BR" dirty="0"/>
              <a:t>Modelo aplica status </a:t>
            </a:r>
            <a:r>
              <a:rPr lang="pt-BR" dirty="0" err="1"/>
              <a:t>AprovadoAnalista</a:t>
            </a:r>
            <a:r>
              <a:rPr lang="pt-BR" dirty="0"/>
              <a:t> sempre, pois sabe que a grande maioria das solicitações serem aprovadas.</a:t>
            </a:r>
          </a:p>
          <a:p>
            <a:pPr lvl="1"/>
            <a:endParaRPr lang="pt-BR" dirty="0"/>
          </a:p>
          <a:p>
            <a:r>
              <a:rPr lang="pt-BR" dirty="0"/>
              <a:t>Após balanceamento: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~78.18% </a:t>
            </a:r>
            <a:r>
              <a:rPr lang="pt-BR" dirty="0"/>
              <a:t>de precisão e </a:t>
            </a:r>
            <a:r>
              <a:rPr lang="pt-BR" dirty="0">
                <a:solidFill>
                  <a:srgbClr val="0070C0"/>
                </a:solidFill>
              </a:rPr>
              <a:t>~79.38% </a:t>
            </a:r>
            <a:r>
              <a:rPr lang="pt-BR" dirty="0"/>
              <a:t>de F1 Score.</a:t>
            </a:r>
          </a:p>
        </p:txBody>
      </p:sp>
    </p:spTree>
    <p:extLst>
      <p:ext uri="{BB962C8B-B14F-4D97-AF65-F5344CB8AC3E}">
        <p14:creationId xmlns:p14="http://schemas.microsoft.com/office/powerpoint/2010/main" val="168446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44752-A93A-85EA-4977-B2F1E3C64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288776-8E79-EFAC-711D-A48BC743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25" y="2320668"/>
            <a:ext cx="3630905" cy="2216663"/>
          </a:xfrm>
        </p:spPr>
        <p:txBody>
          <a:bodyPr>
            <a:normAutofit/>
          </a:bodyPr>
          <a:lstStyle/>
          <a:p>
            <a:r>
              <a:rPr lang="en-US" dirty="0" err="1"/>
              <a:t>Problema</a:t>
            </a:r>
            <a:r>
              <a:rPr lang="en-US" dirty="0"/>
              <a:t> 3: </a:t>
            </a:r>
            <a:r>
              <a:rPr lang="en-US" dirty="0" err="1"/>
              <a:t>Predição</a:t>
            </a:r>
            <a:r>
              <a:rPr lang="en-US" dirty="0"/>
              <a:t> de Crédito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3052D-9B75-6C68-4C7F-95D24028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024" y="952501"/>
            <a:ext cx="4362577" cy="4953000"/>
          </a:xfrm>
        </p:spPr>
        <p:txBody>
          <a:bodyPr anchor="ctr">
            <a:norm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453580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383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Goudy Old Style</vt:lpstr>
      <vt:lpstr>Univers Light</vt:lpstr>
      <vt:lpstr>PoiseVTI</vt:lpstr>
      <vt:lpstr>Predição e Agrupamento em Análise de Crédito</vt:lpstr>
      <vt:lpstr>Problemas 1 e 2: Agrupamento</vt:lpstr>
      <vt:lpstr>Pré-processamento e Análise</vt:lpstr>
      <vt:lpstr>Índice de Balanço</vt:lpstr>
      <vt:lpstr>Escolha de K para nossa análise</vt:lpstr>
      <vt:lpstr>Clusterização via K-Means</vt:lpstr>
      <vt:lpstr>Apresentação do PowerPoint</vt:lpstr>
      <vt:lpstr>Apresentação do PowerPoint</vt:lpstr>
      <vt:lpstr>Problema 3: Predição de Crédito</vt:lpstr>
      <vt:lpstr>Apresentação do PowerPoint</vt:lpstr>
      <vt:lpstr>Colunas utilizadas</vt:lpstr>
      <vt:lpstr>Random Forest Regression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Codo</dc:creator>
  <cp:lastModifiedBy>André Codo</cp:lastModifiedBy>
  <cp:revision>2</cp:revision>
  <dcterms:created xsi:type="dcterms:W3CDTF">2024-09-19T20:16:36Z</dcterms:created>
  <dcterms:modified xsi:type="dcterms:W3CDTF">2024-09-19T21:26:11Z</dcterms:modified>
</cp:coreProperties>
</file>