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accent5">
            <a:lumMod val="7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5FE1-92B2-41A7-9A8D-ECA6B89A11A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A751-02A6-4214-8040-768ADCB568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1"/>
            <a:ext cx="7772400" cy="1828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Identification of Optimum Drug Combination for Cancer Using Boolean Networks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Abhisek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Karmakar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Argha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Nandan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Bishal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Saha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Fault Introduction Into Boolean Network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the unique input vector for all the operations.</a:t>
            </a:r>
          </a:p>
          <a:p>
            <a:r>
              <a:rPr lang="en-US" dirty="0" smtClean="0"/>
              <a:t>Run  the Boolean Network (faulty) with same input vector but changing the fault location each time.</a:t>
            </a:r>
          </a:p>
          <a:p>
            <a:r>
              <a:rPr lang="en-US" dirty="0" smtClean="0"/>
              <a:t>When there is a NOT gate involved, assign a stuck-at-0 fault, assign a stuck-at-1 fault otherwise.</a:t>
            </a:r>
          </a:p>
          <a:p>
            <a:r>
              <a:rPr lang="en-US" dirty="0" smtClean="0"/>
              <a:t>Observe all the output vector generated and classify faults.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Design: Module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Drug Combination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Drug: inhibits the effect of a particular protein, i.e. deactivation.</a:t>
            </a:r>
          </a:p>
          <a:p>
            <a:r>
              <a:rPr lang="en-US" dirty="0" smtClean="0"/>
              <a:t>Apply drug combination vector on faulty BN.</a:t>
            </a:r>
            <a:endParaRPr lang="en-US" dirty="0" smtClean="0"/>
          </a:p>
          <a:p>
            <a:r>
              <a:rPr lang="en-US" dirty="0" smtClean="0"/>
              <a:t>Stuck-at-1 faults generate Boolean 0, stuck-at-0 faults generate Boolean 1.</a:t>
            </a:r>
          </a:p>
          <a:p>
            <a:r>
              <a:rPr lang="en-US" dirty="0" smtClean="0"/>
              <a:t>Visualize which vector produces output closest to 0000000.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Design: Module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17-11-29 at 15.49.14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805701"/>
            <a:ext cx="3687593" cy="41282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DataFrame</a:t>
            </a:r>
            <a:r>
              <a:rPr lang="en-US" dirty="0" smtClean="0"/>
              <a:t> containing input combinations and their corresponding output vectors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Unique input vector, which produces output vector where all bits are 0’s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2" idx="3"/>
          </p:cNvCxnSpPr>
          <p:nvPr/>
        </p:nvCxnSpPr>
        <p:spPr>
          <a:xfrm rot="10800000">
            <a:off x="1439694" y="1276350"/>
            <a:ext cx="3208506" cy="2438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200" y="1200150"/>
            <a:ext cx="60149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Laying out a Boolean Network from a Gene Regulatory Network will help </a:t>
            </a:r>
            <a:r>
              <a:rPr lang="en-US" dirty="0" smtClean="0"/>
              <a:t>us understand </a:t>
            </a:r>
            <a:r>
              <a:rPr lang="en-US" dirty="0"/>
              <a:t>the workings of proteins in a simple manner, stemming from the </a:t>
            </a:r>
            <a:r>
              <a:rPr lang="en-US" dirty="0" smtClean="0"/>
              <a:t>fact that </a:t>
            </a:r>
            <a:r>
              <a:rPr lang="en-US" dirty="0"/>
              <a:t>every protein has an ON-OFF feature.</a:t>
            </a:r>
          </a:p>
          <a:p>
            <a:r>
              <a:rPr lang="en-US" dirty="0" smtClean="0"/>
              <a:t>Identification </a:t>
            </a:r>
            <a:r>
              <a:rPr lang="en-US" dirty="0"/>
              <a:t>of unique input vector will produce output vectors which </a:t>
            </a:r>
            <a:r>
              <a:rPr lang="en-US" dirty="0" smtClean="0"/>
              <a:t>signify both </a:t>
            </a:r>
            <a:r>
              <a:rPr lang="en-US" dirty="0"/>
              <a:t>proliferative and </a:t>
            </a:r>
            <a:r>
              <a:rPr lang="en-US" dirty="0" smtClean="0"/>
              <a:t>non-proliferative </a:t>
            </a:r>
            <a:r>
              <a:rPr lang="en-US" dirty="0"/>
              <a:t>situations.</a:t>
            </a:r>
          </a:p>
          <a:p>
            <a:r>
              <a:rPr lang="en-US" dirty="0" smtClean="0"/>
              <a:t>Fault </a:t>
            </a:r>
            <a:r>
              <a:rPr lang="en-US" dirty="0"/>
              <a:t>location will convey that every gate in the Boolean Network is a </a:t>
            </a:r>
            <a:r>
              <a:rPr lang="en-US" dirty="0" smtClean="0"/>
              <a:t>potential fault </a:t>
            </a:r>
            <a:r>
              <a:rPr lang="en-US" dirty="0"/>
              <a:t>in the system.</a:t>
            </a:r>
          </a:p>
          <a:p>
            <a:r>
              <a:rPr lang="en-US" dirty="0" smtClean="0"/>
              <a:t>Assumption </a:t>
            </a:r>
            <a:r>
              <a:rPr lang="en-US" dirty="0"/>
              <a:t>of more than one fault at a given time will produce a more </a:t>
            </a:r>
            <a:r>
              <a:rPr lang="en-US" dirty="0" smtClean="0"/>
              <a:t>realistic solution </a:t>
            </a:r>
            <a:r>
              <a:rPr lang="en-US" dirty="0"/>
              <a:t>to cancerous conditions, while figuring out the drug combination for </a:t>
            </a:r>
            <a:r>
              <a:rPr lang="en-US" dirty="0" smtClean="0"/>
              <a:t>the faulty </a:t>
            </a:r>
            <a:r>
              <a:rPr lang="en-US" dirty="0"/>
              <a:t>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more than two faults if we get increased computation power.</a:t>
            </a:r>
          </a:p>
          <a:p>
            <a:r>
              <a:rPr lang="en-US" dirty="0" smtClean="0"/>
              <a:t>Introduction of bridge faults.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Ritwik</a:t>
            </a:r>
            <a:r>
              <a:rPr lang="en-US" dirty="0" smtClean="0"/>
              <a:t> </a:t>
            </a:r>
            <a:r>
              <a:rPr lang="en-US" dirty="0" err="1"/>
              <a:t>Layek</a:t>
            </a:r>
            <a:r>
              <a:rPr lang="en-US" dirty="0"/>
              <a:t>, </a:t>
            </a:r>
            <a:r>
              <a:rPr lang="en-US" dirty="0" err="1"/>
              <a:t>Aniruddha</a:t>
            </a:r>
            <a:r>
              <a:rPr lang="en-US" dirty="0"/>
              <a:t> </a:t>
            </a:r>
            <a:r>
              <a:rPr lang="en-US" dirty="0" err="1"/>
              <a:t>Datta</a:t>
            </a:r>
            <a:r>
              <a:rPr lang="en-US" dirty="0"/>
              <a:t>, Michael Bittner and Edward R. </a:t>
            </a:r>
            <a:r>
              <a:rPr lang="en-US" dirty="0" err="1"/>
              <a:t>Dougherty</a:t>
            </a:r>
            <a:r>
              <a:rPr lang="en-US" dirty="0" err="1" smtClean="0"/>
              <a:t>,“</a:t>
            </a:r>
            <a:r>
              <a:rPr lang="en-US" dirty="0" err="1"/>
              <a:t>Cancer</a:t>
            </a:r>
            <a:r>
              <a:rPr lang="en-US" dirty="0"/>
              <a:t> therapy design based on pathway logic”, Bioinformatics, Vol. </a:t>
            </a:r>
            <a:r>
              <a:rPr lang="en-US" dirty="0" smtClean="0"/>
              <a:t>27,Advance </a:t>
            </a:r>
            <a:r>
              <a:rPr lang="en-US" dirty="0"/>
              <a:t>Access 30 December </a:t>
            </a:r>
            <a:r>
              <a:rPr lang="en-US" dirty="0" smtClean="0"/>
              <a:t>2010</a:t>
            </a:r>
          </a:p>
          <a:p>
            <a:r>
              <a:rPr lang="en-US" dirty="0"/>
              <a:t>Osama A. </a:t>
            </a:r>
            <a:r>
              <a:rPr lang="en-US" dirty="0" err="1"/>
              <a:t>Arshad</a:t>
            </a:r>
            <a:r>
              <a:rPr lang="en-US" dirty="0"/>
              <a:t>, </a:t>
            </a:r>
            <a:r>
              <a:rPr lang="en-US" dirty="0" err="1"/>
              <a:t>Priyadarshini</a:t>
            </a:r>
            <a:r>
              <a:rPr lang="en-US" dirty="0"/>
              <a:t> S </a:t>
            </a:r>
            <a:r>
              <a:rPr lang="en-US" dirty="0" err="1"/>
              <a:t>Venkatasubramani</a:t>
            </a:r>
            <a:r>
              <a:rPr lang="en-US" dirty="0"/>
              <a:t>, </a:t>
            </a:r>
            <a:r>
              <a:rPr lang="en-US" dirty="0" err="1"/>
              <a:t>Aniruddha</a:t>
            </a:r>
            <a:r>
              <a:rPr lang="en-US" dirty="0"/>
              <a:t> </a:t>
            </a:r>
            <a:r>
              <a:rPr lang="en-US" dirty="0" err="1" smtClean="0"/>
              <a:t>Datta,Jijayanagaram</a:t>
            </a:r>
            <a:r>
              <a:rPr lang="en-US" dirty="0" smtClean="0"/>
              <a:t> </a:t>
            </a:r>
            <a:r>
              <a:rPr lang="en-US" dirty="0" err="1"/>
              <a:t>Venkatraj</a:t>
            </a:r>
            <a:r>
              <a:rPr lang="en-US" dirty="0"/>
              <a:t>, “Using Boolean Logic Modeling of Gene </a:t>
            </a:r>
            <a:r>
              <a:rPr lang="en-US" dirty="0" smtClean="0"/>
              <a:t>Regulatory Networks </a:t>
            </a:r>
            <a:r>
              <a:rPr lang="en-US" dirty="0"/>
              <a:t>to Exploit the Links Between Cancer and Metabolism </a:t>
            </a:r>
            <a:r>
              <a:rPr lang="en-US" dirty="0" smtClean="0"/>
              <a:t>for “Therapeutic Purposes</a:t>
            </a:r>
            <a:r>
              <a:rPr lang="en-US" dirty="0"/>
              <a:t>”, IEEE Journal of Biomedical and Health Informatics, Vol. 20, No. </a:t>
            </a:r>
            <a:r>
              <a:rPr lang="en-US" dirty="0" smtClean="0"/>
              <a:t>1,January </a:t>
            </a:r>
            <a:r>
              <a:rPr lang="en-US" dirty="0"/>
              <a:t>2016</a:t>
            </a:r>
          </a:p>
          <a:p>
            <a:r>
              <a:rPr lang="en-US" dirty="0" smtClean="0"/>
              <a:t>Frank </a:t>
            </a:r>
            <a:r>
              <a:rPr lang="en-US" dirty="0" err="1"/>
              <a:t>Emmert-Streib</a:t>
            </a:r>
            <a:r>
              <a:rPr lang="en-US" dirty="0"/>
              <a:t>, Matthias </a:t>
            </a:r>
            <a:r>
              <a:rPr lang="en-US" dirty="0" err="1"/>
              <a:t>Dehmer</a:t>
            </a:r>
            <a:r>
              <a:rPr lang="en-US" dirty="0"/>
              <a:t>, Benjamin </a:t>
            </a:r>
            <a:r>
              <a:rPr lang="en-US" dirty="0" err="1"/>
              <a:t>Haibe-Kains</a:t>
            </a:r>
            <a:r>
              <a:rPr lang="en-US" dirty="0"/>
              <a:t>, “</a:t>
            </a:r>
            <a:r>
              <a:rPr lang="en-US" dirty="0" smtClean="0"/>
              <a:t>Gene regulatory </a:t>
            </a:r>
            <a:r>
              <a:rPr lang="en-US" dirty="0"/>
              <a:t>networks and their applications: understanding biological and </a:t>
            </a:r>
            <a:r>
              <a:rPr lang="en-US" dirty="0" smtClean="0"/>
              <a:t>medical problems </a:t>
            </a:r>
            <a:r>
              <a:rPr lang="en-US" dirty="0"/>
              <a:t>in terms of networks”, Frontiers in Cell and Developmental </a:t>
            </a:r>
            <a:r>
              <a:rPr lang="en-US" dirty="0" smtClean="0"/>
              <a:t>Biology, Mini </a:t>
            </a:r>
            <a:r>
              <a:rPr lang="en-US" dirty="0"/>
              <a:t>Review Article, 19 August 2014</a:t>
            </a:r>
          </a:p>
          <a:p>
            <a:r>
              <a:rPr lang="en-US" dirty="0" smtClean="0"/>
              <a:t>Handbook </a:t>
            </a:r>
            <a:r>
              <a:rPr lang="en-US" dirty="0"/>
              <a:t>of Computational Molecular Biology, “Chapter 27: </a:t>
            </a:r>
            <a:r>
              <a:rPr lang="en-US" dirty="0" smtClean="0"/>
              <a:t>Identifying Gene </a:t>
            </a:r>
            <a:r>
              <a:rPr lang="en-US" dirty="0"/>
              <a:t>Regulatory Networks from Gene Expression Data”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Cancer is causes when cells divide in an uncontrolled way.</a:t>
            </a:r>
          </a:p>
          <a:p>
            <a:r>
              <a:rPr lang="en-US" dirty="0" smtClean="0"/>
              <a:t>This happens due to errors/faults in the protein-protein or gene-gene interactions</a:t>
            </a:r>
          </a:p>
          <a:p>
            <a:r>
              <a:rPr lang="en-US" dirty="0" smtClean="0"/>
              <a:t>Drugs can’t eradicate the faults, but can nullify them to some extent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and classification of potential faults in a given Boolean Network, inferred from a Growth Factor </a:t>
            </a:r>
            <a:r>
              <a:rPr lang="en-US" dirty="0" err="1" smtClean="0"/>
              <a:t>Signalling</a:t>
            </a:r>
            <a:r>
              <a:rPr lang="en-US" dirty="0" smtClean="0"/>
              <a:t> Pathway.</a:t>
            </a:r>
          </a:p>
          <a:p>
            <a:r>
              <a:rPr lang="en-US" dirty="0" smtClean="0"/>
              <a:t>Prescription of an optimum drug combination to nullify the faults to maximum extent.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err="1" smtClean="0"/>
              <a:t>Signalling</a:t>
            </a:r>
            <a:r>
              <a:rPr lang="en-US" dirty="0" smtClean="0"/>
              <a:t> Pathway for cell growth, which will be converted into a Boolean Network.</a:t>
            </a:r>
          </a:p>
          <a:p>
            <a:r>
              <a:rPr lang="en-US" dirty="0" smtClean="0"/>
              <a:t>Identification of an input vector which produces a unique output vector.</a:t>
            </a:r>
          </a:p>
          <a:p>
            <a:r>
              <a:rPr lang="en-US" dirty="0" smtClean="0"/>
              <a:t>Using that input vector to classify the potential faults in the network, which lead to uncontrolled proliferation.</a:t>
            </a:r>
          </a:p>
          <a:p>
            <a:r>
              <a:rPr lang="en-US" dirty="0" smtClean="0"/>
              <a:t>Find a number of drugs and their interference points in the network, i.e. the </a:t>
            </a:r>
            <a:r>
              <a:rPr lang="en-US" dirty="0" err="1" smtClean="0"/>
              <a:t>protiens</a:t>
            </a:r>
            <a:r>
              <a:rPr lang="en-US" dirty="0" smtClean="0"/>
              <a:t> which they inhibit (</a:t>
            </a:r>
            <a:r>
              <a:rPr lang="en-US" dirty="0" err="1" smtClean="0"/>
              <a:t>deactive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Find a combination of those drugs which attempts to nullify the faulty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Gene </a:t>
            </a:r>
            <a:r>
              <a:rPr lang="en-US" b="1" dirty="0"/>
              <a:t>Regulatory Network:</a:t>
            </a:r>
            <a:endParaRPr lang="en-US" b="0" dirty="0" smtClean="0"/>
          </a:p>
          <a:p>
            <a:pPr fontAlgn="base"/>
            <a:r>
              <a:rPr lang="en-US" dirty="0"/>
              <a:t>Network which consist of genes, proteins, and the interactions between </a:t>
            </a:r>
            <a:r>
              <a:rPr lang="en-US" dirty="0" smtClean="0"/>
              <a:t>them.</a:t>
            </a:r>
            <a:endParaRPr lang="en-US" dirty="0"/>
          </a:p>
          <a:p>
            <a:pPr fontAlgn="base"/>
            <a:r>
              <a:rPr lang="en-US" dirty="0"/>
              <a:t>Difficult to </a:t>
            </a:r>
            <a:r>
              <a:rPr lang="en-US" dirty="0" err="1"/>
              <a:t>analyse</a:t>
            </a:r>
            <a:r>
              <a:rPr lang="en-US" dirty="0"/>
              <a:t> computationally, as levels of proteins are continuous, not </a:t>
            </a:r>
            <a:r>
              <a:rPr lang="en-US" dirty="0" err="1" smtClean="0"/>
              <a:t>quantised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GRN is equivalent to </a:t>
            </a:r>
            <a:r>
              <a:rPr lang="en-US" dirty="0" err="1" smtClean="0"/>
              <a:t>signalling</a:t>
            </a:r>
            <a:r>
              <a:rPr lang="en-US" dirty="0" smtClean="0"/>
              <a:t> pathway.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Boolean Network:</a:t>
            </a:r>
            <a:endParaRPr lang="en-US" b="0" dirty="0" smtClean="0"/>
          </a:p>
          <a:p>
            <a:pPr fontAlgn="base"/>
            <a:r>
              <a:rPr lang="en-US" dirty="0" smtClean="0"/>
              <a:t>Converted from a GRN</a:t>
            </a:r>
          </a:p>
          <a:p>
            <a:pPr fontAlgn="base"/>
            <a:r>
              <a:rPr lang="en-US" dirty="0" smtClean="0"/>
              <a:t>Consists of a set of nodes n(proteins/genes) where each node denotes the state of the gene/protein</a:t>
            </a:r>
          </a:p>
          <a:p>
            <a:pPr fontAlgn="base"/>
            <a:r>
              <a:rPr lang="en-US" dirty="0" smtClean="0"/>
              <a:t>When it is OFF the gene/protein is Inactive and when it is ON the gene/protein is Active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Fault</a:t>
            </a:r>
            <a:r>
              <a:rPr lang="en-US" dirty="0" smtClean="0"/>
              <a:t>: A fault is defined by any error in the 	network.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dirty="0" smtClean="0"/>
              <a:t>Types of fault: </a:t>
            </a:r>
          </a:p>
          <a:p>
            <a:r>
              <a:rPr lang="en-US" sz="2800" dirty="0" smtClean="0"/>
              <a:t>Stuck-At Fault</a:t>
            </a:r>
          </a:p>
          <a:p>
            <a:r>
              <a:rPr lang="en-US" sz="2800" dirty="0" smtClean="0"/>
              <a:t>Bridging Fault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Boolean Network Modeling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CSV file containing proteins and their corresponding initial Boolean states</a:t>
            </a:r>
          </a:p>
          <a:p>
            <a:r>
              <a:rPr lang="en-US" dirty="0" smtClean="0"/>
              <a:t>Conversion of given signaling pathway into </a:t>
            </a:r>
            <a:r>
              <a:rPr lang="en-US" dirty="0"/>
              <a:t>B</a:t>
            </a:r>
            <a:r>
              <a:rPr lang="en-US" dirty="0" smtClean="0"/>
              <a:t>oolean logic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276350"/>
            <a:ext cx="4191000" cy="307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Design: Module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Unique Input Vector Identification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Executing fault-less Boolean Network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execution of Boolean Network using all 32 combinations as the input vectors and observe the output vectors.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Identifying Unique Input Vector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-combination which corresponds to an output vector where all the bits are 0’s.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Design: Module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718</Words>
  <Application>Microsoft Office PowerPoint</Application>
  <PresentationFormat>On-screen Show (16:9)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Identification of Optimum Drug Combination for Cancer Using Boolean Networks</vt:lpstr>
      <vt:lpstr>INTRODUCTION</vt:lpstr>
      <vt:lpstr>PROBLEM STATEMENT</vt:lpstr>
      <vt:lpstr>PROJECT OBJECTIVE</vt:lpstr>
      <vt:lpstr>RELATED STUDY</vt:lpstr>
      <vt:lpstr>RELATED STUDY</vt:lpstr>
      <vt:lpstr>RELATED STUDY</vt:lpstr>
      <vt:lpstr>Boolean Network Modeling</vt:lpstr>
      <vt:lpstr>Unique Input Vector Identification</vt:lpstr>
      <vt:lpstr>Fault Introduction Into Boolean Network</vt:lpstr>
      <vt:lpstr>Drug Combination Application</vt:lpstr>
      <vt:lpstr>IMPLEMENTATION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Optimum Drug Combination for Cancer Using Boolean Networks</dc:title>
  <dc:creator>Bishal</dc:creator>
  <cp:lastModifiedBy>Bishal</cp:lastModifiedBy>
  <cp:revision>28</cp:revision>
  <dcterms:created xsi:type="dcterms:W3CDTF">2017-11-29T06:22:28Z</dcterms:created>
  <dcterms:modified xsi:type="dcterms:W3CDTF">2017-11-29T10:34:31Z</dcterms:modified>
</cp:coreProperties>
</file>