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58" r:id="rId5"/>
    <p:sldId id="259" r:id="rId6"/>
    <p:sldId id="260" r:id="rId7"/>
    <p:sldId id="261" r:id="rId8"/>
    <p:sldId id="263" r:id="rId9"/>
    <p:sldId id="265" r:id="rId10"/>
    <p:sldId id="262"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3" r:id="rId31"/>
    <p:sldId id="284" r:id="rId32"/>
    <p:sldId id="285" r:id="rId33"/>
    <p:sldId id="286" r:id="rId34"/>
    <p:sldId id="287" r:id="rId35"/>
    <p:sldId id="288" r:id="rId36"/>
    <p:sldId id="289" r:id="rId37"/>
    <p:sldId id="290" r:id="rId38"/>
    <p:sldId id="291" r:id="rId39"/>
    <p:sldId id="292" r:id="rId40"/>
    <p:sldId id="294" r:id="rId41"/>
    <p:sldId id="29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0" d="100"/>
          <a:sy n="100" d="100"/>
        </p:scale>
        <p:origin x="5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6A209-3C13-4EF9-AE0E-A78997FCAA4E}"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6A209-3C13-4EF9-AE0E-A78997FCAA4E}"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6A209-3C13-4EF9-AE0E-A78997FCAA4E}" type="datetimeFigureOut">
              <a:rPr lang="en-US" smtClean="0"/>
              <a:pPr/>
              <a:t>5/13/2018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6A209-3C13-4EF9-AE0E-A78997FCAA4E}" type="datetimeFigureOut">
              <a:rPr lang="en-US" smtClean="0"/>
              <a:pPr/>
              <a:t>5/13/2018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209-3C13-4EF9-AE0E-A78997FCAA4E}" type="datetimeFigureOut">
              <a:rPr lang="en-US" smtClean="0"/>
              <a:pPr/>
              <a:t>5/13/2018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209-3C13-4EF9-AE0E-A78997FCAA4E}" type="datetimeFigureOut">
              <a:rPr lang="en-US" smtClean="0"/>
              <a:pPr/>
              <a:t>5/13/2018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63936DE-9198-4684-947C-2F9B6CC6A7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928676"/>
            <a:ext cx="8572560" cy="1102519"/>
          </a:xfrm>
        </p:spPr>
        <p:txBody>
          <a:bodyPr>
            <a:normAutofit fontScale="90000"/>
          </a:bodyPr>
          <a:lstStyle/>
          <a:p>
            <a:r>
              <a:rPr lang="en-IN" cap="small" spc="300" dirty="0" smtClean="0"/>
              <a:t>IDENTIFICATION OF OPTIMUM DRUG COMBINATION FOR CANCER USING BOOLEAN NETWORKS</a:t>
            </a:r>
            <a:endParaRPr lang="en-US" cap="small" spc="300" dirty="0"/>
          </a:p>
        </p:txBody>
      </p:sp>
      <p:sp>
        <p:nvSpPr>
          <p:cNvPr id="3" name="Subtitle 2"/>
          <p:cNvSpPr>
            <a:spLocks noGrp="1"/>
          </p:cNvSpPr>
          <p:nvPr>
            <p:ph type="subTitle" idx="1"/>
          </p:nvPr>
        </p:nvSpPr>
        <p:spPr>
          <a:xfrm>
            <a:off x="1357290" y="2928940"/>
            <a:ext cx="6400800" cy="1785950"/>
          </a:xfrm>
        </p:spPr>
        <p:txBody>
          <a:bodyPr>
            <a:normAutofit fontScale="77500" lnSpcReduction="20000"/>
          </a:bodyPr>
          <a:lstStyle/>
          <a:p>
            <a:r>
              <a:rPr lang="en-IN" u="sng" cap="small" spc="300" dirty="0" smtClean="0">
                <a:solidFill>
                  <a:schemeClr val="tx1"/>
                </a:solidFill>
              </a:rPr>
              <a:t>PRESENTED BY</a:t>
            </a:r>
          </a:p>
          <a:p>
            <a:r>
              <a:rPr lang="en-IN" sz="3800" cap="small" spc="300" dirty="0" smtClean="0">
                <a:solidFill>
                  <a:schemeClr val="tx1"/>
                </a:solidFill>
              </a:rPr>
              <a:t>ABHISEK KARMAKAR</a:t>
            </a:r>
          </a:p>
          <a:p>
            <a:r>
              <a:rPr lang="en-IN" sz="3800" cap="small" spc="300" dirty="0" smtClean="0">
                <a:solidFill>
                  <a:schemeClr val="tx1"/>
                </a:solidFill>
              </a:rPr>
              <a:t>ARGHA NANDAN</a:t>
            </a:r>
          </a:p>
          <a:p>
            <a:r>
              <a:rPr lang="en-IN" sz="3800" cap="small" spc="300" dirty="0" smtClean="0">
                <a:solidFill>
                  <a:schemeClr val="tx1"/>
                </a:solidFill>
              </a:rPr>
              <a:t>BISHAL SAHA</a:t>
            </a:r>
            <a:endParaRPr lang="en-US" sz="3800" cap="small" spc="3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600" dirty="0" smtClean="0"/>
              <a:t>BOOLEAN NETWORKS</a:t>
            </a:r>
            <a:endParaRPr lang="en-US" sz="4000" spc="600" dirty="0"/>
          </a:p>
        </p:txBody>
      </p:sp>
      <p:sp>
        <p:nvSpPr>
          <p:cNvPr id="3" name="Content Placeholder 2"/>
          <p:cNvSpPr>
            <a:spLocks noGrp="1"/>
          </p:cNvSpPr>
          <p:nvPr>
            <p:ph idx="1"/>
          </p:nvPr>
        </p:nvSpPr>
        <p:spPr>
          <a:xfrm>
            <a:off x="500034" y="1142990"/>
            <a:ext cx="8229600" cy="3394472"/>
          </a:xfrm>
        </p:spPr>
        <p:txBody>
          <a:bodyPr>
            <a:normAutofit lnSpcReduction="10000"/>
          </a:bodyPr>
          <a:lstStyle/>
          <a:p>
            <a:pPr>
              <a:buFont typeface="Wingdings" pitchFamily="2" charset="2"/>
              <a:buChar char="§"/>
            </a:pPr>
            <a:r>
              <a:rPr lang="en-IN" sz="2800" dirty="0" smtClean="0"/>
              <a:t>Converted from a signaling pathway</a:t>
            </a:r>
          </a:p>
          <a:p>
            <a:pPr>
              <a:buFont typeface="Wingdings" pitchFamily="2" charset="2"/>
              <a:buChar char="§"/>
            </a:pPr>
            <a:r>
              <a:rPr lang="en-IN" sz="2800" dirty="0" smtClean="0"/>
              <a:t>Consists of Boolean gates and nodes</a:t>
            </a:r>
          </a:p>
          <a:p>
            <a:pPr>
              <a:buFont typeface="Wingdings" pitchFamily="2" charset="2"/>
              <a:buChar char="§"/>
            </a:pPr>
            <a:r>
              <a:rPr lang="en-IN" sz="2800" dirty="0" smtClean="0"/>
              <a:t>Nodes represent proteins</a:t>
            </a:r>
          </a:p>
          <a:p>
            <a:pPr>
              <a:buFont typeface="Wingdings" pitchFamily="2" charset="2"/>
              <a:buChar char="§"/>
            </a:pPr>
            <a:r>
              <a:rPr lang="en-IN" sz="2800" dirty="0" smtClean="0"/>
              <a:t>Boolean gates represent Boolean interactions</a:t>
            </a:r>
          </a:p>
          <a:p>
            <a:pPr>
              <a:buFont typeface="Wingdings" pitchFamily="2" charset="2"/>
              <a:buChar char="§"/>
            </a:pPr>
            <a:r>
              <a:rPr lang="en-IN" sz="2800" dirty="0" smtClean="0"/>
              <a:t>Nodes hold values of 0 or 1</a:t>
            </a:r>
          </a:p>
          <a:p>
            <a:pPr lvl="1">
              <a:buFont typeface="Wingdings" pitchFamily="2" charset="2"/>
              <a:buChar char="§"/>
            </a:pPr>
            <a:r>
              <a:rPr lang="en-IN" sz="2400" dirty="0" smtClean="0"/>
              <a:t>0 – inactive protein</a:t>
            </a:r>
          </a:p>
          <a:p>
            <a:pPr lvl="1">
              <a:buFont typeface="Wingdings" pitchFamily="2" charset="2"/>
              <a:buChar char="§"/>
            </a:pPr>
            <a:r>
              <a:rPr lang="en-IN" sz="2400" dirty="0" smtClean="0"/>
              <a:t>1 – active protein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f_bn.png"/>
          <p:cNvPicPr>
            <a:picLocks noChangeAspect="1"/>
          </p:cNvPicPr>
          <p:nvPr/>
        </p:nvPicPr>
        <p:blipFill>
          <a:blip r:embed="rId2" cstate="print"/>
          <a:stretch>
            <a:fillRect/>
          </a:stretch>
        </p:blipFill>
        <p:spPr>
          <a:xfrm>
            <a:off x="1571604" y="0"/>
            <a:ext cx="2779603" cy="5143500"/>
          </a:xfrm>
          <a:prstGeom prst="rect">
            <a:avLst/>
          </a:prstGeom>
        </p:spPr>
      </p:pic>
      <p:sp>
        <p:nvSpPr>
          <p:cNvPr id="5" name="TextBox 4"/>
          <p:cNvSpPr txBox="1"/>
          <p:nvPr/>
        </p:nvSpPr>
        <p:spPr>
          <a:xfrm>
            <a:off x="4572000" y="1357304"/>
            <a:ext cx="3500462" cy="1569660"/>
          </a:xfrm>
          <a:prstGeom prst="rect">
            <a:avLst/>
          </a:prstGeom>
          <a:noFill/>
        </p:spPr>
        <p:txBody>
          <a:bodyPr wrap="square" rtlCol="0">
            <a:spAutoFit/>
          </a:bodyPr>
          <a:lstStyle/>
          <a:p>
            <a:r>
              <a:rPr lang="en-IN" sz="2400" spc="300" dirty="0" smtClean="0"/>
              <a:t>BOOLEAN NETWORK CONVERTED FROM GF SIGNALING PATHWAY </a:t>
            </a:r>
            <a:endParaRPr lang="en-US" sz="2400" spc="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52"/>
            <a:ext cx="8229600" cy="2714644"/>
          </a:xfrm>
        </p:spPr>
        <p:txBody>
          <a:bodyPr>
            <a:normAutofit/>
          </a:bodyPr>
          <a:lstStyle/>
          <a:p>
            <a:r>
              <a:rPr lang="en-IN" spc="600" dirty="0" smtClean="0"/>
              <a:t>FAULTS</a:t>
            </a:r>
            <a:br>
              <a:rPr lang="en-IN" spc="600" dirty="0" smtClean="0"/>
            </a:br>
            <a:r>
              <a:rPr lang="en-IN" sz="2800" spc="600" dirty="0" smtClean="0"/>
              <a:t>AND</a:t>
            </a:r>
            <a:r>
              <a:rPr lang="en-IN" spc="600" dirty="0" smtClean="0"/>
              <a:t/>
            </a:r>
            <a:br>
              <a:rPr lang="en-IN" spc="600" dirty="0" smtClean="0"/>
            </a:br>
            <a:r>
              <a:rPr lang="en-IN" spc="600" dirty="0" smtClean="0"/>
              <a:t>DRUG THERAPY</a:t>
            </a:r>
            <a:endParaRPr lang="en-US" spc="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FAULTS</a:t>
            </a:r>
            <a:endParaRPr lang="en-US" sz="4000" spc="300" dirty="0"/>
          </a:p>
        </p:txBody>
      </p:sp>
      <p:sp>
        <p:nvSpPr>
          <p:cNvPr id="4" name="Content Placeholder 3"/>
          <p:cNvSpPr>
            <a:spLocks noGrp="1"/>
          </p:cNvSpPr>
          <p:nvPr>
            <p:ph sz="half" idx="1"/>
          </p:nvPr>
        </p:nvSpPr>
        <p:spPr>
          <a:xfrm>
            <a:off x="428596" y="1285866"/>
            <a:ext cx="4038600" cy="3286148"/>
          </a:xfrm>
        </p:spPr>
        <p:txBody>
          <a:bodyPr>
            <a:noAutofit/>
          </a:bodyPr>
          <a:lstStyle/>
          <a:p>
            <a:pPr>
              <a:buFont typeface="Wingdings" pitchFamily="2" charset="2"/>
              <a:buChar char="§"/>
            </a:pPr>
            <a:r>
              <a:rPr lang="en-IN" dirty="0" smtClean="0"/>
              <a:t>Malfunctions in the BN</a:t>
            </a:r>
          </a:p>
          <a:p>
            <a:pPr>
              <a:buFont typeface="Wingdings" pitchFamily="2" charset="2"/>
              <a:buChar char="§"/>
            </a:pPr>
            <a:r>
              <a:rPr lang="en-IN" dirty="0" smtClean="0"/>
              <a:t>Getting stuck to a state, or incorporation of new interactions</a:t>
            </a:r>
          </a:p>
          <a:p>
            <a:pPr>
              <a:buFont typeface="Wingdings" pitchFamily="2" charset="2"/>
              <a:buChar char="§"/>
            </a:pPr>
            <a:r>
              <a:rPr lang="en-IN" dirty="0" smtClean="0"/>
              <a:t>Faulty states reflect the states of nodes further down the network</a:t>
            </a:r>
            <a:endParaRPr lang="en-US" dirty="0"/>
          </a:p>
        </p:txBody>
      </p:sp>
      <p:pic>
        <p:nvPicPr>
          <p:cNvPr id="6" name="Content Placeholder 5" descr="fault.png"/>
          <p:cNvPicPr>
            <a:picLocks noGrp="1" noChangeAspect="1"/>
          </p:cNvPicPr>
          <p:nvPr>
            <p:ph sz="half" idx="2"/>
          </p:nvPr>
        </p:nvPicPr>
        <p:blipFill>
          <a:blip r:embed="rId2"/>
          <a:stretch>
            <a:fillRect/>
          </a:stretch>
        </p:blipFill>
        <p:spPr>
          <a:xfrm>
            <a:off x="5000628" y="1500180"/>
            <a:ext cx="3723754" cy="2901960"/>
          </a:xfrm>
        </p:spPr>
      </p:pic>
      <p:sp>
        <p:nvSpPr>
          <p:cNvPr id="5" name="TextBox 4"/>
          <p:cNvSpPr txBox="1"/>
          <p:nvPr/>
        </p:nvSpPr>
        <p:spPr>
          <a:xfrm>
            <a:off x="6286512"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DRUG THERAPY</a:t>
            </a:r>
            <a:endParaRPr lang="en-US" sz="4000" spc="300" dirty="0"/>
          </a:p>
        </p:txBody>
      </p:sp>
      <p:pic>
        <p:nvPicPr>
          <p:cNvPr id="5" name="Content Placeholder 4" descr="drug.png"/>
          <p:cNvPicPr>
            <a:picLocks noGrp="1" noChangeAspect="1"/>
          </p:cNvPicPr>
          <p:nvPr>
            <p:ph sz="half" idx="1"/>
          </p:nvPr>
        </p:nvPicPr>
        <p:blipFill>
          <a:blip r:embed="rId2"/>
          <a:stretch>
            <a:fillRect/>
          </a:stretch>
        </p:blipFill>
        <p:spPr>
          <a:xfrm>
            <a:off x="428625" y="1558307"/>
            <a:ext cx="4038600" cy="2812699"/>
          </a:xfrm>
        </p:spPr>
      </p:pic>
      <p:sp>
        <p:nvSpPr>
          <p:cNvPr id="4" name="Content Placeholder 3"/>
          <p:cNvSpPr>
            <a:spLocks noGrp="1"/>
          </p:cNvSpPr>
          <p:nvPr>
            <p:ph sz="half" idx="2"/>
          </p:nvPr>
        </p:nvSpPr>
        <p:spPr>
          <a:xfrm>
            <a:off x="4643438" y="1428742"/>
            <a:ext cx="4038600" cy="2928958"/>
          </a:xfrm>
        </p:spPr>
        <p:txBody>
          <a:bodyPr/>
          <a:lstStyle/>
          <a:p>
            <a:pPr>
              <a:buFont typeface="Wingdings" pitchFamily="2" charset="2"/>
              <a:buChar char="§"/>
            </a:pPr>
            <a:r>
              <a:rPr lang="en-IN" dirty="0" smtClean="0"/>
              <a:t>Drug: substance that inhibits a protein</a:t>
            </a:r>
          </a:p>
          <a:p>
            <a:pPr>
              <a:buFont typeface="Wingdings" pitchFamily="2" charset="2"/>
              <a:buChar char="§"/>
            </a:pPr>
            <a:r>
              <a:rPr lang="en-IN" dirty="0" smtClean="0"/>
              <a:t>Stuck-at-1 and stuck-at-0 nodes both are inhibited</a:t>
            </a:r>
            <a:endParaRPr lang="en-US" dirty="0"/>
          </a:p>
        </p:txBody>
      </p:sp>
      <p:sp>
        <p:nvSpPr>
          <p:cNvPr id="6" name="TextBox 5"/>
          <p:cNvSpPr txBox="1"/>
          <p:nvPr/>
        </p:nvSpPr>
        <p:spPr>
          <a:xfrm>
            <a:off x="1857356"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GPU ACCELERATION</a:t>
            </a:r>
            <a:endParaRPr lang="en-US" sz="4000" spc="300" dirty="0"/>
          </a:p>
        </p:txBody>
      </p:sp>
      <p:sp>
        <p:nvSpPr>
          <p:cNvPr id="3" name="Content Placeholder 2"/>
          <p:cNvSpPr>
            <a:spLocks noGrp="1"/>
          </p:cNvSpPr>
          <p:nvPr>
            <p:ph idx="1"/>
          </p:nvPr>
        </p:nvSpPr>
        <p:spPr>
          <a:xfrm>
            <a:off x="785786" y="1071552"/>
            <a:ext cx="7643866" cy="3857652"/>
          </a:xfrm>
        </p:spPr>
        <p:txBody>
          <a:bodyPr>
            <a:normAutofit lnSpcReduction="10000"/>
          </a:bodyPr>
          <a:lstStyle/>
          <a:p>
            <a:pPr>
              <a:buFont typeface="Wingdings" pitchFamily="2" charset="2"/>
              <a:buChar char="§"/>
            </a:pPr>
            <a:r>
              <a:rPr lang="en-IN" sz="2800" dirty="0" smtClean="0"/>
              <a:t>Multiple fault modeling takes hours</a:t>
            </a:r>
          </a:p>
          <a:p>
            <a:pPr lvl="1">
              <a:buFont typeface="Wingdings" pitchFamily="2" charset="2"/>
              <a:buChar char="§"/>
            </a:pPr>
            <a:r>
              <a:rPr lang="en-IN" sz="2400" dirty="0" smtClean="0"/>
              <a:t>Simulating 4 fault scenario from 24 nodes takes close to 3 hours</a:t>
            </a:r>
          </a:p>
          <a:p>
            <a:pPr>
              <a:buFont typeface="Wingdings" pitchFamily="2" charset="2"/>
              <a:buChar char="§"/>
            </a:pPr>
            <a:r>
              <a:rPr lang="en-IN" sz="2800" dirty="0" smtClean="0"/>
              <a:t>CPU provides a few parallel threads</a:t>
            </a:r>
          </a:p>
          <a:p>
            <a:pPr>
              <a:buFont typeface="Wingdings" pitchFamily="2" charset="2"/>
              <a:buChar char="§"/>
            </a:pPr>
            <a:r>
              <a:rPr lang="en-IN" sz="2800" dirty="0" smtClean="0"/>
              <a:t>GPU provides hundreds of threads at once</a:t>
            </a:r>
          </a:p>
          <a:p>
            <a:pPr>
              <a:buFont typeface="Wingdings" pitchFamily="2" charset="2"/>
              <a:buChar char="§"/>
            </a:pPr>
            <a:r>
              <a:rPr lang="en-IN" sz="2800" dirty="0" smtClean="0"/>
              <a:t>Greatly reduces execution time</a:t>
            </a:r>
          </a:p>
          <a:p>
            <a:pPr lvl="1">
              <a:buFont typeface="Wingdings" pitchFamily="2" charset="2"/>
              <a:buChar char="§"/>
            </a:pPr>
            <a:r>
              <a:rPr lang="en-IN" sz="2400" dirty="0" smtClean="0"/>
              <a:t>CPU provides 8 threads</a:t>
            </a:r>
          </a:p>
          <a:p>
            <a:pPr lvl="1">
              <a:buFont typeface="Wingdings" pitchFamily="2" charset="2"/>
              <a:buChar char="§"/>
            </a:pPr>
            <a:r>
              <a:rPr lang="en-IN" sz="2400" dirty="0" smtClean="0"/>
              <a:t>GPU supports 1024 threads</a:t>
            </a:r>
          </a:p>
          <a:p>
            <a:pPr lvl="1">
              <a:buFont typeface="Wingdings" pitchFamily="2" charset="2"/>
              <a:buChar char="§"/>
            </a:pPr>
            <a:r>
              <a:rPr lang="en-IN" sz="2400" dirty="0" smtClean="0"/>
              <a:t>Decreases execution time 2</a:t>
            </a:r>
            <a:r>
              <a:rPr lang="en-IN" sz="2400" baseline="30000" dirty="0" smtClean="0"/>
              <a:t>10-3 </a:t>
            </a:r>
            <a:r>
              <a:rPr lang="en-IN" sz="2400" dirty="0" smtClean="0"/>
              <a:t>= 2</a:t>
            </a:r>
            <a:r>
              <a:rPr lang="en-IN" sz="2400" baseline="30000" dirty="0" smtClean="0"/>
              <a:t>7 </a:t>
            </a:r>
            <a:r>
              <a:rPr lang="en-IN" sz="2400" dirty="0" smtClean="0"/>
              <a:t>folds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28676"/>
            <a:ext cx="9144000" cy="2222896"/>
          </a:xfrm>
        </p:spPr>
        <p:txBody>
          <a:bodyPr>
            <a:normAutofit/>
          </a:bodyPr>
          <a:lstStyle/>
          <a:p>
            <a:r>
              <a:rPr lang="en-IN" sz="3600" spc="600" dirty="0" smtClean="0"/>
              <a:t>1</a:t>
            </a:r>
            <a:r>
              <a:rPr lang="en-IN" spc="600" dirty="0" smtClean="0"/>
              <a:t/>
            </a:r>
            <a:br>
              <a:rPr lang="en-IN" spc="600" dirty="0" smtClean="0"/>
            </a:br>
            <a:r>
              <a:rPr lang="en-IN" spc="600" dirty="0" smtClean="0"/>
              <a:t>BOOLEAN NETWORK</a:t>
            </a:r>
            <a:br>
              <a:rPr lang="en-IN" spc="600" dirty="0" smtClean="0"/>
            </a:br>
            <a:r>
              <a:rPr lang="en-IN" spc="600" dirty="0" smtClean="0"/>
              <a:t>MODELING</a:t>
            </a:r>
            <a:endParaRPr lang="en-US" spc="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BOOLEAN NETWORK MODELING</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Set of input, pathway, and output nodes as input</a:t>
            </a:r>
          </a:p>
          <a:p>
            <a:pPr>
              <a:buFont typeface="Wingdings" pitchFamily="2" charset="2"/>
              <a:buChar char="§"/>
            </a:pPr>
            <a:r>
              <a:rPr lang="en-IN" sz="2800" dirty="0" smtClean="0"/>
              <a:t>Model three networks:</a:t>
            </a:r>
          </a:p>
          <a:p>
            <a:pPr lvl="1">
              <a:buFont typeface="Wingdings" pitchFamily="2" charset="2"/>
              <a:buChar char="§"/>
            </a:pPr>
            <a:r>
              <a:rPr lang="en-IN" dirty="0" smtClean="0"/>
              <a:t>With faults</a:t>
            </a:r>
          </a:p>
          <a:p>
            <a:pPr lvl="1">
              <a:buFont typeface="Wingdings" pitchFamily="2" charset="2"/>
              <a:buChar char="§"/>
            </a:pPr>
            <a:r>
              <a:rPr lang="en-IN" dirty="0" smtClean="0"/>
              <a:t>With faults and known drug combinations</a:t>
            </a:r>
          </a:p>
          <a:p>
            <a:pPr lvl="1">
              <a:buFont typeface="Wingdings" pitchFamily="2" charset="2"/>
              <a:buChar char="§"/>
            </a:pPr>
            <a:r>
              <a:rPr lang="en-IN" dirty="0" smtClean="0"/>
              <a:t>With faults and custom drug combinations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7238"/>
            <a:ext cx="9144000" cy="2786082"/>
          </a:xfrm>
        </p:spPr>
        <p:txBody>
          <a:bodyPr>
            <a:normAutofit/>
          </a:bodyPr>
          <a:lstStyle/>
          <a:p>
            <a:r>
              <a:rPr lang="en-IN" sz="3600" spc="600" dirty="0" smtClean="0"/>
              <a:t>2</a:t>
            </a:r>
            <a:r>
              <a:rPr lang="en-IN" spc="600" dirty="0" smtClean="0"/>
              <a:t/>
            </a:r>
            <a:br>
              <a:rPr lang="en-IN" spc="600" dirty="0" smtClean="0"/>
            </a:br>
            <a:r>
              <a:rPr lang="en-IN" spc="600" dirty="0" smtClean="0"/>
              <a:t>UNIQUE INPUT VECTOR IDENTIFICATION</a:t>
            </a:r>
            <a:endParaRPr lang="en-US" spc="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Autofit/>
          </a:bodyPr>
          <a:lstStyle/>
          <a:p>
            <a:r>
              <a:rPr lang="en-IN" sz="3600" spc="300" dirty="0" smtClean="0"/>
              <a:t>UNIQUE INPUT VECTOR IDENTIFICATION</a:t>
            </a:r>
            <a:endParaRPr lang="en-US" sz="3600" spc="300" dirty="0"/>
          </a:p>
        </p:txBody>
      </p:sp>
      <p:sp>
        <p:nvSpPr>
          <p:cNvPr id="3" name="Content Placeholder 2"/>
          <p:cNvSpPr>
            <a:spLocks noGrp="1"/>
          </p:cNvSpPr>
          <p:nvPr>
            <p:ph idx="1"/>
          </p:nvPr>
        </p:nvSpPr>
        <p:spPr>
          <a:xfrm>
            <a:off x="457200" y="1320418"/>
            <a:ext cx="8229600" cy="3394472"/>
          </a:xfrm>
        </p:spPr>
        <p:txBody>
          <a:bodyPr>
            <a:normAutofit/>
          </a:bodyPr>
          <a:lstStyle/>
          <a:p>
            <a:pPr>
              <a:buFont typeface="Wingdings" pitchFamily="2" charset="2"/>
              <a:buChar char="§"/>
            </a:pPr>
            <a:r>
              <a:rPr lang="en-IN" sz="2800" dirty="0" smtClean="0"/>
              <a:t>Execute fault-less Boolean network</a:t>
            </a:r>
          </a:p>
          <a:p>
            <a:pPr lvl="1">
              <a:buFont typeface="Wingdings" pitchFamily="2" charset="2"/>
              <a:buChar char="§"/>
            </a:pPr>
            <a:r>
              <a:rPr lang="en-IN" dirty="0" smtClean="0"/>
              <a:t>Number of input nodes = 5</a:t>
            </a:r>
          </a:p>
          <a:p>
            <a:pPr lvl="1">
              <a:buFont typeface="Wingdings" pitchFamily="2" charset="2"/>
              <a:buChar char="§"/>
            </a:pPr>
            <a:r>
              <a:rPr lang="en-IN" dirty="0" smtClean="0"/>
              <a:t>Number of input combinations = 2</a:t>
            </a:r>
            <a:r>
              <a:rPr lang="en-IN" baseline="30000" dirty="0" smtClean="0"/>
              <a:t>5</a:t>
            </a:r>
            <a:r>
              <a:rPr lang="en-IN" dirty="0" smtClean="0"/>
              <a:t> = 32</a:t>
            </a:r>
            <a:endParaRPr lang="en-US" dirty="0" smtClean="0"/>
          </a:p>
          <a:p>
            <a:pPr>
              <a:buFont typeface="Wingdings" pitchFamily="2" charset="2"/>
              <a:buChar char="§"/>
            </a:pPr>
            <a:r>
              <a:rPr lang="en-IN" sz="2800" dirty="0" smtClean="0"/>
              <a:t>Identify unique input vector</a:t>
            </a:r>
          </a:p>
          <a:p>
            <a:pPr lvl="1">
              <a:buFont typeface="Wingdings" pitchFamily="2" charset="2"/>
              <a:buChar char="§"/>
            </a:pPr>
            <a:r>
              <a:rPr lang="en-IN" dirty="0" smtClean="0"/>
              <a:t>Input combination which generates output that signifies non-proliferation (all bits are 0’s)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INTRODUCTION</a:t>
            </a:r>
            <a:endParaRPr lang="en-US" spc="300" dirty="0"/>
          </a:p>
        </p:txBody>
      </p:sp>
      <p:sp>
        <p:nvSpPr>
          <p:cNvPr id="3" name="Content Placeholder 2"/>
          <p:cNvSpPr>
            <a:spLocks noGrp="1"/>
          </p:cNvSpPr>
          <p:nvPr>
            <p:ph idx="1"/>
          </p:nvPr>
        </p:nvSpPr>
        <p:spPr>
          <a:xfrm>
            <a:off x="928662" y="1463294"/>
            <a:ext cx="7143800" cy="3394472"/>
          </a:xfrm>
        </p:spPr>
        <p:txBody>
          <a:bodyPr/>
          <a:lstStyle/>
          <a:p>
            <a:pPr>
              <a:buFont typeface="Wingdings" pitchFamily="2" charset="2"/>
              <a:buChar char="§"/>
            </a:pPr>
            <a:r>
              <a:rPr lang="en-IN" dirty="0" smtClean="0"/>
              <a:t>Cancer – uncontrolled division of cells</a:t>
            </a:r>
          </a:p>
          <a:p>
            <a:pPr>
              <a:buFont typeface="Wingdings" pitchFamily="2" charset="2"/>
              <a:buChar char="§"/>
            </a:pPr>
            <a:r>
              <a:rPr lang="en-IN" dirty="0" smtClean="0"/>
              <a:t>Cause – faults in biological interactions</a:t>
            </a:r>
          </a:p>
          <a:p>
            <a:pPr>
              <a:buFont typeface="Wingdings" pitchFamily="2" charset="2"/>
              <a:buChar char="§"/>
            </a:pPr>
            <a:r>
              <a:rPr lang="en-IN" dirty="0" smtClean="0"/>
              <a:t>Solution – application of drugs on faults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spc="300" dirty="0" smtClean="0"/>
              <a:t>UNIQUE INPUT VECTOR</a:t>
            </a:r>
            <a:endParaRPr lang="en-US" sz="3600" dirty="0"/>
          </a:p>
        </p:txBody>
      </p:sp>
      <p:sp>
        <p:nvSpPr>
          <p:cNvPr id="6" name="Content Placeholder 5"/>
          <p:cNvSpPr>
            <a:spLocks noGrp="1"/>
          </p:cNvSpPr>
          <p:nvPr>
            <p:ph sz="half" idx="2"/>
          </p:nvPr>
        </p:nvSpPr>
        <p:spPr>
          <a:xfrm>
            <a:off x="4643438" y="1214428"/>
            <a:ext cx="4038600" cy="3357586"/>
          </a:xfrm>
        </p:spPr>
        <p:txBody>
          <a:bodyPr>
            <a:normAutofit lnSpcReduction="10000"/>
          </a:bodyPr>
          <a:lstStyle/>
          <a:p>
            <a:pPr>
              <a:buFont typeface="Wingdings" pitchFamily="2" charset="2"/>
              <a:buChar char="§"/>
            </a:pPr>
            <a:r>
              <a:rPr lang="en-IN" dirty="0" err="1" smtClean="0"/>
              <a:t>DataFrame</a:t>
            </a:r>
            <a:r>
              <a:rPr lang="en-IN" dirty="0" smtClean="0"/>
              <a:t> containing input combinations and their corresponding output bits</a:t>
            </a:r>
          </a:p>
          <a:p>
            <a:pPr>
              <a:buFont typeface="Wingdings" pitchFamily="2" charset="2"/>
              <a:buChar char="§"/>
            </a:pPr>
            <a:r>
              <a:rPr lang="en-US" spc="-1" dirty="0" smtClean="0">
                <a:solidFill>
                  <a:srgbClr val="000000"/>
                </a:solidFill>
              </a:rPr>
              <a:t>Unique input vector, which produces output vector where all bits are 0’s</a:t>
            </a:r>
            <a:endParaRPr lang="en-US" dirty="0"/>
          </a:p>
        </p:txBody>
      </p:sp>
      <p:pic>
        <p:nvPicPr>
          <p:cNvPr id="7" name="Content Placeholder 3"/>
          <p:cNvPicPr>
            <a:picLocks noGrp="1"/>
          </p:cNvPicPr>
          <p:nvPr>
            <p:ph sz="half" idx="1"/>
          </p:nvPr>
        </p:nvPicPr>
        <p:blipFill>
          <a:blip r:embed="rId2"/>
          <a:stretch/>
        </p:blipFill>
        <p:spPr>
          <a:xfrm>
            <a:off x="428596" y="1142990"/>
            <a:ext cx="3571900" cy="3714776"/>
          </a:xfrm>
          <a:prstGeom prst="rect">
            <a:avLst/>
          </a:prstGeom>
          <a:ln>
            <a:noFill/>
          </a:ln>
        </p:spPr>
      </p:pic>
      <p:cxnSp>
        <p:nvCxnSpPr>
          <p:cNvPr id="20" name="Straight Arrow Connector 19"/>
          <p:cNvCxnSpPr/>
          <p:nvPr/>
        </p:nvCxnSpPr>
        <p:spPr>
          <a:xfrm rot="16200000" flipH="1">
            <a:off x="3250397" y="2107403"/>
            <a:ext cx="2000264" cy="107157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20359"/>
            <a:ext cx="8229600" cy="2080019"/>
          </a:xfrm>
        </p:spPr>
        <p:txBody>
          <a:bodyPr>
            <a:normAutofit/>
          </a:bodyPr>
          <a:lstStyle/>
          <a:p>
            <a:r>
              <a:rPr lang="en-IN" sz="3600" spc="600" dirty="0" smtClean="0"/>
              <a:t>3</a:t>
            </a:r>
            <a:r>
              <a:rPr lang="en-IN" spc="600" dirty="0" smtClean="0"/>
              <a:t/>
            </a:r>
            <a:br>
              <a:rPr lang="en-IN" spc="600" dirty="0" smtClean="0"/>
            </a:br>
            <a:r>
              <a:rPr lang="en-IN" spc="600" dirty="0" smtClean="0"/>
              <a:t>FAULT SIMULATION</a:t>
            </a:r>
            <a:endParaRPr lang="en-US" spc="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FAULT SIMULATION</a:t>
            </a:r>
            <a:endParaRPr lang="en-US" sz="4000" spc="300" dirty="0"/>
          </a:p>
        </p:txBody>
      </p:sp>
      <p:sp>
        <p:nvSpPr>
          <p:cNvPr id="3" name="Content Placeholder 2"/>
          <p:cNvSpPr>
            <a:spLocks noGrp="1"/>
          </p:cNvSpPr>
          <p:nvPr>
            <p:ph idx="1"/>
          </p:nvPr>
        </p:nvSpPr>
        <p:spPr>
          <a:xfrm>
            <a:off x="457200" y="1285866"/>
            <a:ext cx="8229600" cy="3394472"/>
          </a:xfrm>
        </p:spPr>
        <p:txBody>
          <a:bodyPr>
            <a:normAutofit/>
          </a:bodyPr>
          <a:lstStyle/>
          <a:p>
            <a:pPr>
              <a:buFont typeface="Wingdings" pitchFamily="2" charset="2"/>
              <a:buChar char="§"/>
            </a:pPr>
            <a:r>
              <a:rPr lang="en-IN" sz="2800" dirty="0" smtClean="0"/>
              <a:t>Input vector = unique input vector</a:t>
            </a:r>
          </a:p>
          <a:p>
            <a:pPr>
              <a:buFont typeface="Wingdings" pitchFamily="2" charset="2"/>
              <a:buChar char="§"/>
            </a:pPr>
            <a:r>
              <a:rPr lang="en-IN" sz="2800" dirty="0" smtClean="0"/>
              <a:t>Enumerate faults in the network</a:t>
            </a:r>
          </a:p>
          <a:p>
            <a:pPr lvl="1">
              <a:buFont typeface="Wingdings" pitchFamily="2" charset="2"/>
              <a:buChar char="§"/>
            </a:pPr>
            <a:r>
              <a:rPr lang="en-IN" dirty="0" smtClean="0"/>
              <a:t>Single stuck-at faults</a:t>
            </a:r>
          </a:p>
          <a:p>
            <a:pPr lvl="1">
              <a:buFont typeface="Wingdings" pitchFamily="2" charset="2"/>
              <a:buChar char="§"/>
            </a:pPr>
            <a:r>
              <a:rPr lang="en-IN" dirty="0" smtClean="0"/>
              <a:t>Multiple stuck-at faults</a:t>
            </a:r>
          </a:p>
          <a:p>
            <a:pPr>
              <a:buFont typeface="Wingdings" pitchFamily="2" charset="2"/>
              <a:buChar char="§"/>
            </a:pPr>
            <a:r>
              <a:rPr lang="en-IN" sz="2800" dirty="0" smtClean="0"/>
              <a:t>Execute Boolean networks with fault combinations and generate output vectors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SINGLE FAULT SCENARIO</a:t>
            </a:r>
            <a:endParaRPr lang="en-US" sz="3200" spc="300" dirty="0"/>
          </a:p>
        </p:txBody>
      </p:sp>
      <p:pic>
        <p:nvPicPr>
          <p:cNvPr id="4" name="Content Placeholder 3" descr="Screenshot from 2018-05-12 01-58-04.png"/>
          <p:cNvPicPr>
            <a:picLocks noGrp="1" noChangeAspect="1"/>
          </p:cNvPicPr>
          <p:nvPr>
            <p:ph idx="1"/>
          </p:nvPr>
        </p:nvPicPr>
        <p:blipFill>
          <a:blip r:embed="rId2"/>
          <a:stretch>
            <a:fillRect/>
          </a:stretch>
        </p:blipFill>
        <p:spPr>
          <a:xfrm>
            <a:off x="1266823" y="928676"/>
            <a:ext cx="6591325" cy="3503591"/>
          </a:xfrm>
        </p:spPr>
      </p:pic>
      <p:sp>
        <p:nvSpPr>
          <p:cNvPr id="5" name="TextBox 4"/>
          <p:cNvSpPr txBox="1"/>
          <p:nvPr/>
        </p:nvSpPr>
        <p:spPr>
          <a:xfrm>
            <a:off x="357158" y="4572014"/>
            <a:ext cx="8358214" cy="461665"/>
          </a:xfrm>
          <a:prstGeom prst="rect">
            <a:avLst/>
          </a:prstGeom>
          <a:noFill/>
        </p:spPr>
        <p:txBody>
          <a:bodyPr wrap="square" rtlCol="0">
            <a:spAutoFit/>
          </a:bodyPr>
          <a:lstStyle/>
          <a:p>
            <a:pPr algn="ctr"/>
            <a:r>
              <a:rPr lang="en-IN" sz="1200" b="1" spc="300" dirty="0" smtClean="0"/>
              <a:t>DATAFRAME CONSISTING OUTPUT VECTORS CORRESPONDING TO SINGLE FAULT LOCATIONS</a:t>
            </a:r>
            <a:endParaRPr lang="en-US" sz="1200" b="1" spc="3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MULTIPLE FAULT SCENARIO</a:t>
            </a:r>
            <a:endParaRPr lang="en-US" sz="3200" spc="300" dirty="0"/>
          </a:p>
        </p:txBody>
      </p:sp>
      <p:pic>
        <p:nvPicPr>
          <p:cNvPr id="4" name="Content Placeholder 3" descr="Screenshot from 2018-05-12 02-06-04.png"/>
          <p:cNvPicPr>
            <a:picLocks noGrp="1" noChangeAspect="1"/>
          </p:cNvPicPr>
          <p:nvPr>
            <p:ph idx="1"/>
          </p:nvPr>
        </p:nvPicPr>
        <p:blipFill>
          <a:blip r:embed="rId2"/>
          <a:stretch>
            <a:fillRect/>
          </a:stretch>
        </p:blipFill>
        <p:spPr>
          <a:xfrm>
            <a:off x="2000232" y="928676"/>
            <a:ext cx="5108884" cy="3621177"/>
          </a:xfrm>
        </p:spPr>
      </p:pic>
      <p:sp>
        <p:nvSpPr>
          <p:cNvPr id="5" name="TextBox 4"/>
          <p:cNvSpPr txBox="1"/>
          <p:nvPr/>
        </p:nvSpPr>
        <p:spPr>
          <a:xfrm>
            <a:off x="0" y="4538977"/>
            <a:ext cx="9144000" cy="461665"/>
          </a:xfrm>
          <a:prstGeom prst="rect">
            <a:avLst/>
          </a:prstGeom>
          <a:noFill/>
        </p:spPr>
        <p:txBody>
          <a:bodyPr wrap="square" rtlCol="0">
            <a:spAutoFit/>
          </a:bodyPr>
          <a:lstStyle/>
          <a:p>
            <a:pPr algn="ctr"/>
            <a:r>
              <a:rPr lang="en-IN" sz="1200" b="1" spc="300" dirty="0" smtClean="0"/>
              <a:t>DATAFRAME CONSISTING OUTPUT VECTORS CORRESPONDING TO DOUBLE FAULT COMBINATIONS</a:t>
            </a:r>
            <a:endParaRPr lang="en-US" sz="1200" b="1" spc="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0359"/>
            <a:ext cx="8229600" cy="2151457"/>
          </a:xfrm>
        </p:spPr>
        <p:txBody>
          <a:bodyPr>
            <a:normAutofit/>
          </a:bodyPr>
          <a:lstStyle/>
          <a:p>
            <a:r>
              <a:rPr lang="en-IN" sz="3600" spc="600" dirty="0" smtClean="0"/>
              <a:t>4</a:t>
            </a:r>
            <a:r>
              <a:rPr lang="en-IN" spc="600" dirty="0" smtClean="0"/>
              <a:t/>
            </a:r>
            <a:br>
              <a:rPr lang="en-IN" spc="600" dirty="0" smtClean="0"/>
            </a:br>
            <a:r>
              <a:rPr lang="en-IN" spc="600" dirty="0" smtClean="0"/>
              <a:t>DRUG APPLICATION</a:t>
            </a:r>
            <a:endParaRPr lang="en-US" spc="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APPLICATION OF KNOWN DRUGS</a:t>
            </a:r>
            <a:endParaRPr lang="en-US" spc="300" dirty="0"/>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IN" dirty="0" smtClean="0"/>
              <a:t>Model interference points of 6 known drugs</a:t>
            </a:r>
          </a:p>
          <a:p>
            <a:pPr>
              <a:buFont typeface="Wingdings" pitchFamily="2" charset="2"/>
              <a:buChar char="§"/>
            </a:pPr>
            <a:r>
              <a:rPr lang="en-IN" dirty="0" smtClean="0"/>
              <a:t>Enumerate drug combinations 2</a:t>
            </a:r>
            <a:r>
              <a:rPr lang="en-IN" baseline="30000" dirty="0" smtClean="0"/>
              <a:t>6</a:t>
            </a:r>
            <a:r>
              <a:rPr lang="en-IN" dirty="0" smtClean="0"/>
              <a:t> = 64</a:t>
            </a:r>
          </a:p>
          <a:p>
            <a:pPr>
              <a:buFont typeface="Wingdings" pitchFamily="2" charset="2"/>
              <a:buChar char="§"/>
            </a:pPr>
            <a:r>
              <a:rPr lang="en-IN" dirty="0" smtClean="0"/>
              <a:t>Execute Boolean network with drug combinations with combinations of fault locations</a:t>
            </a:r>
          </a:p>
          <a:p>
            <a:pPr lvl="1">
              <a:buFont typeface="Wingdings" pitchFamily="2" charset="2"/>
              <a:buChar char="§"/>
            </a:pPr>
            <a:r>
              <a:rPr lang="en-IN" dirty="0" smtClean="0"/>
              <a:t>Single faults</a:t>
            </a:r>
          </a:p>
          <a:p>
            <a:pPr lvl="1">
              <a:buFont typeface="Wingdings" pitchFamily="2" charset="2"/>
              <a:buChar char="§"/>
            </a:pPr>
            <a:r>
              <a:rPr lang="en-IN" dirty="0" smtClean="0"/>
              <a:t>Multiple faults</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ug1.png"/>
          <p:cNvPicPr>
            <a:picLocks noChangeAspect="1"/>
          </p:cNvPicPr>
          <p:nvPr/>
        </p:nvPicPr>
        <p:blipFill>
          <a:blip r:embed="rId2"/>
          <a:stretch>
            <a:fillRect/>
          </a:stretch>
        </p:blipFill>
        <p:spPr>
          <a:xfrm>
            <a:off x="3357554" y="571486"/>
            <a:ext cx="5458587" cy="3801006"/>
          </a:xfrm>
          <a:prstGeom prst="rect">
            <a:avLst/>
          </a:prstGeom>
        </p:spPr>
      </p:pic>
      <p:sp>
        <p:nvSpPr>
          <p:cNvPr id="5" name="TextBox 4"/>
          <p:cNvSpPr txBox="1"/>
          <p:nvPr/>
        </p:nvSpPr>
        <p:spPr>
          <a:xfrm>
            <a:off x="857224" y="1571618"/>
            <a:ext cx="2214578" cy="1569660"/>
          </a:xfrm>
          <a:prstGeom prst="rect">
            <a:avLst/>
          </a:prstGeom>
          <a:noFill/>
        </p:spPr>
        <p:txBody>
          <a:bodyPr wrap="square" rtlCol="0">
            <a:spAutoFit/>
          </a:bodyPr>
          <a:lstStyle/>
          <a:p>
            <a:pPr algn="r"/>
            <a:r>
              <a:rPr lang="en-IN" sz="2400" spc="300" dirty="0" smtClean="0"/>
              <a:t>DRUGS INHIBITING PARTICULAR PROTEINS</a:t>
            </a:r>
            <a:endParaRPr lang="en-US" sz="2400" spc="300" dirty="0"/>
          </a:p>
        </p:txBody>
      </p:sp>
      <p:sp>
        <p:nvSpPr>
          <p:cNvPr id="6" name="TextBox 5"/>
          <p:cNvSpPr txBox="1"/>
          <p:nvPr/>
        </p:nvSpPr>
        <p:spPr>
          <a:xfrm>
            <a:off x="5072066" y="4429138"/>
            <a:ext cx="2428892" cy="369332"/>
          </a:xfrm>
          <a:prstGeom prst="rect">
            <a:avLst/>
          </a:prstGeom>
          <a:noFill/>
        </p:spPr>
        <p:txBody>
          <a:bodyPr wrap="square" rtlCol="0">
            <a:spAutoFit/>
          </a:bodyPr>
          <a:lstStyle/>
          <a:p>
            <a:pPr algn="ctr"/>
            <a:r>
              <a:rPr lang="en-IN" i="1" spc="300" dirty="0" smtClean="0"/>
              <a:t>(ref [2])</a:t>
            </a:r>
            <a:endParaRPr lang="en-US" i="1" spc="3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ENCODING</a:t>
            </a:r>
            <a:endParaRPr lang="en-US" sz="4000" spc="300" baseline="30000" dirty="0"/>
          </a:p>
        </p:txBody>
      </p:sp>
      <p:sp>
        <p:nvSpPr>
          <p:cNvPr id="3" name="Content Placeholder 2"/>
          <p:cNvSpPr>
            <a:spLocks noGrp="1"/>
          </p:cNvSpPr>
          <p:nvPr>
            <p:ph idx="1"/>
          </p:nvPr>
        </p:nvSpPr>
        <p:spPr/>
        <p:txBody>
          <a:bodyPr>
            <a:normAutofit/>
          </a:bodyPr>
          <a:lstStyle/>
          <a:p>
            <a:pPr>
              <a:buNone/>
            </a:pPr>
            <a:r>
              <a:rPr lang="en-IN" sz="2800" dirty="0" smtClean="0"/>
              <a:t>	Given 7-bit output vector is converted into a single float value</a:t>
            </a:r>
            <a:r>
              <a:rPr lang="en-IN" sz="2800" baseline="30000" dirty="0" smtClean="0"/>
              <a:t>[1]</a:t>
            </a:r>
            <a:r>
              <a:rPr lang="en-IN" sz="2800" dirty="0" smtClean="0"/>
              <a:t>:</a:t>
            </a:r>
          </a:p>
          <a:p>
            <a:pPr algn="ctr">
              <a:buNone/>
            </a:pPr>
            <a:r>
              <a:rPr lang="en-IN" sz="2800" dirty="0" smtClean="0"/>
              <a:t>Output vector = [a, b, c, d, e, f, g]</a:t>
            </a:r>
          </a:p>
          <a:p>
            <a:pPr algn="ctr">
              <a:buNone/>
            </a:pPr>
            <a:r>
              <a:rPr lang="en-IN" sz="2800" dirty="0" smtClean="0"/>
              <a:t>x = a + b + c + d</a:t>
            </a:r>
          </a:p>
          <a:p>
            <a:pPr algn="ctr">
              <a:buNone/>
            </a:pPr>
            <a:r>
              <a:rPr lang="en-IN" sz="2800" dirty="0" smtClean="0"/>
              <a:t>y = e + f + g</a:t>
            </a:r>
          </a:p>
          <a:p>
            <a:pPr algn="ctr">
              <a:buNone/>
            </a:pPr>
            <a:r>
              <a:rPr lang="en-IN" sz="2800" dirty="0" smtClean="0"/>
              <a:t>Encoded weight = </a:t>
            </a:r>
            <a:r>
              <a:rPr lang="el-GR" sz="2800" dirty="0" smtClean="0">
                <a:latin typeface="Calibri"/>
              </a:rPr>
              <a:t>ω</a:t>
            </a:r>
            <a:r>
              <a:rPr lang="en-IN" sz="2800" dirty="0" smtClean="0"/>
              <a:t>*(x*y) + (1 - </a:t>
            </a:r>
            <a:r>
              <a:rPr lang="el-GR" sz="2800" dirty="0" smtClean="0"/>
              <a:t>ω</a:t>
            </a:r>
            <a:r>
              <a:rPr lang="en-IN" sz="2800" dirty="0" smtClean="0"/>
              <a:t>)*(x + y)</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show_1.png"/>
          <p:cNvPicPr>
            <a:picLocks noChangeAspect="1"/>
          </p:cNvPicPr>
          <p:nvPr/>
        </p:nvPicPr>
        <p:blipFill>
          <a:blip r:embed="rId2"/>
          <a:stretch>
            <a:fillRect/>
          </a:stretch>
        </p:blipFill>
        <p:spPr>
          <a:xfrm>
            <a:off x="807764" y="1071552"/>
            <a:ext cx="7550450" cy="3803042"/>
          </a:xfrm>
          <a:prstGeom prst="rect">
            <a:avLst/>
          </a:prstGeom>
        </p:spPr>
      </p:pic>
      <p:sp>
        <p:nvSpPr>
          <p:cNvPr id="5" name="TextBox 4"/>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FAULT LOCATION</a:t>
            </a:r>
            <a:endParaRPr lang="en-US" sz="2400" b="1" spc="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PROBLEM STATEMENT</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Simulation of faults in a Boolean network inferred from a GF signaling pathway</a:t>
            </a:r>
          </a:p>
          <a:p>
            <a:pPr>
              <a:buFont typeface="Wingdings" pitchFamily="2" charset="2"/>
              <a:buChar char="§"/>
            </a:pPr>
            <a:r>
              <a:rPr lang="en-IN" sz="2800" dirty="0" smtClean="0"/>
              <a:t>Identification of optimum drug therapy to nullify the effects of faulty conditions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FAULT LOCATION</a:t>
            </a:r>
            <a:endParaRPr lang="en-US" sz="2400" b="1" spc="300" dirty="0"/>
          </a:p>
        </p:txBody>
      </p:sp>
      <p:pic>
        <p:nvPicPr>
          <p:cNvPr id="3" name="Picture 2" descr="imshow_2.png"/>
          <p:cNvPicPr>
            <a:picLocks noChangeAspect="1"/>
          </p:cNvPicPr>
          <p:nvPr/>
        </p:nvPicPr>
        <p:blipFill>
          <a:blip r:embed="rId2"/>
          <a:stretch>
            <a:fillRect/>
          </a:stretch>
        </p:blipFill>
        <p:spPr>
          <a:xfrm>
            <a:off x="500034" y="1024253"/>
            <a:ext cx="8143932" cy="411926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CONDENSING</a:t>
            </a:r>
            <a:endParaRPr lang="en-US" sz="4000" spc="300" dirty="0"/>
          </a:p>
        </p:txBody>
      </p:sp>
      <p:sp>
        <p:nvSpPr>
          <p:cNvPr id="3" name="Content Placeholder 2"/>
          <p:cNvSpPr>
            <a:spLocks noGrp="1"/>
          </p:cNvSpPr>
          <p:nvPr>
            <p:ph idx="1"/>
          </p:nvPr>
        </p:nvSpPr>
        <p:spPr/>
        <p:txBody>
          <a:bodyPr>
            <a:normAutofit/>
          </a:bodyPr>
          <a:lstStyle/>
          <a:p>
            <a:pPr>
              <a:buNone/>
            </a:pPr>
            <a:r>
              <a:rPr lang="en-IN" sz="2400" dirty="0" smtClean="0"/>
              <a:t>	If </a:t>
            </a:r>
            <a:r>
              <a:rPr lang="en-IN" sz="2400" i="1" dirty="0" smtClean="0"/>
              <a:t>enc</a:t>
            </a:r>
            <a:r>
              <a:rPr lang="en-IN" sz="2400" i="1" baseline="-25000" dirty="0" smtClean="0"/>
              <a:t>0</a:t>
            </a:r>
            <a:r>
              <a:rPr lang="en-IN" sz="2400" dirty="0" smtClean="0"/>
              <a:t> is the drugless output, and </a:t>
            </a:r>
            <a:r>
              <a:rPr lang="en-IN" sz="2400" i="1" dirty="0" err="1" smtClean="0"/>
              <a:t>faultn</a:t>
            </a:r>
            <a:r>
              <a:rPr lang="en-IN" sz="2400" dirty="0" smtClean="0"/>
              <a:t> is the number of faulty combinations:</a:t>
            </a:r>
          </a:p>
          <a:p>
            <a:pPr algn="ctr">
              <a:buNone/>
            </a:pPr>
            <a:endParaRPr lang="en-IN" sz="2400" dirty="0" smtClean="0"/>
          </a:p>
          <a:p>
            <a:pPr>
              <a:buNone/>
            </a:pPr>
            <a:r>
              <a:rPr lang="en-IN" sz="2400" dirty="0" smtClean="0"/>
              <a:t>	Calculating relative effect of each drug vector:</a:t>
            </a:r>
          </a:p>
          <a:p>
            <a:pPr>
              <a:buNone/>
            </a:pPr>
            <a:endParaRPr lang="en-IN" sz="2400" dirty="0" smtClean="0"/>
          </a:p>
          <a:p>
            <a:pPr>
              <a:buNone/>
            </a:pPr>
            <a:endParaRPr lang="en-IN" sz="2400" dirty="0" smtClean="0"/>
          </a:p>
          <a:p>
            <a:pPr>
              <a:buNone/>
            </a:pPr>
            <a:r>
              <a:rPr lang="en-IN" sz="2400" dirty="0" smtClean="0"/>
              <a:t>	where </a:t>
            </a:r>
            <a:r>
              <a:rPr lang="en-IN" sz="2400" i="1" dirty="0" err="1" smtClean="0"/>
              <a:t>cond</a:t>
            </a:r>
            <a:r>
              <a:rPr lang="en-IN" sz="2400" i="1" baseline="-25000" dirty="0" err="1" smtClean="0"/>
              <a:t>i</a:t>
            </a:r>
            <a:r>
              <a:rPr lang="en-IN" sz="2400" dirty="0" smtClean="0"/>
              <a:t> and </a:t>
            </a:r>
            <a:r>
              <a:rPr lang="en-IN" sz="2400" i="1" dirty="0" err="1" smtClean="0"/>
              <a:t>encv</a:t>
            </a:r>
            <a:r>
              <a:rPr lang="en-IN" sz="2400" i="1" baseline="-25000" dirty="0" err="1" smtClean="0"/>
              <a:t>i</a:t>
            </a:r>
            <a:r>
              <a:rPr lang="en-IN" sz="2400" dirty="0" smtClean="0"/>
              <a:t> are condensed weight and encoded output corresponding to drug </a:t>
            </a:r>
            <a:r>
              <a:rPr lang="en-IN" sz="2400" i="1" dirty="0" err="1" smtClean="0"/>
              <a:t>i</a:t>
            </a:r>
            <a:endParaRPr lang="en-IN" sz="2400" i="1"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4744" y="1928808"/>
            <a:ext cx="1400175" cy="542925"/>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7554" y="3071816"/>
            <a:ext cx="2695575" cy="5619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1.png"/>
          <p:cNvPicPr>
            <a:picLocks noChangeAspect="1"/>
          </p:cNvPicPr>
          <p:nvPr/>
        </p:nvPicPr>
        <p:blipFill>
          <a:blip r:embed="rId2"/>
          <a:stretch>
            <a:fillRect/>
          </a:stretch>
        </p:blipFill>
        <p:spPr>
          <a:xfrm>
            <a:off x="71438" y="1194064"/>
            <a:ext cx="9001156" cy="3163636"/>
          </a:xfrm>
          <a:prstGeom prst="rect">
            <a:avLst/>
          </a:prstGeom>
        </p:spPr>
      </p:pic>
      <p:sp>
        <p:nvSpPr>
          <p:cNvPr id="5" name="TextBox 4"/>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atter_2.png"/>
          <p:cNvPicPr>
            <a:picLocks noChangeAspect="1"/>
          </p:cNvPicPr>
          <p:nvPr/>
        </p:nvPicPr>
        <p:blipFill>
          <a:blip r:embed="rId2"/>
          <a:stretch>
            <a:fillRect/>
          </a:stretch>
        </p:blipFill>
        <p:spPr>
          <a:xfrm>
            <a:off x="142844" y="1214428"/>
            <a:ext cx="8858313" cy="3117535"/>
          </a:xfrm>
          <a:prstGeom prst="rect">
            <a:avLst/>
          </a:prstGeom>
        </p:spPr>
      </p:pic>
      <p:sp>
        <p:nvSpPr>
          <p:cNvPr id="3" name="TextBox 2"/>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14296"/>
            <a:ext cx="7429552" cy="830997"/>
          </a:xfrm>
          <a:prstGeom prst="rect">
            <a:avLst/>
          </a:prstGeom>
          <a:noFill/>
        </p:spPr>
        <p:txBody>
          <a:bodyPr wrap="square" rtlCol="0">
            <a:spAutoFit/>
          </a:bodyPr>
          <a:lstStyle/>
          <a:p>
            <a:pPr algn="ctr"/>
            <a:r>
              <a:rPr lang="en-IN" sz="2400" spc="300" dirty="0" smtClean="0"/>
              <a:t>DRUG APPLICATION ON FAULT SCENARIOS 1-3</a:t>
            </a:r>
          </a:p>
          <a:p>
            <a:pPr algn="ctr"/>
            <a:r>
              <a:rPr lang="en-IN" sz="2400" b="1" spc="300" dirty="0" smtClean="0"/>
              <a:t>DRUG VECTOR V CONDENSED WEIGHTS</a:t>
            </a:r>
            <a:endParaRPr lang="en-US" sz="2400" b="1" spc="300" dirty="0"/>
          </a:p>
        </p:txBody>
      </p:sp>
      <p:pic>
        <p:nvPicPr>
          <p:cNvPr id="3" name="Picture 2" descr="scatter_combined.png"/>
          <p:cNvPicPr>
            <a:picLocks noChangeAspect="1"/>
          </p:cNvPicPr>
          <p:nvPr/>
        </p:nvPicPr>
        <p:blipFill>
          <a:blip r:embed="rId2"/>
          <a:stretch>
            <a:fillRect/>
          </a:stretch>
        </p:blipFill>
        <p:spPr>
          <a:xfrm>
            <a:off x="142844" y="1165985"/>
            <a:ext cx="8858312" cy="312027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6" y="1643056"/>
            <a:ext cx="4071934" cy="1357322"/>
          </a:xfrm>
        </p:spPr>
        <p:txBody>
          <a:bodyPr>
            <a:normAutofit/>
          </a:bodyPr>
          <a:lstStyle/>
          <a:p>
            <a:pPr algn="l"/>
            <a:r>
              <a:rPr lang="en-IN" sz="2400" spc="300" dirty="0" smtClean="0"/>
              <a:t>PARALLEL</a:t>
            </a:r>
            <a:br>
              <a:rPr lang="en-IN" sz="2400" spc="300" dirty="0" smtClean="0"/>
            </a:br>
            <a:r>
              <a:rPr lang="en-IN" sz="2400" spc="300" dirty="0" smtClean="0"/>
              <a:t>DRUG APPLICATION</a:t>
            </a:r>
            <a:br>
              <a:rPr lang="en-IN" sz="2400" spc="300" dirty="0" smtClean="0"/>
            </a:br>
            <a:r>
              <a:rPr lang="en-IN" sz="2400" spc="300" dirty="0" smtClean="0"/>
              <a:t>VIA GPU</a:t>
            </a:r>
            <a:endParaRPr lang="en-US" sz="2400" spc="300" dirty="0"/>
          </a:p>
        </p:txBody>
      </p:sp>
      <p:pic>
        <p:nvPicPr>
          <p:cNvPr id="4" name="Content Placeholder 3" descr="gpu_application.png"/>
          <p:cNvPicPr>
            <a:picLocks noGrp="1" noChangeAspect="1"/>
          </p:cNvPicPr>
          <p:nvPr>
            <p:ph idx="1"/>
          </p:nvPr>
        </p:nvPicPr>
        <p:blipFill>
          <a:blip r:embed="rId2" cstate="print"/>
          <a:stretch>
            <a:fillRect/>
          </a:stretch>
        </p:blipFill>
        <p:spPr>
          <a:xfrm>
            <a:off x="785786" y="71420"/>
            <a:ext cx="3500462" cy="5014996"/>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time.png"/>
          <p:cNvPicPr>
            <a:picLocks noChangeAspect="1"/>
          </p:cNvPicPr>
          <p:nvPr/>
        </p:nvPicPr>
        <p:blipFill>
          <a:blip r:embed="rId2"/>
          <a:stretch>
            <a:fillRect/>
          </a:stretch>
        </p:blipFill>
        <p:spPr>
          <a:xfrm>
            <a:off x="3643306" y="571486"/>
            <a:ext cx="5115013" cy="3836260"/>
          </a:xfrm>
          <a:prstGeom prst="rect">
            <a:avLst/>
          </a:prstGeom>
        </p:spPr>
      </p:pic>
      <p:sp>
        <p:nvSpPr>
          <p:cNvPr id="5" name="Title 1"/>
          <p:cNvSpPr txBox="1">
            <a:spLocks/>
          </p:cNvSpPr>
          <p:nvPr/>
        </p:nvSpPr>
        <p:spPr>
          <a:xfrm>
            <a:off x="142844" y="1571618"/>
            <a:ext cx="3357554" cy="2143140"/>
          </a:xfrm>
          <a:prstGeom prst="rect">
            <a:avLst/>
          </a:prstGeom>
        </p:spPr>
        <p:txBody>
          <a:bodyPr>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300" normalizeH="0" baseline="0" noProof="0" dirty="0" smtClean="0">
                <a:ln>
                  <a:noFill/>
                </a:ln>
                <a:solidFill>
                  <a:schemeClr val="tx1"/>
                </a:solidFill>
                <a:effectLst/>
                <a:uLnTx/>
                <a:uFillTx/>
                <a:latin typeface="+mj-lt"/>
                <a:ea typeface="+mj-ea"/>
                <a:cs typeface="+mj-cs"/>
              </a:rPr>
              <a:t>EXECUTION TIME CORRESPONDING </a:t>
            </a:r>
            <a:r>
              <a:rPr kumimoji="0" lang="en-IN" sz="2400" i="0" u="none" strike="noStrike" kern="1200" cap="none" spc="300" normalizeH="0" baseline="0" noProof="0" smtClean="0">
                <a:ln>
                  <a:noFill/>
                </a:ln>
                <a:solidFill>
                  <a:schemeClr val="tx1"/>
                </a:solidFill>
                <a:effectLst/>
                <a:uLnTx/>
                <a:uFillTx/>
                <a:latin typeface="+mj-lt"/>
                <a:ea typeface="+mj-ea"/>
                <a:cs typeface="+mj-cs"/>
              </a:rPr>
              <a:t>TO</a:t>
            </a:r>
            <a:r>
              <a:rPr kumimoji="0" lang="en-IN" sz="2400" b="1" i="0" u="none" strike="noStrike" kern="1200" cap="none" spc="300" normalizeH="0" baseline="0" noProof="0" smtClean="0">
                <a:ln>
                  <a:noFill/>
                </a:ln>
                <a:solidFill>
                  <a:schemeClr val="tx1"/>
                </a:solidFill>
                <a:effectLst/>
                <a:uLnTx/>
                <a:uFillTx/>
                <a:latin typeface="+mj-lt"/>
                <a:ea typeface="+mj-ea"/>
                <a:cs typeface="+mj-cs"/>
              </a:rPr>
              <a:t> </a:t>
            </a:r>
            <a:r>
              <a:rPr kumimoji="0" lang="en-IN" sz="2400" b="1" i="0" u="none" strike="noStrike" kern="1200" cap="none" spc="300" normalizeH="0" baseline="0" noProof="0" smtClean="0">
                <a:ln>
                  <a:noFill/>
                </a:ln>
                <a:solidFill>
                  <a:schemeClr val="tx1"/>
                </a:solidFill>
                <a:effectLst/>
                <a:uLnTx/>
                <a:uFillTx/>
                <a:latin typeface="+mj-lt"/>
                <a:ea typeface="+mj-ea"/>
                <a:cs typeface="+mj-cs"/>
              </a:rPr>
              <a:t>SEQUENTIAL</a:t>
            </a:r>
            <a:r>
              <a:rPr kumimoji="0" lang="en-IN" sz="2400" b="1" i="0" u="none" strike="noStrike" kern="1200" cap="none" spc="300" normalizeH="0" noProof="0" smtClean="0">
                <a:ln>
                  <a:noFill/>
                </a:ln>
                <a:solidFill>
                  <a:schemeClr val="tx1"/>
                </a:solidFill>
                <a:effectLst/>
                <a:uLnTx/>
                <a:uFillTx/>
                <a:latin typeface="+mj-lt"/>
                <a:ea typeface="+mj-ea"/>
                <a:cs typeface="+mj-cs"/>
              </a:rPr>
              <a:t> </a:t>
            </a:r>
            <a:r>
              <a:rPr kumimoji="0" lang="en-IN" sz="2400" b="1" i="0" u="none" strike="noStrike" kern="1200" cap="none" spc="300" normalizeH="0" noProof="0" dirty="0" smtClean="0">
                <a:ln>
                  <a:noFill/>
                </a:ln>
                <a:solidFill>
                  <a:schemeClr val="tx1"/>
                </a:solidFill>
                <a:effectLst/>
                <a:uLnTx/>
                <a:uFillTx/>
                <a:latin typeface="+mj-lt"/>
                <a:ea typeface="+mj-ea"/>
                <a:cs typeface="+mj-cs"/>
              </a:rPr>
              <a:t>EXECUTION IN CPU </a:t>
            </a:r>
            <a:r>
              <a:rPr kumimoji="0" lang="en-IN" sz="2400" b="0" i="0" u="none" strike="noStrike" kern="1200" cap="none" spc="300" normalizeH="0" noProof="0" dirty="0" smtClean="0">
                <a:ln>
                  <a:noFill/>
                </a:ln>
                <a:solidFill>
                  <a:schemeClr val="tx1"/>
                </a:solidFill>
                <a:effectLst/>
                <a:uLnTx/>
                <a:uFillTx/>
                <a:latin typeface="+mj-lt"/>
                <a:ea typeface="+mj-ea"/>
                <a:cs typeface="+mj-cs"/>
              </a:rPr>
              <a:t>AND </a:t>
            </a:r>
            <a:r>
              <a:rPr kumimoji="0" lang="en-IN" sz="2400" b="1" i="0" u="none" strike="noStrike" kern="1200" cap="none" spc="300" normalizeH="0" noProof="0" dirty="0" smtClean="0">
                <a:ln>
                  <a:noFill/>
                </a:ln>
                <a:solidFill>
                  <a:schemeClr val="tx1"/>
                </a:solidFill>
                <a:effectLst/>
                <a:uLnTx/>
                <a:uFillTx/>
                <a:latin typeface="+mj-lt"/>
                <a:ea typeface="+mj-ea"/>
                <a:cs typeface="+mj-cs"/>
              </a:rPr>
              <a:t>PARALLEL EXECUTION IN GPU</a:t>
            </a:r>
            <a:endParaRPr kumimoji="0" lang="en-US" sz="2400" b="1" i="0" u="none" strike="noStrike" kern="1200" cap="none" spc="30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CUSTOM DRUG APPLICATION</a:t>
            </a:r>
            <a:endParaRPr lang="en-US" sz="4000" spc="300" dirty="0"/>
          </a:p>
        </p:txBody>
      </p:sp>
      <p:pic>
        <p:nvPicPr>
          <p:cNvPr id="6" name="Content Placeholder 5" descr="cust_algo.png"/>
          <p:cNvPicPr>
            <a:picLocks noGrp="1" noChangeAspect="1"/>
          </p:cNvPicPr>
          <p:nvPr>
            <p:ph idx="1"/>
          </p:nvPr>
        </p:nvPicPr>
        <p:blipFill>
          <a:blip r:embed="rId2"/>
          <a:stretch>
            <a:fillRect/>
          </a:stretch>
        </p:blipFill>
        <p:spPr>
          <a:xfrm>
            <a:off x="829639" y="1200150"/>
            <a:ext cx="7484721" cy="3394075"/>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compare.png"/>
          <p:cNvPicPr>
            <a:picLocks noChangeAspect="1"/>
          </p:cNvPicPr>
          <p:nvPr/>
        </p:nvPicPr>
        <p:blipFill>
          <a:blip r:embed="rId2"/>
          <a:stretch>
            <a:fillRect/>
          </a:stretch>
        </p:blipFill>
        <p:spPr>
          <a:xfrm>
            <a:off x="142844" y="1177732"/>
            <a:ext cx="8836608" cy="3108530"/>
          </a:xfrm>
          <a:prstGeom prst="rect">
            <a:avLst/>
          </a:prstGeom>
        </p:spPr>
      </p:pic>
      <p:sp>
        <p:nvSpPr>
          <p:cNvPr id="5" name="TextBox 4"/>
          <p:cNvSpPr txBox="1"/>
          <p:nvPr/>
        </p:nvSpPr>
        <p:spPr>
          <a:xfrm>
            <a:off x="0" y="214296"/>
            <a:ext cx="9144000" cy="830997"/>
          </a:xfrm>
          <a:prstGeom prst="rect">
            <a:avLst/>
          </a:prstGeom>
          <a:noFill/>
        </p:spPr>
        <p:txBody>
          <a:bodyPr wrap="square" rtlCol="0">
            <a:spAutoFit/>
          </a:bodyPr>
          <a:lstStyle/>
          <a:p>
            <a:pPr algn="ctr"/>
            <a:r>
              <a:rPr lang="en-IN" sz="2400" spc="300" dirty="0" smtClean="0"/>
              <a:t>CUSTOM 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CONCLUSION</a:t>
            </a:r>
            <a:endParaRPr lang="en-US" spc="300"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buFont typeface="Wingdings" pitchFamily="2" charset="2"/>
              <a:buChar char="§"/>
            </a:pPr>
            <a:r>
              <a:rPr lang="en-IN" sz="2800" dirty="0" smtClean="0"/>
              <a:t>Better understanding of protein </a:t>
            </a:r>
            <a:r>
              <a:rPr lang="en-IN" sz="2800" dirty="0" err="1" smtClean="0"/>
              <a:t>behavior</a:t>
            </a:r>
            <a:r>
              <a:rPr lang="en-IN" sz="2800" dirty="0" smtClean="0"/>
              <a:t> due to ON/OFF states in Boolean networks</a:t>
            </a:r>
          </a:p>
          <a:p>
            <a:pPr>
              <a:buFont typeface="Wingdings" pitchFamily="2" charset="2"/>
              <a:buChar char="§"/>
            </a:pPr>
            <a:r>
              <a:rPr lang="en-IN" sz="2800" dirty="0" smtClean="0"/>
              <a:t>Significance of proliferative and non-proliferative conditions</a:t>
            </a:r>
          </a:p>
          <a:p>
            <a:pPr>
              <a:buFont typeface="Wingdings" pitchFamily="2" charset="2"/>
              <a:buChar char="§"/>
            </a:pPr>
            <a:r>
              <a:rPr lang="en-IN" sz="2800" dirty="0" smtClean="0"/>
              <a:t>Realistic approach by modeling multiple faults</a:t>
            </a:r>
          </a:p>
          <a:p>
            <a:pPr>
              <a:buFont typeface="Wingdings" pitchFamily="2" charset="2"/>
              <a:buChar char="§"/>
            </a:pPr>
            <a:r>
              <a:rPr lang="en-IN" sz="2800" dirty="0" smtClean="0"/>
              <a:t>Faster computation of results compared to traditional sequential approach</a:t>
            </a:r>
          </a:p>
          <a:p>
            <a:pPr>
              <a:buFont typeface="Wingdings" pitchFamily="2" charset="2"/>
              <a:buChar char="§"/>
            </a:pPr>
            <a:r>
              <a:rPr lang="en-IN" sz="2800" dirty="0" smtClean="0"/>
              <a:t>Chances of designing drugs which affect nodes in the network generating more efficient and safer results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OBJECTIVE</a:t>
            </a:r>
            <a:endParaRPr lang="en-US"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Convert a signaling pathway into a Boolean network using pathway logic</a:t>
            </a:r>
          </a:p>
          <a:p>
            <a:pPr>
              <a:buFont typeface="Wingdings" pitchFamily="2" charset="2"/>
              <a:buChar char="§"/>
            </a:pPr>
            <a:r>
              <a:rPr lang="en-IN" sz="2800" dirty="0" smtClean="0"/>
              <a:t>Identify unique input vector</a:t>
            </a:r>
          </a:p>
          <a:p>
            <a:pPr>
              <a:buFont typeface="Wingdings" pitchFamily="2" charset="2"/>
              <a:buChar char="§"/>
            </a:pPr>
            <a:r>
              <a:rPr lang="en-IN" sz="2800" dirty="0" smtClean="0"/>
              <a:t>Simulate single and multiple faulty conditions</a:t>
            </a:r>
          </a:p>
          <a:p>
            <a:pPr>
              <a:buFont typeface="Wingdings" pitchFamily="2" charset="2"/>
              <a:buChar char="§"/>
            </a:pPr>
            <a:r>
              <a:rPr lang="en-IN" sz="2800" dirty="0" smtClean="0"/>
              <a:t>Apply drug combinations on faulty networks</a:t>
            </a:r>
          </a:p>
          <a:p>
            <a:pPr>
              <a:buFont typeface="Wingdings" pitchFamily="2" charset="2"/>
              <a:buChar char="§"/>
            </a:pPr>
            <a:r>
              <a:rPr lang="en-IN" sz="2800" dirty="0" smtClean="0"/>
              <a:t>Prescribe optimum therapy </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spc="600" dirty="0" smtClean="0"/>
              <a:t>REFERENCES</a:t>
            </a:r>
            <a:endParaRPr lang="en-US" sz="3200" spc="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600" dirty="0" err="1" smtClean="0"/>
              <a:t>Ritwik</a:t>
            </a:r>
            <a:r>
              <a:rPr lang="en-US" sz="1600" dirty="0" smtClean="0"/>
              <a:t> </a:t>
            </a:r>
            <a:r>
              <a:rPr lang="en-US" sz="1600" dirty="0" err="1" smtClean="0"/>
              <a:t>Layek</a:t>
            </a:r>
            <a:r>
              <a:rPr lang="en-US" sz="1600" dirty="0" smtClean="0"/>
              <a:t>, </a:t>
            </a:r>
            <a:r>
              <a:rPr lang="en-US" sz="1600" dirty="0" err="1" smtClean="0"/>
              <a:t>Aniruddha</a:t>
            </a:r>
            <a:r>
              <a:rPr lang="en-US" sz="1600" dirty="0" smtClean="0"/>
              <a:t> </a:t>
            </a:r>
            <a:r>
              <a:rPr lang="en-US" sz="1600" dirty="0" err="1" smtClean="0"/>
              <a:t>Datta</a:t>
            </a:r>
            <a:r>
              <a:rPr lang="en-US" sz="1600" dirty="0" smtClean="0"/>
              <a:t>, Michael Bittner and Edward R. Dougherty, “Cancer therapy design based on pathway logic”, Bioinformatics, Vol. 27,Advance Access 30 December 2010</a:t>
            </a:r>
          </a:p>
          <a:p>
            <a:pPr marL="514350" indent="-514350">
              <a:buFont typeface="+mj-lt"/>
              <a:buAutoNum type="arabicPeriod"/>
            </a:pPr>
            <a:r>
              <a:rPr lang="en-US" sz="1600" dirty="0" smtClean="0"/>
              <a:t>Osama A. </a:t>
            </a:r>
            <a:r>
              <a:rPr lang="en-US" sz="1600" dirty="0" err="1" smtClean="0"/>
              <a:t>Arshad</a:t>
            </a:r>
            <a:r>
              <a:rPr lang="en-US" sz="1600" dirty="0" smtClean="0"/>
              <a:t>, </a:t>
            </a:r>
            <a:r>
              <a:rPr lang="en-US" sz="1600" dirty="0" err="1" smtClean="0"/>
              <a:t>Priyadarshini</a:t>
            </a:r>
            <a:r>
              <a:rPr lang="en-US" sz="1600" dirty="0" smtClean="0"/>
              <a:t> S </a:t>
            </a:r>
            <a:r>
              <a:rPr lang="en-US" sz="1600" dirty="0" err="1" smtClean="0"/>
              <a:t>Venkatasubramani</a:t>
            </a:r>
            <a:r>
              <a:rPr lang="en-US" sz="1600" dirty="0" smtClean="0"/>
              <a:t>, </a:t>
            </a:r>
            <a:r>
              <a:rPr lang="en-US" sz="1600" dirty="0" err="1" smtClean="0"/>
              <a:t>Aniruddha</a:t>
            </a:r>
            <a:r>
              <a:rPr lang="en-US" sz="1600" dirty="0" smtClean="0"/>
              <a:t> </a:t>
            </a:r>
            <a:r>
              <a:rPr lang="en-US" sz="1600" dirty="0" err="1" smtClean="0"/>
              <a:t>Datta</a:t>
            </a:r>
            <a:r>
              <a:rPr lang="en-US" sz="1600" dirty="0" smtClean="0"/>
              <a:t>, </a:t>
            </a:r>
            <a:r>
              <a:rPr lang="en-US" sz="1600" dirty="0" err="1" smtClean="0"/>
              <a:t>Jijayanagaram</a:t>
            </a:r>
            <a:r>
              <a:rPr lang="en-US" sz="1600" dirty="0" smtClean="0"/>
              <a:t> </a:t>
            </a:r>
            <a:r>
              <a:rPr lang="en-US" sz="1600" dirty="0" err="1" smtClean="0"/>
              <a:t>Venkatraj</a:t>
            </a:r>
            <a:r>
              <a:rPr lang="en-US" sz="1600" dirty="0" smtClean="0"/>
              <a:t>, “Using Boolean Logic Modeling of Gene Regulatory Networks to Exploit the Links Between Cancer and Metabolism for “Therapeutic Purposes”, IEEE Journal of Biomedical and Health Informatics, Vol. 20, No. 1,January 2016</a:t>
            </a:r>
          </a:p>
          <a:p>
            <a:pPr marL="514350" indent="-514350">
              <a:buFont typeface="+mj-lt"/>
              <a:buAutoNum type="arabicPeriod"/>
            </a:pPr>
            <a:r>
              <a:rPr lang="en-US" sz="1600" dirty="0" smtClean="0"/>
              <a:t>Frank </a:t>
            </a:r>
            <a:r>
              <a:rPr lang="en-US" sz="1600" dirty="0" err="1" smtClean="0"/>
              <a:t>Emmert-Streib</a:t>
            </a:r>
            <a:r>
              <a:rPr lang="en-US" sz="1600" dirty="0" smtClean="0"/>
              <a:t>, Matthias </a:t>
            </a:r>
            <a:r>
              <a:rPr lang="en-US" sz="1600" dirty="0" err="1" smtClean="0"/>
              <a:t>Dehmer</a:t>
            </a:r>
            <a:r>
              <a:rPr lang="en-US" sz="1600" dirty="0" smtClean="0"/>
              <a:t>, Benjamin </a:t>
            </a:r>
            <a:r>
              <a:rPr lang="en-US" sz="1600" dirty="0" err="1" smtClean="0"/>
              <a:t>Haibe-Kains</a:t>
            </a:r>
            <a:r>
              <a:rPr lang="en-US" sz="1600" dirty="0" smtClean="0"/>
              <a:t>, “Gene regulatory networks and their applications: understanding biological and medical problems in terms of networks”, Frontiers in Cell and Developmental Biology, Mini Review Article, 19 August 2014</a:t>
            </a:r>
          </a:p>
          <a:p>
            <a:pPr marL="514350" indent="-514350">
              <a:buFont typeface="+mj-lt"/>
              <a:buAutoNum type="arabicPeriod"/>
            </a:pPr>
            <a:r>
              <a:rPr lang="en-US" sz="1600" dirty="0" smtClean="0"/>
              <a:t>Handbook of Computational Molecular Biology, “Chapter 27: Identifying Gene Regulatory Networks from Gene Expression Data”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57370"/>
            <a:ext cx="8229600" cy="857250"/>
          </a:xfrm>
        </p:spPr>
        <p:txBody>
          <a:bodyPr>
            <a:noAutofit/>
          </a:bodyPr>
          <a:lstStyle/>
          <a:p>
            <a:r>
              <a:rPr lang="en-IN" sz="5400" spc="600" dirty="0" smtClean="0"/>
              <a:t>THANK YOU</a:t>
            </a:r>
            <a:endParaRPr lang="en-US" sz="5400" spc="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1491863"/>
            <a:ext cx="8229600" cy="1722829"/>
          </a:xfrm>
        </p:spPr>
        <p:txBody>
          <a:bodyPr>
            <a:normAutofit/>
          </a:bodyPr>
          <a:lstStyle/>
          <a:p>
            <a:r>
              <a:rPr lang="en-IN" spc="600" dirty="0" smtClean="0"/>
              <a:t>SIGNALING</a:t>
            </a:r>
            <a:br>
              <a:rPr lang="en-IN" spc="600" dirty="0" smtClean="0"/>
            </a:br>
            <a:r>
              <a:rPr lang="en-IN" spc="600" dirty="0" smtClean="0"/>
              <a:t>PATHWAYS</a:t>
            </a:r>
            <a:endParaRPr lang="en-US" spc="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SIGNALING PATHWAYS</a:t>
            </a:r>
            <a:endParaRPr lang="en-US" sz="4000"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Consists of a group of molecules in a cell</a:t>
            </a:r>
          </a:p>
          <a:p>
            <a:pPr>
              <a:buFont typeface="Wingdings" pitchFamily="2" charset="2"/>
              <a:buChar char="§"/>
            </a:pPr>
            <a:r>
              <a:rPr lang="en-IN" sz="2800" dirty="0" smtClean="0"/>
              <a:t>Control cell functions, such as cell division and cell death</a:t>
            </a:r>
          </a:p>
          <a:p>
            <a:pPr>
              <a:buFont typeface="Wingdings" pitchFamily="2" charset="2"/>
              <a:buChar char="§"/>
            </a:pPr>
            <a:r>
              <a:rPr lang="en-IN" sz="2800" dirty="0" smtClean="0"/>
              <a:t>Each molecule receives a signal, which is transmitted to other molecules down the pathway</a:t>
            </a:r>
          </a:p>
          <a:p>
            <a:pPr>
              <a:buFont typeface="Wingdings" pitchFamily="2" charset="2"/>
              <a:buChar char="§"/>
            </a:pPr>
            <a:r>
              <a:rPr lang="en-IN" sz="2800" dirty="0" smtClean="0"/>
              <a:t>GF pathway contains protein-protein interactions which govern cell division</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hway.png"/>
          <p:cNvPicPr>
            <a:picLocks noChangeAspect="1"/>
          </p:cNvPicPr>
          <p:nvPr/>
        </p:nvPicPr>
        <p:blipFill>
          <a:blip r:embed="rId2"/>
          <a:stretch>
            <a:fillRect/>
          </a:stretch>
        </p:blipFill>
        <p:spPr>
          <a:xfrm>
            <a:off x="2714612" y="0"/>
            <a:ext cx="5956455" cy="5143500"/>
          </a:xfrm>
          <a:prstGeom prst="rect">
            <a:avLst/>
          </a:prstGeom>
        </p:spPr>
      </p:pic>
      <p:sp>
        <p:nvSpPr>
          <p:cNvPr id="5" name="TextBox 4"/>
          <p:cNvSpPr txBox="1"/>
          <p:nvPr/>
        </p:nvSpPr>
        <p:spPr>
          <a:xfrm>
            <a:off x="500034" y="1500180"/>
            <a:ext cx="2000264" cy="2123658"/>
          </a:xfrm>
          <a:prstGeom prst="rect">
            <a:avLst/>
          </a:prstGeom>
          <a:noFill/>
        </p:spPr>
        <p:txBody>
          <a:bodyPr wrap="square" rtlCol="0">
            <a:spAutoFit/>
          </a:bodyPr>
          <a:lstStyle/>
          <a:p>
            <a:pPr algn="r"/>
            <a:r>
              <a:rPr lang="en-IN" sz="2400" spc="300" dirty="0" smtClean="0"/>
              <a:t>GROWTH FACTOR SIGNALING</a:t>
            </a:r>
            <a:r>
              <a:rPr lang="en-US" sz="2400" spc="300" dirty="0" smtClean="0"/>
              <a:t> PATHWAY</a:t>
            </a:r>
          </a:p>
          <a:p>
            <a:pPr algn="r"/>
            <a:endParaRPr lang="en-IN" spc="300" dirty="0" smtClean="0"/>
          </a:p>
          <a:p>
            <a:pPr algn="r"/>
            <a:r>
              <a:rPr lang="en-IN" i="1" spc="300" dirty="0" smtClean="0"/>
              <a:t>(ref [1])</a:t>
            </a:r>
            <a:endParaRPr lang="en-IN" sz="2400" spc="3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500180"/>
            <a:ext cx="8229600" cy="1651392"/>
          </a:xfrm>
        </p:spPr>
        <p:txBody>
          <a:bodyPr>
            <a:normAutofit/>
          </a:bodyPr>
          <a:lstStyle/>
          <a:p>
            <a:r>
              <a:rPr lang="en-IN" spc="600" dirty="0" smtClean="0"/>
              <a:t>BOOLEAN</a:t>
            </a:r>
            <a:br>
              <a:rPr lang="en-IN" spc="600" dirty="0" smtClean="0"/>
            </a:br>
            <a:r>
              <a:rPr lang="en-IN" spc="600" dirty="0" smtClean="0"/>
              <a:t>NETWORKS</a:t>
            </a:r>
            <a:endParaRPr lang="en-US" spc="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PATHWAY LOGIC</a:t>
            </a:r>
            <a:endParaRPr lang="en-US" sz="4000" spc="300" dirty="0"/>
          </a:p>
        </p:txBody>
      </p:sp>
      <p:sp>
        <p:nvSpPr>
          <p:cNvPr id="5" name="Content Placeholder 4"/>
          <p:cNvSpPr>
            <a:spLocks noGrp="1"/>
          </p:cNvSpPr>
          <p:nvPr>
            <p:ph sz="half" idx="1"/>
          </p:nvPr>
        </p:nvSpPr>
        <p:spPr>
          <a:xfrm>
            <a:off x="428596" y="1571618"/>
            <a:ext cx="4038600" cy="2545556"/>
          </a:xfrm>
        </p:spPr>
        <p:txBody>
          <a:bodyPr/>
          <a:lstStyle/>
          <a:p>
            <a:pPr>
              <a:buNone/>
            </a:pPr>
            <a:r>
              <a:rPr lang="en-IN" dirty="0" smtClean="0"/>
              <a:t>	Defines the conversion of interactions in signaling pathways into their Boolean equivalents</a:t>
            </a:r>
            <a:endParaRPr lang="en-US" dirty="0"/>
          </a:p>
        </p:txBody>
      </p:sp>
      <p:pic>
        <p:nvPicPr>
          <p:cNvPr id="7" name="Content Placeholder 6" descr="logic.PNG"/>
          <p:cNvPicPr>
            <a:picLocks noGrp="1" noChangeAspect="1"/>
          </p:cNvPicPr>
          <p:nvPr>
            <p:ph sz="half" idx="2"/>
          </p:nvPr>
        </p:nvPicPr>
        <p:blipFill>
          <a:blip r:embed="rId2"/>
          <a:stretch>
            <a:fillRect/>
          </a:stretch>
        </p:blipFill>
        <p:spPr>
          <a:xfrm>
            <a:off x="4643438" y="1357304"/>
            <a:ext cx="4098060" cy="3071834"/>
          </a:xfrm>
        </p:spPr>
      </p:pic>
      <p:sp>
        <p:nvSpPr>
          <p:cNvPr id="6" name="TextBox 5"/>
          <p:cNvSpPr txBox="1"/>
          <p:nvPr/>
        </p:nvSpPr>
        <p:spPr>
          <a:xfrm>
            <a:off x="6072198"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782</Words>
  <Application>Microsoft Office PowerPoint</Application>
  <PresentationFormat>On-screen Show (16:9)</PresentationFormat>
  <Paragraphs>136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Theme</vt:lpstr>
      <vt:lpstr>IDENTIFICATION OF OPTIMUM DRUG COMBINATION FOR CANCER USING BOOLEAN NETWORKS</vt:lpstr>
      <vt:lpstr>INTRODUCTION</vt:lpstr>
      <vt:lpstr>PROBLEM STATEMENT</vt:lpstr>
      <vt:lpstr>OBJECTIVE</vt:lpstr>
      <vt:lpstr>SIGNALING PATHWAYS</vt:lpstr>
      <vt:lpstr>SIGNALING PATHWAYS</vt:lpstr>
      <vt:lpstr>PowerPoint Presentation</vt:lpstr>
      <vt:lpstr>BOOLEAN NETWORKS</vt:lpstr>
      <vt:lpstr>PATHWAY LOGIC</vt:lpstr>
      <vt:lpstr>BOOLEAN NETWORKS</vt:lpstr>
      <vt:lpstr>PowerPoint Presentation</vt:lpstr>
      <vt:lpstr>FAULTS AND DRUG THERAPY</vt:lpstr>
      <vt:lpstr>FAULTS</vt:lpstr>
      <vt:lpstr>DRUG THERAPY</vt:lpstr>
      <vt:lpstr>GPU ACCELERATION</vt:lpstr>
      <vt:lpstr>1 BOOLEAN NETWORK MODELING</vt:lpstr>
      <vt:lpstr>BOOLEAN NETWORK MODELING</vt:lpstr>
      <vt:lpstr>2 UNIQUE INPUT VECTOR IDENTIFICATION</vt:lpstr>
      <vt:lpstr>UNIQUE INPUT VECTOR IDENTIFICATION</vt:lpstr>
      <vt:lpstr>UNIQUE INPUT VECTOR</vt:lpstr>
      <vt:lpstr>3 FAULT SIMULATION</vt:lpstr>
      <vt:lpstr>FAULT SIMULATION</vt:lpstr>
      <vt:lpstr>SINGLE FAULT SCENARIO</vt:lpstr>
      <vt:lpstr>MULTIPLE FAULT SCENARIO</vt:lpstr>
      <vt:lpstr>4 DRUG APPLICATION</vt:lpstr>
      <vt:lpstr>APPLICATION OF KNOWN DRUGS</vt:lpstr>
      <vt:lpstr>PowerPoint Presentation</vt:lpstr>
      <vt:lpstr>ENCODING</vt:lpstr>
      <vt:lpstr>PowerPoint Presentation</vt:lpstr>
      <vt:lpstr>PowerPoint Presentation</vt:lpstr>
      <vt:lpstr>CONDENSING</vt:lpstr>
      <vt:lpstr>PowerPoint Presentation</vt:lpstr>
      <vt:lpstr>PowerPoint Presentation</vt:lpstr>
      <vt:lpstr>PowerPoint Presentation</vt:lpstr>
      <vt:lpstr>PARALLEL DRUG APPLICATION VIA GPU</vt:lpstr>
      <vt:lpstr>PowerPoint Presentation</vt:lpstr>
      <vt:lpstr>CUSTOM DRUG APPLICATION</vt:lpstr>
      <vt:lpstr>PowerPoint Presentation</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OPTIMUM DRUG COMBINATION FOR CANCER USING BOOLEAN NETWORKS</dc:title>
  <dc:creator>Argha Nandan</dc:creator>
  <cp:lastModifiedBy>Abhisek Karmakar</cp:lastModifiedBy>
  <cp:revision>31</cp:revision>
  <dcterms:created xsi:type="dcterms:W3CDTF">2018-05-10T16:10:09Z</dcterms:created>
  <dcterms:modified xsi:type="dcterms:W3CDTF">2018-05-13T07:32:50Z</dcterms:modified>
</cp:coreProperties>
</file>