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9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7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1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3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F83DDE-9E2A-473D-ADE5-EC755AE2C85B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346476-8305-4C10-B4A3-CAF5DE47124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NFgen/" TargetMode="External"/><Relationship Id="rId2" Type="http://schemas.openxmlformats.org/officeDocument/2006/relationships/hyperlink" Target="https://github.com/MistFuror/ri_mins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Heurističko rešavanje problema minimalnog broja zadovoljivih formula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Poređenje genetskog i memetskog 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Dat je skup iskaznih formula u 3KNF, pronaći valuaciju koja minimizuje broj zadovoljenih formula.</a:t>
            </a:r>
          </a:p>
          <a:p>
            <a:endParaRPr lang="sr-Latn-RS" dirty="0"/>
          </a:p>
          <a:p>
            <a:r>
              <a:rPr lang="sr-Latn-RS" sz="2400" b="1" dirty="0" smtClean="0"/>
              <a:t>Razlike i sličnosti sa MIN-SAT</a:t>
            </a:r>
          </a:p>
          <a:p>
            <a:r>
              <a:rPr lang="sr-Latn-RS" dirty="0" smtClean="0"/>
              <a:t>Uopštenje MIN-SAT problema, specijalni slučaj kada su sve iskazne formule dužine jedan (broj klauza je jednak 1).</a:t>
            </a:r>
          </a:p>
          <a:p>
            <a:r>
              <a:rPr lang="sr-Latn-RS" dirty="0" smtClean="0"/>
              <a:t>Razvijene relativno efikasne egzaktne metode za MIN-SAT, mada problem je dosta manje izučavan od MAX-SAT-a (primer MinSatz).</a:t>
            </a:r>
            <a:endParaRPr lang="sr-Latn-RS" dirty="0"/>
          </a:p>
          <a:p>
            <a:r>
              <a:rPr lang="sr-Latn-RS" dirty="0" smtClean="0"/>
              <a:t>Uopštenje (kojim se mi bavimo) nije toliko izučavano.</a:t>
            </a:r>
          </a:p>
        </p:txBody>
      </p:sp>
    </p:spTree>
    <p:extLst>
      <p:ext uri="{BB962C8B-B14F-4D97-AF65-F5344CB8AC3E}">
        <p14:creationId xmlns:p14="http://schemas.microsoft.com/office/powerpoint/2010/main" val="321057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Pristupi u rešavanju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b="1" dirty="0" smtClean="0"/>
              <a:t>Algoritam grube sile</a:t>
            </a:r>
          </a:p>
          <a:p>
            <a:r>
              <a:rPr lang="sr-Latn-RS" dirty="0" smtClean="0"/>
              <a:t>Algoritam grube sile je neupotrebljiv za iole veće instance problema zbog eksponencijalne složenosti – </a:t>
            </a:r>
            <a:r>
              <a:rPr lang="sr-Latn-RS" b="1" i="1" dirty="0" smtClean="0"/>
              <a:t>2</a:t>
            </a:r>
            <a:r>
              <a:rPr lang="en-US" b="1" i="1" baseline="30000" dirty="0" smtClean="0"/>
              <a:t>n</a:t>
            </a:r>
            <a:r>
              <a:rPr lang="sr-Latn-RS" dirty="0" smtClean="0"/>
              <a:t> valuacija (gde je </a:t>
            </a:r>
            <a:r>
              <a:rPr lang="sr-Latn-RS" b="1" i="1" dirty="0" smtClean="0"/>
              <a:t>n</a:t>
            </a:r>
            <a:r>
              <a:rPr lang="sr-Latn-RS" dirty="0" smtClean="0"/>
              <a:t> broj promenljivih), provera svake valuacije podrazumeva proveru </a:t>
            </a:r>
            <a:r>
              <a:rPr lang="sr-Latn-RS" b="1" i="1" dirty="0" smtClean="0"/>
              <a:t>k</a:t>
            </a:r>
            <a:r>
              <a:rPr lang="sr-Latn-RS" dirty="0" smtClean="0"/>
              <a:t> iskaznih formula, svaka dužine </a:t>
            </a:r>
            <a:r>
              <a:rPr lang="sr-Latn-RS" b="1" i="1" dirty="0" smtClean="0"/>
              <a:t>l </a:t>
            </a:r>
            <a:r>
              <a:rPr lang="sr-Latn-RS" dirty="0" smtClean="0"/>
              <a:t>(u smislu broja klauza). Dobija se algoritam vremenske složenosti </a:t>
            </a:r>
            <a:r>
              <a:rPr lang="sr-Latn-RS" b="1" i="1" dirty="0" smtClean="0"/>
              <a:t>O(</a:t>
            </a:r>
            <a:r>
              <a:rPr lang="sr-Latn-RS" b="1" i="1" dirty="0"/>
              <a:t>2</a:t>
            </a:r>
            <a:r>
              <a:rPr lang="en-US" b="1" i="1" baseline="30000" dirty="0" smtClean="0"/>
              <a:t>n</a:t>
            </a:r>
            <a:r>
              <a:rPr lang="sr-Latn-RS" b="1" i="1" dirty="0" smtClean="0"/>
              <a:t>*k*l)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Pribegavamo heurističkim algoritmima: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/>
              <a:t>Genetski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 smtClean="0"/>
              <a:t>Memetski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712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Genetski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Ocena kvaliteta jedinke (fitnes funkcija): </a:t>
            </a:r>
            <a:r>
              <a:rPr lang="sr-Latn-RS" b="1" i="1" dirty="0" smtClean="0"/>
              <a:t>1 / (sat(v) + 1)</a:t>
            </a:r>
            <a:r>
              <a:rPr lang="sr-Latn-RS" dirty="0" smtClean="0"/>
              <a:t>,</a:t>
            </a:r>
            <a:r>
              <a:rPr lang="sr-Latn-RS" b="1" i="1" dirty="0" smtClean="0"/>
              <a:t> </a:t>
            </a:r>
            <a:r>
              <a:rPr lang="sr-Latn-RS" dirty="0" smtClean="0"/>
              <a:t>gde je </a:t>
            </a:r>
            <a:r>
              <a:rPr lang="sr-Latn-RS" b="1" i="1" dirty="0" smtClean="0"/>
              <a:t>v</a:t>
            </a:r>
            <a:r>
              <a:rPr lang="sr-Latn-RS" dirty="0" smtClean="0"/>
              <a:t> jedinka (valuacija), a </a:t>
            </a:r>
            <a:r>
              <a:rPr lang="sr-Latn-RS" b="1" i="1" dirty="0" smtClean="0"/>
              <a:t>sat(v) </a:t>
            </a:r>
            <a:r>
              <a:rPr lang="sr-Latn-RS" dirty="0" smtClean="0"/>
              <a:t>broj zadovoljenih iskaznih formula.</a:t>
            </a:r>
          </a:p>
          <a:p>
            <a:r>
              <a:rPr lang="sr-Latn-RS" dirty="0" smtClean="0"/>
              <a:t>Dobijanje broja zadovoljenih formula iz fitnes funkcije: </a:t>
            </a:r>
            <a:r>
              <a:rPr lang="sr-Latn-RS" b="1" i="1" dirty="0" smtClean="0"/>
              <a:t>round(1 / fitness(v) - 1)</a:t>
            </a:r>
            <a:r>
              <a:rPr lang="sr-Latn-RS" dirty="0" smtClean="0"/>
              <a:t>.</a:t>
            </a:r>
            <a:endParaRPr lang="sr-Latn-RS" b="1" i="1" dirty="0" smtClean="0"/>
          </a:p>
          <a:p>
            <a:r>
              <a:rPr lang="sr-Latn-RS" dirty="0" smtClean="0"/>
              <a:t>Ruletska selekcija, jednopoziciono ukrštanje, mutacija inverzijom nasumično izabrane promenljive, elitizam.</a:t>
            </a:r>
          </a:p>
          <a:p>
            <a:r>
              <a:rPr lang="sr-Latn-RS" dirty="0" smtClean="0"/>
              <a:t>Uslov zaustavljanja: maksimalan broj iteracija i maksimalan broj iteracija bez promene najbolje jedinke.</a:t>
            </a:r>
            <a:endParaRPr lang="sr-Latn-RS" dirty="0"/>
          </a:p>
          <a:p>
            <a:r>
              <a:rPr lang="sr-Latn-RS" sz="2400" b="1" dirty="0" smtClean="0"/>
              <a:t>Rezultati?</a:t>
            </a:r>
          </a:p>
          <a:p>
            <a:r>
              <a:rPr lang="sr-Latn-RS" dirty="0" smtClean="0"/>
              <a:t>Rešenje skoro uvek optimalno za manje instance problema za kratko vreme izvršavanja.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Memetski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Može se posmatrati kao proširenje evolucionih algoritama, u ovom slučaju genetskog algoritma. Razlika je u dodatom operatoru optimizacije – povremeno optimizujemo pojedinačne jedinke nekom S-metaheuristikom.</a:t>
            </a:r>
          </a:p>
          <a:p>
            <a:r>
              <a:rPr lang="sr-Latn-RS" dirty="0" smtClean="0"/>
              <a:t>Isprobane S-metaheuristike: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Lokalna pretraga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Simulirano kaljenje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Redukovana metoda promenljivih okolina</a:t>
            </a:r>
          </a:p>
          <a:p>
            <a:r>
              <a:rPr lang="sr-Latn-RS" dirty="0" smtClean="0"/>
              <a:t>Motivacija – nadamo se se da će memetski algoritam uspeti da nadmaši genetski tako što će se optimizacijom izboriti sa manjim promenama u jedinkama potrebnim za optimalno rešenje.</a:t>
            </a:r>
          </a:p>
        </p:txBody>
      </p:sp>
    </p:spTree>
    <p:extLst>
      <p:ext uri="{BB962C8B-B14F-4D97-AF65-F5344CB8AC3E}">
        <p14:creationId xmlns:p14="http://schemas.microsoft.com/office/powerpoint/2010/main" val="320439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Memetski algoritam – dodatni parametri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dodatne parametre uvodimo optimizator i frekvenciju optimizacije.</a:t>
            </a:r>
          </a:p>
          <a:p>
            <a:r>
              <a:rPr lang="sr-Latn-RS" dirty="0" smtClean="0"/>
              <a:t>Frekvencija optimizacije – ne želimo da previše procesorskog vremena trošimo u optimizaciji jedinki, pa je vršimo samo povremeno.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4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sprovođenja eksperimenta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svaku instancu problema pokrećemo određeni broj izvršavanja nekog algoritma, pratimo najbolje nađeno rešenje u svim izvršavanjima, najgore nađeno rešenje (od najboljih iz pojedinačnih izvršavanja) i prosek. Pratimo i prosečno vreme izvršavanja algoritma na datoj instanci problema.</a:t>
            </a:r>
          </a:p>
          <a:p>
            <a:r>
              <a:rPr lang="sr-Latn-RS" sz="2400" b="1" dirty="0" smtClean="0"/>
              <a:t>Rezultati?</a:t>
            </a:r>
          </a:p>
          <a:p>
            <a:r>
              <a:rPr lang="sr-Latn-RS" dirty="0" smtClean="0"/>
              <a:t>Memetski algoritam se ponaša gore od genetskog. Prosečno vreme izvršavanja (što je bilo i očekivano) je višestruko gore od prosečnog vremena za genetski algoritam, ali isto tako su gora i nađena rešenja. Razlog za ovo je verovatno prebrza konvergencija ka lokalnom optimumu usled koraka optimizacije.</a:t>
            </a:r>
          </a:p>
          <a:p>
            <a:r>
              <a:rPr lang="sr-Latn-RS" dirty="0" smtClean="0"/>
              <a:t>Od isprobanih optimizatora, najgore se pokazao optimizator na bazi redukovane metode promenljivih okolina, dok su optimizatori na bazi lokalne pretrage i simuliranog kaljenja imali slične performanse.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6918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Memetski algoritmi su loši?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Memetski algoritmi nisu loši. Ne postoji heuristički algoritam koji je optimalan za svaki moguć optimizacioni problem (No Free Lunch Theorem).</a:t>
            </a:r>
          </a:p>
          <a:p>
            <a:r>
              <a:rPr lang="sr-Latn-RS" dirty="0" smtClean="0"/>
              <a:t>Drugačije varijante memetskih algoritama bi se vrlo moguće pokazale bolje. Neke varijante vrše optimizaciju S-metaheuristikama tek na kraju izvršavanja dela koji odgovara datom evolutivnom algoritmu, pa nije moguće dobijati gora rešenja od onih dobijenih genetskim. Neke naprednije varijante smanjuju verovatnoću zaglavljivanja u lokalnom optimumu podelom populacije na više delova koji se zasebno optimizuju, pa se međusobno mešaju (SFLA – Shuffled Frog Leaping Algorithm).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Linkovi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Implementacija i rad: </a:t>
            </a:r>
            <a:r>
              <a:rPr lang="sr-Latn-RS" dirty="0">
                <a:hlinkClick r:id="rId2"/>
              </a:rPr>
              <a:t>https://</a:t>
            </a:r>
            <a:r>
              <a:rPr lang="sr-Latn-RS" dirty="0" smtClean="0">
                <a:hlinkClick r:id="rId2"/>
              </a:rPr>
              <a:t>github.com/MistFuror/ri_minsat</a:t>
            </a:r>
            <a:endParaRPr lang="sr-Latn-RS" dirty="0" smtClean="0"/>
          </a:p>
          <a:p>
            <a:r>
              <a:rPr lang="sr-Latn-RS" dirty="0" smtClean="0"/>
              <a:t>CNFgen biblioteka za generisanje iskaznih formula u KNF-u: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://pypi.org/project/CNFgen</a:t>
            </a:r>
            <a:r>
              <a:rPr lang="en-US" dirty="0" smtClean="0">
                <a:hlinkClick r:id="rId3"/>
              </a:rPr>
              <a:t>/</a:t>
            </a:r>
            <a:endParaRPr lang="sr-Latn-R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895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590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Heurističko rešavanje problema minimalnog broja zadovoljivih formula</vt:lpstr>
      <vt:lpstr>Opis problema</vt:lpstr>
      <vt:lpstr>Pristupi u rešavanju</vt:lpstr>
      <vt:lpstr>Genetski algoritam</vt:lpstr>
      <vt:lpstr>Memetski algoritam</vt:lpstr>
      <vt:lpstr>Memetski algoritam – dodatni parametri</vt:lpstr>
      <vt:lpstr>Način sprovođenja eksperimenta</vt:lpstr>
      <vt:lpstr>Memetski algoritmi su loši?</vt:lpstr>
      <vt:lpstr>Linkovi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Heurističko rešavanje problema minimalnog broja zadovoljivih formula</dc:title>
  <dc:creator>Aca</dc:creator>
  <cp:lastModifiedBy>Aca</cp:lastModifiedBy>
  <cp:revision>14</cp:revision>
  <dcterms:created xsi:type="dcterms:W3CDTF">2022-09-23T15:52:21Z</dcterms:created>
  <dcterms:modified xsi:type="dcterms:W3CDTF">2022-09-23T18:22:41Z</dcterms:modified>
</cp:coreProperties>
</file>