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6" r:id="rId3"/>
    <p:sldId id="257" r:id="rId5"/>
    <p:sldId id="260" r:id="rId6"/>
    <p:sldId id="271" r:id="rId7"/>
    <p:sldId id="264" r:id="rId8"/>
    <p:sldId id="267" r:id="rId9"/>
    <p:sldId id="265" r:id="rId10"/>
    <p:sldId id="266" r:id="rId11"/>
    <p:sldId id="263" r:id="rId12"/>
    <p:sldId id="273" r:id="rId13"/>
    <p:sldId id="274" r:id="rId14"/>
    <p:sldId id="290" r:id="rId15"/>
    <p:sldId id="289" r:id="rId16"/>
    <p:sldId id="270" r:id="rId17"/>
    <p:sldId id="258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37379-B3EA-4523-8A2C-47E4921E9E15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FA417-BA7E-482A-A32A-09822867980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FA417-BA7E-482A-A32A-098228679804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4677-C1B7-464A-BF20-BA8B9C6CDA6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5495-0529-4DE3-9B83-C89D8F1E8C3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4677-C1B7-464A-BF20-BA8B9C6CDA6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5495-0529-4DE3-9B83-C89D8F1E8C3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4677-C1B7-464A-BF20-BA8B9C6CDA6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5495-0529-4DE3-9B83-C89D8F1E8C3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4677-C1B7-464A-BF20-BA8B9C6CDA6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5495-0529-4DE3-9B83-C89D8F1E8C3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4677-C1B7-464A-BF20-BA8B9C6CDA6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5495-0529-4DE3-9B83-C89D8F1E8C3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4677-C1B7-464A-BF20-BA8B9C6CDA6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5495-0529-4DE3-9B83-C89D8F1E8C3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4677-C1B7-464A-BF20-BA8B9C6CDA6C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5495-0529-4DE3-9B83-C89D8F1E8C3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4677-C1B7-464A-BF20-BA8B9C6CDA6C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5495-0529-4DE3-9B83-C89D8F1E8C3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4677-C1B7-464A-BF20-BA8B9C6CDA6C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5495-0529-4DE3-9B83-C89D8F1E8C3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4677-C1B7-464A-BF20-BA8B9C6CDA6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5495-0529-4DE3-9B83-C89D8F1E8C3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4677-C1B7-464A-BF20-BA8B9C6CDA6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5495-0529-4DE3-9B83-C89D8F1E8C3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F4677-C1B7-464A-BF20-BA8B9C6CDA6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95495-0529-4DE3-9B83-C89D8F1E8C38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www.codechef.com/problems/MAXAND18" TargetMode="External"/><Relationship Id="rId3" Type="http://schemas.openxmlformats.org/officeDocument/2006/relationships/hyperlink" Target="https://www.codechef.com/problems/LOSTARRAY_" TargetMode="External"/><Relationship Id="rId2" Type="http://schemas.openxmlformats.org/officeDocument/2006/relationships/hyperlink" Target="https://www.atcoder.jp/contests/abc289/tasks/abc289_c" TargetMode="External"/><Relationship Id="rId1" Type="http://schemas.openxmlformats.org/officeDocument/2006/relationships/hyperlink" Target="https://www.codechef.com/problems/BITEQU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jqJ5s077OKo" TargetMode="External"/><Relationship Id="rId3" Type="http://schemas.openxmlformats.org/officeDocument/2006/relationships/hyperlink" Target="https://www.hackerearth.com/practice/basic-programming/bit-manipulation/basics-of-bit-manipulation/tutorial/" TargetMode="External"/><Relationship Id="rId2" Type="http://schemas.openxmlformats.org/officeDocument/2006/relationships/hyperlink" Target="https://codeforces.com/blog/entry/73490" TargetMode="External"/><Relationship Id="rId1" Type="http://schemas.openxmlformats.org/officeDocument/2006/relationships/hyperlink" Target="https://brilliant.org/wiki/number-base/" TargetMode="Externa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www.geeksforgeeks.org/builtin-functions-gcc-compiler/" TargetMode="External"/><Relationship Id="rId3" Type="http://schemas.openxmlformats.org/officeDocument/2006/relationships/hyperlink" Target="https://www.geeksforgeeks.org/bits-manipulation-important-tactics/" TargetMode="External"/><Relationship Id="rId2" Type="http://schemas.openxmlformats.org/officeDocument/2006/relationships/hyperlink" Target="https://www.geeksforgeeks.org/bit-tricks-competitive-programming/" TargetMode="External"/><Relationship Id="rId1" Type="http://schemas.openxmlformats.org/officeDocument/2006/relationships/hyperlink" Target="https://www.geeksforgeeks.org/bitwise-hacks-for-competitive-programming/" TargetMode="Externa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medium.com/biffures/part-4-bitwise-patterns-7b17dae3eee0" TargetMode="External"/><Relationship Id="rId3" Type="http://schemas.openxmlformats.org/officeDocument/2006/relationships/hyperlink" Target="https://medium.com/biffures/part-3-or-and-20ccc9938f05" TargetMode="External"/><Relationship Id="rId2" Type="http://schemas.openxmlformats.org/officeDocument/2006/relationships/hyperlink" Target="https://medium.com/biffures/part-2-the-beauty-of-bitwise-and-or-cdf1d8d87891" TargetMode="External"/><Relationship Id="rId1" Type="http://schemas.openxmlformats.org/officeDocument/2006/relationships/hyperlink" Target="https://medium.com/biffures/bits-101-120f75aeb75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Advanced Bit Manipulation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- Srivaths P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Bitmasking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A bitmask is a sequence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/>
                  <a:t> bits that encodes a subset, where the element is taken if a bit is set, and not taken if a bit is unset.</a:t>
                </a: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Ex: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10110</m:t>
                    </m:r>
                  </m:oMath>
                </a14:m>
                <a:r>
                  <a:rPr lang="en-IN" dirty="0"/>
                  <a:t> would mean indices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IN" dirty="0"/>
                  <a:t> are taken, while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IN" dirty="0"/>
                  <a:t> are not.</a:t>
                </a: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By generating all bitmasks of some size, we can easily generate all subsets of an array.</a:t>
                </a: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This way, we can use iteration instead of recursion to generate subsets.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Bitmasking</a:t>
            </a:r>
            <a:r>
              <a:rPr lang="en-IN" dirty="0"/>
              <a:t> – Brute Force Code</a:t>
            </a: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73676" y="1875154"/>
            <a:ext cx="8983980" cy="310769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charset="0"/>
              </a:rPr>
              <a:t>for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58CD6"/>
                </a:solidFill>
                <a:effectLst/>
                <a:latin typeface="Consolas" panose="020B0609020204030204" charset="0"/>
              </a:rPr>
              <a:t>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charset="0"/>
              </a:rPr>
              <a:t>mask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charset="0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charset="0"/>
              </a:rPr>
              <a:t>mask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&lt; 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charset="0"/>
              </a:rPr>
              <a:t>1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&lt;&lt;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charset="0"/>
              </a:rPr>
              <a:t>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);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charset="0"/>
              </a:rPr>
              <a:t>mask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++)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charset="0"/>
              </a:rPr>
              <a:t>for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58CD6"/>
                </a:solidFill>
                <a:effectLst/>
                <a:latin typeface="Consolas" panose="020B0609020204030204" charset="0"/>
              </a:rPr>
              <a:t>int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charset="0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charset="0"/>
              </a:rPr>
              <a:t>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++)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charset="0"/>
              </a:rPr>
              <a:t>if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((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charset="0"/>
              </a:rPr>
              <a:t>mask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&gt;&gt;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) &amp;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charset="0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    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charset="0"/>
              </a:rPr>
              <a:t>cout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charset="0"/>
              </a:rPr>
              <a:t>&lt;&lt;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charset="0"/>
              </a:rPr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[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]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charset="0"/>
              </a:rPr>
              <a:t>&lt;&lt;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charset="0"/>
              </a:rPr>
              <a:t>" 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charset="0"/>
              </a:rPr>
              <a:t>cout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charset="0"/>
              </a:rPr>
              <a:t>&lt;&lt;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58CD6"/>
                </a:solidFill>
                <a:effectLst/>
                <a:latin typeface="Consolas" panose="020B0609020204030204" charset="0"/>
              </a:rPr>
              <a:t>endl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}</a:t>
            </a:r>
            <a:endParaRPr kumimoji="0" lang="en-IN" altLang="en-US" sz="2800" b="0" i="0" u="none" strike="noStrike" cap="none" normalizeH="0" baseline="0" dirty="0">
              <a:ln>
                <a:noFill/>
              </a:ln>
              <a:solidFill>
                <a:srgbClr val="D4D4D4"/>
              </a:solidFill>
              <a:effectLst/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Types of problems: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Bit-independent problems:</a:t>
            </a:r>
            <a:br>
              <a:rPr lang="en-IN" altLang="en-US"/>
            </a:br>
            <a:r>
              <a:rPr lang="en-IN" altLang="en-US"/>
              <a:t>Can solve for for each bit separately. The solution for a bit ‘x’ will not depend on the solution for a bit ‘y’.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Bit-dependent problems:</a:t>
            </a:r>
            <a:br>
              <a:rPr lang="en-IN" altLang="en-US"/>
            </a:br>
            <a:r>
              <a:rPr lang="en-IN" altLang="en-US"/>
              <a:t>Cannot solve for each bit separately. All the bits are interconnected and cannot be treated as independent.</a:t>
            </a:r>
            <a:endParaRPr lang="en-I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Problems: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  <a:hlinkClick r:id="rId1" action="ppaction://hlinkfile"/>
              </a:rPr>
              <a:t>https://www.codechef.com/problems/BITEQU</a:t>
            </a:r>
            <a:endParaRPr lang="en-US"/>
          </a:p>
          <a:p>
            <a:r>
              <a:rPr lang="en-US">
                <a:sym typeface="+mn-ea"/>
                <a:hlinkClick r:id="rId2" action="ppaction://hlinkfile"/>
              </a:rPr>
              <a:t>https://www.atcoder.jp/contests/abc289/tasks/abc289_c</a:t>
            </a:r>
            <a:endParaRPr lang="en-US"/>
          </a:p>
          <a:p>
            <a:r>
              <a:rPr lang="en-US">
                <a:sym typeface="+mn-ea"/>
                <a:hlinkClick r:id="rId3" action="ppaction://hlinkfile"/>
              </a:rPr>
              <a:t>https://www.codechef.com/problems/LOSTARRAY_</a:t>
            </a:r>
            <a:endParaRPr lang="en-US"/>
          </a:p>
          <a:p>
            <a:r>
              <a:rPr lang="en-US">
                <a:sym typeface="+mn-ea"/>
                <a:hlinkClick r:id="rId4" action="ppaction://hlinkfile"/>
              </a:rPr>
              <a:t>https://www.codechef.com/problems/MAXAND18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Properties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0000" lnSpcReduction="10000"/>
              </a:bodyPr>
              <a:lstStyle/>
              <a:p>
                <a:r>
                  <a:rPr lang="en-IN" dirty="0"/>
                  <a:t>OR/AND/XOR are associative and commutative.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^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^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dirty="0"/>
              </a:p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^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/>
                  <a:t>, then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^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^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^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m:rPr>
                        <m:sty m:val="p"/>
                      </m:rPr>
                      <a:rPr lang="en-IN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≥ </m:t>
                    </m:r>
                    <m:r>
                      <m:rPr>
                        <m:sty m:val="p"/>
                      </m:rPr>
                      <a:rPr lang="en-IN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)+(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I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IN" i="1" dirty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IN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I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IN" dirty="0">
                    <a:latin typeface="Cambria Math" panose="02040503050406030204" pitchFamily="18" charset="0"/>
                  </a:rPr>
                  <a:t> </a:t>
                </a:r>
                <a:r>
                  <a:rPr lang="en-IN" altLang="en-US" dirty="0">
                    <a:latin typeface="Cambria Math" panose="02040503050406030204" pitchFamily="18" charset="0"/>
                  </a:rPr>
                  <a:t>is 1 if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altLang="en-US" dirty="0">
                    <a:latin typeface="Cambria Math" panose="02040503050406030204" pitchFamily="18" charset="0"/>
                  </a:rPr>
                  <a:t> is odd, else 0</a:t>
                </a:r>
                <a:endParaRPr lang="en-I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IN" i="1" dirty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I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I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I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IN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IN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is 0 if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 is a power of 2 (except when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IN" i="1" dirty="0">
                        <a:latin typeface="Cambria Math" panose="02040503050406030204" pitchFamily="18" charset="0"/>
                      </a:rPr>
                      <m:t> = </m:t>
                    </m:r>
                    <m:r>
                      <a:rPr lang="en-US" altLang="en-IN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/>
                  <a:t>)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67"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50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Number base:</a:t>
            </a:r>
            <a:endParaRPr lang="en-IN" dirty="0"/>
          </a:p>
          <a:p>
            <a:pPr marL="0" indent="0">
              <a:buNone/>
            </a:pPr>
            <a:r>
              <a:rPr lang="en-IN" dirty="0">
                <a:hlinkClick r:id="rId1"/>
              </a:rPr>
              <a:t>https://brilliant.org/wiki/number-base/</a:t>
            </a:r>
            <a:endParaRPr lang="en-IN" dirty="0"/>
          </a:p>
          <a:p>
            <a:pPr marL="0" indent="0">
              <a:buNone/>
            </a:pPr>
            <a:br>
              <a:rPr lang="en-IN" dirty="0">
                <a:hlinkClick r:id="rId2"/>
              </a:rPr>
            </a:br>
            <a:r>
              <a:rPr lang="en-IN" dirty="0"/>
              <a:t>Bit manipulation:</a:t>
            </a:r>
            <a:endParaRPr lang="en-IN" dirty="0"/>
          </a:p>
          <a:p>
            <a:r>
              <a:rPr lang="en-IN" dirty="0">
                <a:hlinkClick r:id="rId2"/>
              </a:rPr>
              <a:t>https://codeforces.com/blog/entry/73490</a:t>
            </a:r>
            <a:r>
              <a:rPr lang="en-IN" dirty="0"/>
              <a:t> (highly recommended) </a:t>
            </a:r>
            <a:endParaRPr lang="en-IN" dirty="0">
              <a:hlinkClick r:id="rId3"/>
            </a:endParaRPr>
          </a:p>
          <a:p>
            <a:r>
              <a:rPr lang="en-IN" dirty="0">
                <a:hlinkClick r:id="rId3"/>
              </a:rPr>
              <a:t>https://www.hackerearth.com/practice/basic-programming/bit-manipulation/basics-of-bit-manipulation/tutorial/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Bitsets</a:t>
            </a:r>
            <a:r>
              <a:rPr lang="en-IN" dirty="0"/>
              <a:t>:</a:t>
            </a:r>
            <a:endParaRPr lang="en-IN" dirty="0"/>
          </a:p>
          <a:p>
            <a:r>
              <a:rPr lang="en-IN" dirty="0">
                <a:hlinkClick r:id="rId4"/>
              </a:rPr>
              <a:t>https://www.youtube.com/watch?v=jqJ5s077OKo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300" dirty="0"/>
              <a:t>More properties:</a:t>
            </a:r>
            <a:endParaRPr lang="en-IN" sz="2300" dirty="0"/>
          </a:p>
          <a:p>
            <a:pPr marL="0" indent="0">
              <a:buNone/>
            </a:pPr>
            <a:r>
              <a:rPr lang="en-IN" sz="2300" dirty="0">
                <a:hlinkClick r:id="rId1"/>
              </a:rPr>
              <a:t>https://stackoverflow.com/questions/12764670/are-there-any-bitwise-operator-laws</a:t>
            </a:r>
            <a:endParaRPr lang="en-IN" sz="2300" dirty="0"/>
          </a:p>
          <a:p>
            <a:pPr marL="0" indent="0">
              <a:buNone/>
            </a:pPr>
            <a:endParaRPr lang="en-IN" sz="2300" dirty="0">
              <a:hlinkClick r:id="rId1"/>
            </a:endParaRPr>
          </a:p>
          <a:p>
            <a:pPr marL="0" indent="0">
              <a:buNone/>
            </a:pPr>
            <a:r>
              <a:rPr lang="en-IN" sz="2300" dirty="0"/>
              <a:t>Useful tricks and formulas:</a:t>
            </a:r>
            <a:endParaRPr lang="en-IN" sz="2300" dirty="0">
              <a:hlinkClick r:id="rId1"/>
            </a:endParaRPr>
          </a:p>
          <a:p>
            <a:r>
              <a:rPr lang="en-IN" sz="2300" dirty="0">
                <a:hlinkClick r:id="rId1"/>
              </a:rPr>
              <a:t>https://www.geeksforgeeks.org/bitwise-hacks-for-competitive-programming/</a:t>
            </a:r>
            <a:endParaRPr lang="en-IN" sz="2300" dirty="0">
              <a:hlinkClick r:id="rId2"/>
            </a:endParaRPr>
          </a:p>
          <a:p>
            <a:r>
              <a:rPr lang="en-IN" sz="2300" dirty="0">
                <a:hlinkClick r:id="rId2"/>
              </a:rPr>
              <a:t>https://www.geeksforgeeks.org/bit-tricks-competitive-programming/</a:t>
            </a:r>
            <a:endParaRPr lang="en-IN" sz="2300" dirty="0">
              <a:hlinkClick r:id="rId3"/>
            </a:endParaRPr>
          </a:p>
          <a:p>
            <a:r>
              <a:rPr lang="en-IN" sz="2300" dirty="0">
                <a:hlinkClick r:id="rId3"/>
              </a:rPr>
              <a:t>https://www.geeksforgeeks.org/bits-manipulation-important-tactics/</a:t>
            </a:r>
            <a:endParaRPr lang="en-IN" sz="2300" dirty="0"/>
          </a:p>
          <a:p>
            <a:r>
              <a:rPr lang="en-IN" sz="2300" dirty="0">
                <a:hlinkClick r:id="rId4"/>
              </a:rPr>
              <a:t>https://www.geeksforgeeks.org/builtin-functions-gcc-compiler/</a:t>
            </a:r>
            <a:endParaRPr lang="en-IN" sz="23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 - Extra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On bitwise operators:</a:t>
            </a:r>
            <a:endParaRPr lang="en-IN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>
                <a:hlinkClick r:id="rId1"/>
              </a:rPr>
              <a:t>https://medium.com/biffures/bits-101-120f75aeb75a</a:t>
            </a:r>
            <a:endParaRPr lang="en-IN" sz="2400" dirty="0"/>
          </a:p>
          <a:p>
            <a:pPr marL="0" indent="0">
              <a:buNone/>
            </a:pPr>
            <a:r>
              <a:rPr lang="en-IN" sz="2400" dirty="0">
                <a:hlinkClick r:id="rId2"/>
              </a:rPr>
              <a:t>https://medium.com/biffures/part-2-the-beauty-of-bitwise-and-or-cdf1d8d87891</a:t>
            </a:r>
            <a:endParaRPr lang="en-IN" sz="2400" dirty="0"/>
          </a:p>
          <a:p>
            <a:pPr marL="0" indent="0">
              <a:buNone/>
            </a:pPr>
            <a:r>
              <a:rPr lang="en-IN" sz="2400" dirty="0">
                <a:hlinkClick r:id="rId3"/>
              </a:rPr>
              <a:t>https://medium.com/biffures/part-3-or-and-20ccc9938f05</a:t>
            </a:r>
            <a:endParaRPr lang="en-IN" sz="2400" dirty="0"/>
          </a:p>
          <a:p>
            <a:pPr marL="0" indent="0">
              <a:buNone/>
            </a:pPr>
            <a:r>
              <a:rPr lang="en-IN" sz="2400" dirty="0">
                <a:hlinkClick r:id="rId4"/>
              </a:rPr>
              <a:t>https://medium.com/biffures/part-4-bitwise-patterns-7b17dae3eee0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500" dirty="0"/>
              <a:t>Understand bit manipulation and its use cases.</a:t>
            </a:r>
            <a:endParaRPr lang="en-IN" sz="3500" dirty="0"/>
          </a:p>
          <a:p>
            <a:r>
              <a:rPr lang="en-IN" sz="3500" dirty="0"/>
              <a:t>Learn tips for bit manipulation.</a:t>
            </a:r>
            <a:endParaRPr lang="en-IN" sz="3500" dirty="0"/>
          </a:p>
          <a:p>
            <a:r>
              <a:rPr lang="en-IN" sz="3500" dirty="0"/>
              <a:t>Learn brute-forcing using bitmasks.</a:t>
            </a:r>
            <a:endParaRPr lang="en-IN" sz="3500" dirty="0"/>
          </a:p>
          <a:p>
            <a:r>
              <a:rPr lang="en-IN" sz="3500" dirty="0"/>
              <a:t>Find common patterns in bit manipulation problems.</a:t>
            </a:r>
            <a:endParaRPr lang="en-IN" sz="3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Where is Bit Manipulation used?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Problems may or may not directly involve bit manipulation.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Some problems use bitwise operators in the problem statement itself, whereas some problems might use bit manipulation indirectly.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example, if the problem involves powers of 2, it might be related to binary. Similarly, powers of other numbers might be in their own base.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approach Bit Manipulation problems?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“When solving a bitwise problem, think in bitwise”</a:t>
            </a:r>
            <a:endParaRPr lang="en-IN" dirty="0"/>
          </a:p>
          <a:p>
            <a:pPr algn="r">
              <a:buFontTx/>
              <a:buChar char="-"/>
            </a:pPr>
            <a:r>
              <a:rPr lang="en-IN" dirty="0"/>
              <a:t>My mentor, 2020			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When solving a problem that uses addition, multiplication, etc. we use decimal, which is the appropriate base for us.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When solving a problem that uses a bitwise operator, we need to use binary, which is the appropriate base.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 - NOT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The NOT operator (“~”) flips every bit of the given number.</a:t>
                </a:r>
                <a:br>
                  <a:rPr lang="en-IN" dirty="0"/>
                </a:br>
                <a:r>
                  <a:rPr lang="en-IN" dirty="0"/>
                  <a:t>For example: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altLang="en-IN" b="0" i="1" smtClean="0">
                        <a:latin typeface="Cambria Math" panose="02040503050406030204" pitchFamily="18" charset="0"/>
                      </a:rPr>
                      <m:t> 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IN" b="0" i="1" smtClean="0">
                        <a:latin typeface="Cambria Math" panose="02040503050406030204" pitchFamily="18" charset="0"/>
                      </a:rPr>
                      <m:t> 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904508"/>
          <a:ext cx="245369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6845"/>
                <a:gridCol w="12268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Result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 - 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OR operator (“|”) takes every corresponding bit of the two numbers and checks whether </a:t>
            </a:r>
            <a:r>
              <a:rPr lang="en-IN" b="1" i="1" dirty="0" err="1"/>
              <a:t>atleast</a:t>
            </a:r>
            <a:r>
              <a:rPr lang="en-IN" b="1" i="1" dirty="0"/>
              <a:t> one</a:t>
            </a:r>
            <a:r>
              <a:rPr lang="en-IN" dirty="0"/>
              <a:t> of them is set.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904508"/>
          <a:ext cx="368053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6845"/>
                <a:gridCol w="1226845"/>
                <a:gridCol w="12268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Result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 - AND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AND operator (“&amp;”) takes every corresponding bit of the two numbers and checks whether </a:t>
            </a:r>
            <a:r>
              <a:rPr lang="en-IN" b="1" i="1" dirty="0"/>
              <a:t>both</a:t>
            </a:r>
            <a:r>
              <a:rPr lang="en-IN" dirty="0"/>
              <a:t> of them is set.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904508"/>
          <a:ext cx="368053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6845"/>
                <a:gridCol w="1226845"/>
                <a:gridCol w="12268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Result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 - XOR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XOR operator (“^”) takes every corresponding bit of the two numbers and checks whether </a:t>
            </a:r>
            <a:r>
              <a:rPr lang="en-IN" b="1" i="1" dirty="0"/>
              <a:t>exactly one</a:t>
            </a:r>
            <a:r>
              <a:rPr lang="en-IN" dirty="0"/>
              <a:t> of them is set.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904508"/>
          <a:ext cx="368053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6845"/>
                <a:gridCol w="1226845"/>
                <a:gridCol w="12268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Result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 - </a:t>
            </a:r>
            <a:r>
              <a:rPr lang="en-IN" dirty="0" err="1"/>
              <a:t>Misc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/>
                  <a:t>Bitwise Left Shift (“&lt;&lt;”):</a:t>
                </a:r>
                <a:endParaRPr lang="en-IN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&lt;&lt;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/>
                  <a:t> shifts the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 to the left by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/>
                  <a:t> bits, adding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/>
                  <a:t> zeros at the end.</a:t>
                </a:r>
                <a:endParaRPr lang="en-IN" dirty="0"/>
              </a:p>
              <a:p>
                <a:pPr marL="457200" lvl="1" indent="0">
                  <a:buNone/>
                </a:pPr>
                <a:r>
                  <a:rPr lang="en-IN" dirty="0"/>
                  <a:t>This value is the same as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IN" dirty="0"/>
                  <a:t>.</a:t>
                </a:r>
                <a:endParaRPr lang="en-IN" dirty="0"/>
              </a:p>
              <a:p>
                <a:pPr marL="457200" lvl="1" indent="0">
                  <a:buNone/>
                </a:pPr>
                <a:endParaRPr lang="en-I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18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 &lt;&lt;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144</m:t>
                      </m:r>
                    </m:oMath>
                  </m:oMathPara>
                </a14:m>
                <a:endParaRPr lang="en-IN" dirty="0"/>
              </a:p>
              <a:p>
                <a:pPr marL="457200" lvl="1" indent="0">
                  <a:buNone/>
                </a:pPr>
                <a:endParaRPr lang="en-IN" dirty="0"/>
              </a:p>
              <a:p>
                <a:r>
                  <a:rPr lang="en-IN" dirty="0"/>
                  <a:t>Bitwise Right Shift (“&gt;&gt;”):</a:t>
                </a:r>
                <a:endParaRPr lang="en-IN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&gt;&gt;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/>
                  <a:t> shifts the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 to the right by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/>
                  <a:t> bits, deleting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/>
                  <a:t> zeros from the end.</a:t>
                </a:r>
                <a:endParaRPr lang="en-IN" dirty="0"/>
              </a:p>
              <a:p>
                <a:pPr marL="457200" lvl="1" indent="0">
                  <a:buNone/>
                </a:pPr>
                <a:r>
                  <a:rPr lang="en-IN" dirty="0"/>
                  <a:t>This value is the same as floor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IN" dirty="0"/>
                  <a:t>.</a:t>
                </a:r>
                <a:endParaRPr lang="en-IN" dirty="0"/>
              </a:p>
              <a:p>
                <a:pPr marL="457200" lvl="1" indent="0">
                  <a:buNone/>
                </a:pPr>
                <a:endParaRPr lang="en-I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>
                          <a:latin typeface="Cambria Math" panose="02040503050406030204" pitchFamily="18" charset="0"/>
                        </a:rPr>
                        <m:t>18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&gt;&gt;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657"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4116</Words>
  <Application>WPS Presentation</Application>
  <PresentationFormat>Widescreen</PresentationFormat>
  <Paragraphs>248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SimSun</vt:lpstr>
      <vt:lpstr>Wingdings</vt:lpstr>
      <vt:lpstr>Cambria Math</vt:lpstr>
      <vt:lpstr>Consolas</vt:lpstr>
      <vt:lpstr>Calibri Light</vt:lpstr>
      <vt:lpstr>Calibri</vt:lpstr>
      <vt:lpstr>Microsoft YaHei</vt:lpstr>
      <vt:lpstr>Arial Unicode MS</vt:lpstr>
      <vt:lpstr>Office Theme</vt:lpstr>
      <vt:lpstr>Bit Manipulation</vt:lpstr>
      <vt:lpstr>Goal</vt:lpstr>
      <vt:lpstr>Where is Bit Manipulation used?</vt:lpstr>
      <vt:lpstr>How to approach Bit Manipulation problems?</vt:lpstr>
      <vt:lpstr>Bitwise Operators - NOT</vt:lpstr>
      <vt:lpstr>Bitwise Operators - OR</vt:lpstr>
      <vt:lpstr>Bitwise Operators - AND</vt:lpstr>
      <vt:lpstr>Bitwise Operators - XOR</vt:lpstr>
      <vt:lpstr>Bitwise Operators - Misc</vt:lpstr>
      <vt:lpstr>Bitmasking</vt:lpstr>
      <vt:lpstr>Bitmasking – Brute Force Code</vt:lpstr>
      <vt:lpstr>PowerPoint 演示文稿</vt:lpstr>
      <vt:lpstr>PowerPoint 演示文稿</vt:lpstr>
      <vt:lpstr>Basic Properties</vt:lpstr>
      <vt:lpstr>Resources</vt:lpstr>
      <vt:lpstr>More on Bitwise Operators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Manipulation</dc:title>
  <dc:creator>Srivaths P</dc:creator>
  <cp:lastModifiedBy>sriva</cp:lastModifiedBy>
  <cp:revision>202</cp:revision>
  <dcterms:created xsi:type="dcterms:W3CDTF">2022-07-30T06:30:00Z</dcterms:created>
  <dcterms:modified xsi:type="dcterms:W3CDTF">2023-06-18T14:14:04Z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53C14F32A062444EAE75339DA1CDB8F9</vt:lpwstr>
  </property>
  <property fmtid="{D5CDD505-2E9C-101B-9397-08002B2CF9AE}" pid="3" name="KSOProductBuildVer">
    <vt:lpwstr>1033-11.2.0.11537</vt:lpwstr>
  </property>
</Properties>
</file>