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70" r:id="rId6"/>
    <p:sldId id="271" r:id="rId7"/>
    <p:sldId id="259" r:id="rId8"/>
    <p:sldId id="260" r:id="rId9"/>
    <p:sldId id="261" r:id="rId10"/>
    <p:sldId id="264" r:id="rId11"/>
    <p:sldId id="280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96D2-E3F6-4E8D-AA11-54937FABB5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0DE1-B770-4A57-96D5-CCEC491C0D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orms.gle/nhVujZdx6HqwyVfA9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codechef.com/BYTR20B/problems/AGCY" TargetMode="External"/><Relationship Id="rId3" Type="http://schemas.openxmlformats.org/officeDocument/2006/relationships/hyperlink" Target="https://www.hackerrank.com/challenges/crush/problem" TargetMode="External"/><Relationship Id="rId2" Type="http://schemas.openxmlformats.org/officeDocument/2006/relationships/hyperlink" Target="https://www.codechef.com/ZCOPRAC/problems/ZCO22001" TargetMode="External"/><Relationship Id="rId1" Type="http://schemas.openxmlformats.org/officeDocument/2006/relationships/hyperlink" Target="https://cses.fi/problemset/task/1652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hyperlink" Target="https://codeforces.com/blog/entry/86420" TargetMode="External"/><Relationship Id="rId1" Type="http://schemas.openxmlformats.org/officeDocument/2006/relationships/hyperlink" Target="https://codeforces.com/blog/entry/7876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9582"/>
            <a:ext cx="9144000" cy="2329228"/>
          </a:xfrm>
        </p:spPr>
        <p:txBody>
          <a:bodyPr>
            <a:normAutofit/>
          </a:bodyPr>
          <a:lstStyle/>
          <a:p>
            <a:r>
              <a:rPr lang="en-IN" sz="4800" dirty="0"/>
              <a:t>Prefix Sums,</a:t>
            </a:r>
            <a:br>
              <a:rPr lang="en-IN" sz="4800" dirty="0"/>
            </a:br>
            <a:r>
              <a:rPr lang="en-IN" sz="4800" dirty="0"/>
              <a:t>Difference Arrays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7106"/>
            <a:ext cx="9144000" cy="330693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Srivaths P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850"/>
            <a:ext cx="10515600" cy="1325563"/>
          </a:xfrm>
        </p:spPr>
        <p:txBody>
          <a:bodyPr/>
          <a:p>
            <a:pPr algn="ctr"/>
            <a:r>
              <a:rPr lang="en-IN" altLang="en-US"/>
              <a:t>Feedback Form: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54350"/>
            <a:ext cx="10515600" cy="743585"/>
          </a:xfrm>
        </p:spPr>
        <p:txBody>
          <a:bodyPr/>
          <a:p>
            <a:pPr marL="0" indent="0" algn="ctr">
              <a:buNone/>
            </a:pPr>
            <a:r>
              <a:rPr lang="en-US">
                <a:hlinkClick r:id="rId1" tooltip="" action="ppaction://hlinkfile"/>
              </a:rPr>
              <a:t>https://forms.gle/nhVujZdx6HqwyVfA9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to Solve: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  <a:hlinkClick r:id="rId1"/>
                  </a:rPr>
                  <a:t>https://cses.fi/problemset/task/1652</a:t>
                </a:r>
                <a:endParaRPr lang="en-IN" dirty="0"/>
              </a:p>
              <a:p>
                <a:r>
                  <a:rPr lang="en-IN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  <a:hlinkClick r:id="rId2"/>
                  </a:rPr>
                  <a:t>https://www.codechef.com/ZCOPRAC/problems/ZCO22001</a:t>
                </a:r>
                <a:endParaRPr lang="en-IN" dirty="0"/>
              </a:p>
              <a:p>
                <a:r>
                  <a:rPr lang="en-IN" dirty="0"/>
                  <a:t>Range product updates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IN" dirty="0"/>
                  <a:t> (will not overflow)</a:t>
                </a:r>
                <a:endParaRPr lang="en-IN" dirty="0">
                  <a:hlinkClick r:id="rId3"/>
                </a:endParaRPr>
              </a:p>
              <a:p>
                <a:r>
                  <a:rPr lang="en-IN" dirty="0">
                    <a:hlinkClick r:id="rId3"/>
                  </a:rPr>
                  <a:t>https://www.hackerrank.com/challenges/crush/problem</a:t>
                </a:r>
                <a:endParaRPr lang="en-IN" dirty="0"/>
              </a:p>
              <a:p>
                <a:r>
                  <a:rPr lang="en-IN" dirty="0">
                    <a:hlinkClick r:id="rId4"/>
                  </a:rPr>
                  <a:t>https://www.codechef.com/BYTR20B/problems/AGCY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1"/>
              </a:rPr>
              <a:t>https://usaco.guide/silver/more-prefix-sums?lang=cpp</a:t>
            </a:r>
            <a:endParaRPr lang="en-IN" dirty="0"/>
          </a:p>
          <a:p>
            <a:r>
              <a:rPr lang="en-IN" dirty="0">
                <a:hlinkClick r:id="rId1"/>
              </a:rPr>
              <a:t>https://codeforces.com/blog/entry/78762</a:t>
            </a:r>
            <a:r>
              <a:rPr lang="en-IN" dirty="0"/>
              <a:t> (basic)</a:t>
            </a:r>
            <a:endParaRPr lang="en-IN" dirty="0"/>
          </a:p>
          <a:p>
            <a:r>
              <a:rPr lang="en-IN" dirty="0">
                <a:hlinkClick r:id="rId2"/>
              </a:rPr>
              <a:t>https://codeforces.com/blog/entry/86420</a:t>
            </a:r>
            <a:r>
              <a:rPr lang="en-IN" dirty="0"/>
              <a:t> (advanced)</a:t>
            </a:r>
            <a:endParaRPr lang="en-IN" dirty="0"/>
          </a:p>
          <a:p>
            <a:r>
              <a:rPr lang="en-IN" dirty="0">
                <a:hlinkClick r:id="rId3"/>
              </a:rPr>
              <a:t>https://en.wikipedia.org/wiki/Modulo_operation</a:t>
            </a:r>
            <a:r>
              <a:rPr lang="en-IN" dirty="0"/>
              <a:t> (properties of mod)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741"/>
            <a:ext cx="10515600" cy="4126221"/>
          </a:xfrm>
        </p:spPr>
        <p:txBody>
          <a:bodyPr>
            <a:normAutofit/>
          </a:bodyPr>
          <a:lstStyle/>
          <a:p>
            <a:r>
              <a:rPr lang="en-IN" sz="3500" dirty="0">
                <a:sym typeface="+mn-ea"/>
              </a:rPr>
              <a:t>Learn about 1D prefix sums.</a:t>
            </a:r>
            <a:endParaRPr lang="en-IN" sz="3500" dirty="0"/>
          </a:p>
          <a:p>
            <a:r>
              <a:rPr lang="en-IN" sz="3500" dirty="0"/>
              <a:t>Learn about 2D prefix sums.</a:t>
            </a:r>
            <a:endParaRPr lang="en-IN" sz="3500" dirty="0"/>
          </a:p>
          <a:p>
            <a:r>
              <a:rPr lang="en-IN" sz="3500" dirty="0"/>
              <a:t>Learn about difference arrays.</a:t>
            </a:r>
            <a:endParaRPr lang="en-IN" sz="3500" dirty="0"/>
          </a:p>
          <a:p>
            <a:r>
              <a:rPr lang="en-IN" sz="3500" dirty="0"/>
              <a:t>Learn about various use cases of difference arrays.</a:t>
            </a:r>
            <a:endParaRPr lang="en-IN" sz="3500" dirty="0"/>
          </a:p>
          <a:p>
            <a:endParaRPr lang="en-IN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Sums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740" y="1600200"/>
            <a:ext cx="9954895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 prefix sum stores the sum of the prefix of an array at each index. </a:t>
            </a:r>
            <a:r>
              <a:rPr lang="en-US" sz="3500"/>
              <a:t>Takes O</a:t>
            </a:r>
            <a:r>
              <a:rPr lang="en-US" sz="3500" dirty="0"/>
              <a:t>(N) time complexity to compute.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Prefix sums can be used to answer queries such as “Sum of elements of array from </a:t>
            </a:r>
            <a:br>
              <a:rPr lang="en-US" sz="3500" dirty="0"/>
            </a:br>
            <a:r>
              <a:rPr lang="en-US" sz="3500" dirty="0"/>
              <a:t>[L, R]” in O(1) time complexity</a:t>
            </a:r>
            <a:endParaRPr lang="en-US" sz="3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0788" y="2732321"/>
            <a:ext cx="6972300" cy="5067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prefix[k] = sum of array from 0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to k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55" y="334645"/>
            <a:ext cx="9427845" cy="960755"/>
          </a:xfrm>
        </p:spPr>
        <p:txBody>
          <a:bodyPr/>
          <a:lstStyle/>
          <a:p>
            <a:r>
              <a:rPr lang="en-US"/>
              <a:t>Implementation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1570037"/>
            <a:ext cx="8229600" cy="4754563"/>
          </a:xfrm>
        </p:spPr>
        <p:txBody>
          <a:bodyPr/>
          <a:lstStyle/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O(N): </a:t>
            </a:r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1265" y="1569815"/>
            <a:ext cx="5100320" cy="1783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for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 =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 &lt; n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i++) {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[i] =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for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j =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j &lt;= i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j++)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kumimoji="0" lang="en-US" sz="22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[i] += a[i]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kumimoji="0" lang="en-IN" altLang="en-US" sz="22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01265" y="4180210"/>
            <a:ext cx="6790690" cy="11068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 = a[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for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 &lt; 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i++)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[i]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[i-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 + a[i]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range in O(1)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 can write sum from [L, R] as</a:t>
            </a:r>
            <a:br>
              <a:rPr lang="en-US" sz="3600" dirty="0"/>
            </a:br>
            <a:r>
              <a:rPr lang="en-US" sz="3600" dirty="0"/>
              <a:t>sum from [0, R] – sum from [0, L-1]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Which can be written as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Note: Pre-computation takes O(N)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57400" y="3906510"/>
            <a:ext cx="6245860" cy="5219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[r] -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prefix_sum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[l-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Prefix Sums – Computation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2D prefix sums are similar to 1D prefix sums, but extended to two dimensions arrays/grids.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index of (</a:t>
                </a:r>
                <a:r>
                  <a:rPr lang="en-IN" dirty="0" err="1"/>
                  <a:t>i</a:t>
                </a:r>
                <a:r>
                  <a:rPr lang="en-IN" dirty="0"/>
                  <a:t>, j) in the prefix sum will store the sum of the sub-grid [0…</a:t>
                </a:r>
                <a:r>
                  <a:rPr lang="en-IN" dirty="0" err="1"/>
                  <a:t>i</a:t>
                </a:r>
                <a:r>
                  <a:rPr lang="en-IN" dirty="0"/>
                  <a:t>][0…j] in the original grid.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Prefix sum of index (</a:t>
                </a:r>
                <a:r>
                  <a:rPr lang="en-IN" dirty="0" err="1"/>
                  <a:t>i</a:t>
                </a:r>
                <a:r>
                  <a:rPr lang="en-IN" dirty="0"/>
                  <a:t>, j) can be  computed as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Prefix Sums – Range Sums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IN" dirty="0"/>
                  <a:t>To calculate the sum of the subarray [a…c][b…d]: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r>
                  <a:rPr lang="en-IN" dirty="0"/>
                  <a:t> precomputation, we can compute the sum of any submatrix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  <a:br>
                  <a:rPr lang="en-IN" dirty="0"/>
                </a:br>
                <a:br>
                  <a:rPr lang="en-IN" dirty="0"/>
                </a:br>
                <a:r>
                  <a:rPr lang="en-IN" dirty="0"/>
                  <a:t>This can be used to answer range queries 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in two dimensional grids/arrays.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Arrays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0" dirty="0"/>
                  <a:t>You are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queries of the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meaning you add the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to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/>
                  <a:t>. The array is initially filled with zeros.</a:t>
                </a:r>
                <a:br>
                  <a:rPr lang="en-IN" dirty="0"/>
                </a:br>
                <a:r>
                  <a:rPr lang="en-IN" dirty="0"/>
                  <a:t>What is the final array?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brute-force solution would be the update the array for each query, and output the array at the end.</a:t>
                </a:r>
                <a:br>
                  <a:rPr lang="en-IN" dirty="0"/>
                </a:br>
                <a:br>
                  <a:rPr lang="en-IN" dirty="0"/>
                </a:br>
                <a:r>
                  <a:rPr lang="en-IN" dirty="0"/>
                  <a:t>The time complexity of this approach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Arrays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600" dirty="0"/>
                  <a:t>Difference arrays can update the array in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, but the changes won’t be visible until we perform a specific function on it.</a:t>
                </a:r>
                <a:endParaRPr lang="en-IN" sz="2600" dirty="0"/>
              </a:p>
              <a:p>
                <a:pPr marL="0" indent="0">
                  <a:buNone/>
                </a:pPr>
                <a:endParaRPr lang="en-IN" sz="2600" dirty="0"/>
              </a:p>
              <a:p>
                <a:pPr marL="0" indent="0">
                  <a:buNone/>
                </a:pPr>
                <a:r>
                  <a:rPr lang="en-IN" sz="2600" dirty="0"/>
                  <a:t>We initially have an array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600" dirty="0"/>
                  <a:t> of size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/>
                  <a:t> filled with zeros.</a:t>
                </a:r>
                <a:endParaRPr lang="en-IN" sz="2600" dirty="0"/>
              </a:p>
              <a:p>
                <a:pPr marL="0" indent="0">
                  <a:buNone/>
                </a:pPr>
                <a:r>
                  <a:rPr lang="en-IN" sz="2600" dirty="0"/>
                  <a:t>To add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/>
                  <a:t> to range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600" dirty="0"/>
                  <a:t>, we just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/>
                  <a:t>.</a:t>
                </a:r>
                <a:endParaRPr lang="en-IN" sz="2600" dirty="0"/>
              </a:p>
              <a:p>
                <a:pPr marL="0" indent="0">
                  <a:buNone/>
                </a:pPr>
                <a:endParaRPr lang="en-IN" sz="2600" dirty="0"/>
              </a:p>
              <a:p>
                <a:pPr marL="0" indent="0">
                  <a:buNone/>
                </a:pPr>
                <a:r>
                  <a:rPr lang="en-IN" sz="2600" dirty="0"/>
                  <a:t>At the end of the queries, we can take the prefix sum of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600" dirty="0"/>
                  <a:t> for the final array.</a:t>
                </a:r>
                <a:endParaRPr lang="en-IN" sz="2600" dirty="0"/>
              </a:p>
              <a:p>
                <a:pPr marL="0" indent="0">
                  <a:buNone/>
                </a:pPr>
                <a:r>
                  <a:rPr lang="en-IN" sz="2600" dirty="0"/>
                  <a:t>If our array had some values originally, it has to be added later.</a:t>
                </a:r>
                <a:endParaRPr lang="en-IN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2778</Words>
  <Application>WPS Presentation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Consolas</vt:lpstr>
      <vt:lpstr>Cambria Math</vt:lpstr>
      <vt:lpstr>Calibri</vt:lpstr>
      <vt:lpstr>Calibri Light</vt:lpstr>
      <vt:lpstr>Microsoft YaHei</vt:lpstr>
      <vt:lpstr>Arial Unicode MS</vt:lpstr>
      <vt:lpstr>Office Theme</vt:lpstr>
      <vt:lpstr>Prefix Sums Difference Arrays Circular Arrays</vt:lpstr>
      <vt:lpstr>Goals:</vt:lpstr>
      <vt:lpstr>Prefix Sums</vt:lpstr>
      <vt:lpstr>Implementation</vt:lpstr>
      <vt:lpstr>Sum of range in O(1)</vt:lpstr>
      <vt:lpstr>2D Prefix Sums – Computation</vt:lpstr>
      <vt:lpstr>2D Prefix Sums – Range Sums</vt:lpstr>
      <vt:lpstr>Difference Arrays</vt:lpstr>
      <vt:lpstr>Difference Arrays</vt:lpstr>
      <vt:lpstr>PowerPoint 演示文稿</vt:lpstr>
      <vt:lpstr>Problems to Solve: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Sums, Difference Arrays, Circular Arrays</dc:title>
  <dc:creator>Srivaths P</dc:creator>
  <cp:lastModifiedBy>sriva</cp:lastModifiedBy>
  <cp:revision>83</cp:revision>
  <dcterms:created xsi:type="dcterms:W3CDTF">2022-07-08T08:44:00Z</dcterms:created>
  <dcterms:modified xsi:type="dcterms:W3CDTF">2023-05-14T12:31:59Z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922AE4A09C704CC691CB471ED3268450</vt:lpwstr>
  </property>
  <property fmtid="{D5CDD505-2E9C-101B-9397-08002B2CF9AE}" pid="3" name="KSOProductBuildVer">
    <vt:lpwstr>1033-11.2.0.11537</vt:lpwstr>
  </property>
</Properties>
</file>