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0" r:id="rId4"/>
    <p:sldId id="298" r:id="rId5"/>
    <p:sldId id="299" r:id="rId6"/>
    <p:sldId id="278" r:id="rId7"/>
    <p:sldId id="279" r:id="rId8"/>
    <p:sldId id="305" r:id="rId9"/>
    <p:sldId id="297" r:id="rId10"/>
    <p:sldId id="296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79C-2C1D-46A3-9CEE-400BD15B87D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84F2-2D27-4D27-BC17-29A8826327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6C79C-2C1D-46A3-9CEE-400BD15B87D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184F2-2D27-4D27-BC17-29A882632708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sriv.bio.link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hyperlink" Target="https://codeforces.com/edu/course/2/lesson/6/2/practice/contest/283932/problem/B" TargetMode="External"/><Relationship Id="rId1" Type="http://schemas.openxmlformats.org/officeDocument/2006/relationships/hyperlink" Target="https://codeforces.com/edu/course/2/lesson/6/2/practice/contest/283932/problem/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hyperlink" Target="https://codeforces.com/blog/entry/6308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IN" dirty="0"/>
              <a:t>Advanced Binary Search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91405"/>
            <a:ext cx="9144000" cy="854075"/>
          </a:xfrm>
        </p:spPr>
        <p:txBody>
          <a:bodyPr>
            <a:normAutofit lnSpcReduction="20000"/>
          </a:bodyPr>
          <a:lstStyle/>
          <a:p>
            <a:r>
              <a:rPr lang="en-IN" dirty="0">
                <a:solidFill>
                  <a:schemeClr val="tx1"/>
                </a:solidFill>
              </a:rPr>
              <a:t>- Srivaths P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Profiles: </a:t>
            </a:r>
            <a:r>
              <a:rPr lang="en-IN" dirty="0">
                <a:solidFill>
                  <a:schemeClr val="tx1"/>
                </a:solidFill>
                <a:hlinkClick r:id="rId1" action="ppaction://hlinkfile"/>
              </a:rPr>
              <a:t>https://sriv.bio.link/</a:t>
            </a:r>
            <a:endParaRPr lang="en-IN" dirty="0">
              <a:solidFill>
                <a:schemeClr val="tx1"/>
              </a:solidFill>
              <a:hlinkClick r:id="rId1" action="ppaction://hlinkfi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0295"/>
            <a:ext cx="10515600" cy="1325563"/>
          </a:xfrm>
        </p:spPr>
        <p:txBody>
          <a:bodyPr/>
          <a:p>
            <a:pPr algn="ctr"/>
            <a:r>
              <a:rPr lang="en-IN" altLang="en-US"/>
              <a:t>Thanks for watching!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Implementation</a:t>
            </a:r>
            <a:endParaRPr lang="en-I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066800"/>
            <a:ext cx="8229600" cy="512699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ym typeface="+mn-ea"/>
              </a:rPr>
              <a:t>Finds the last index of target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46935" y="1710298"/>
            <a:ext cx="7098030" cy="41541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int</a:t>
            </a:r>
            <a:r>
              <a:rPr lang="en-US" sz="220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20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search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sz="220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vector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&lt;</a:t>
            </a:r>
            <a:r>
              <a:rPr lang="en-US" sz="220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int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&gt; a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220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int</a:t>
            </a:r>
            <a:r>
              <a:rPr lang="en-US" sz="220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target) {</a:t>
            </a:r>
            <a:b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   </a:t>
            </a:r>
            <a:r>
              <a:rPr lang="en-US" sz="220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int</a:t>
            </a:r>
            <a:r>
              <a:rPr lang="en-US" sz="220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left = </a:t>
            </a:r>
            <a:r>
              <a:rPr lang="en-US" sz="220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0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right = </a:t>
            </a:r>
            <a:r>
              <a:rPr lang="en-US" sz="220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a.size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() - </a:t>
            </a:r>
            <a:r>
              <a:rPr lang="en-US" sz="220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;</a:t>
            </a:r>
            <a:b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b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   while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(left &lt; right) {</a:t>
            </a:r>
            <a:b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       </a:t>
            </a:r>
            <a:r>
              <a:rPr lang="en-US" sz="220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int</a:t>
            </a:r>
            <a:r>
              <a:rPr lang="en-US" sz="220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mid = (left + right + </a:t>
            </a:r>
            <a:r>
              <a:rPr lang="en-US" sz="2200" dirty="0">
                <a:solidFill>
                  <a:srgbClr val="6897BB"/>
                </a:solidFill>
                <a:latin typeface="Consolas" panose="020B060902020403020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) / </a:t>
            </a:r>
            <a:r>
              <a:rPr lang="en-US" sz="220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2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;</a:t>
            </a:r>
            <a:b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endParaRPr lang="en-US" sz="220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charset="0"/>
              <a:cs typeface="Arial" panose="020B0604020202020204" pitchFamily="34" charset="0"/>
              <a:sym typeface="+mn-ea"/>
            </a:endParaRPr>
          </a:p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       if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(a</a:t>
            </a:r>
            <a:r>
              <a:rPr lang="en-US" sz="220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[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mid</a:t>
            </a:r>
            <a:r>
              <a:rPr lang="en-US" sz="220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]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&lt;</a:t>
            </a:r>
            <a:r>
              <a:rPr lang="en-IN" alt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=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target) left = mid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;</a:t>
            </a:r>
            <a:b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       if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(a</a:t>
            </a:r>
            <a:r>
              <a:rPr lang="en-US" sz="220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[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mid</a:t>
            </a:r>
            <a:r>
              <a:rPr lang="en-US" sz="220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]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&gt; target) right = mid - </a:t>
            </a:r>
            <a:r>
              <a:rPr lang="en-US" sz="2200" dirty="0">
                <a:solidFill>
                  <a:srgbClr val="6897BB"/>
                </a:solidFill>
                <a:latin typeface="Consolas" panose="020B060902020403020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;</a:t>
            </a:r>
            <a:b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  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}</a:t>
            </a:r>
            <a:b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b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   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return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(a</a:t>
            </a:r>
            <a:r>
              <a:rPr lang="en-US" sz="220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[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left</a:t>
            </a:r>
            <a:r>
              <a:rPr lang="en-US" sz="220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]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== target) ? left : -</a:t>
            </a:r>
            <a:r>
              <a:rPr lang="en-US" sz="220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;</a:t>
            </a:r>
            <a:b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}</a:t>
            </a:r>
            <a:endParaRPr kumimoji="0" lang="en-IN" altLang="en-US" sz="2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Implementation</a:t>
            </a:r>
            <a:endParaRPr lang="en-I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066800"/>
            <a:ext cx="8229600" cy="512699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ym typeface="+mn-ea"/>
              </a:rPr>
              <a:t>Finds the </a:t>
            </a:r>
            <a:r>
              <a:rPr lang="en-IN" altLang="en-US" dirty="0">
                <a:sym typeface="+mn-ea"/>
              </a:rPr>
              <a:t>first </a:t>
            </a:r>
            <a:r>
              <a:rPr lang="en-US" dirty="0">
                <a:sym typeface="+mn-ea"/>
              </a:rPr>
              <a:t>index of target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46935" y="1710298"/>
            <a:ext cx="6944360" cy="41541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int</a:t>
            </a:r>
            <a:r>
              <a:rPr lang="en-US" sz="220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20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search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sz="220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vector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&lt;</a:t>
            </a:r>
            <a:r>
              <a:rPr lang="en-US" sz="220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int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&gt; a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220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int</a:t>
            </a:r>
            <a:r>
              <a:rPr lang="en-US" sz="220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target) {</a:t>
            </a:r>
            <a:b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   </a:t>
            </a:r>
            <a:r>
              <a:rPr lang="en-US" sz="220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int</a:t>
            </a:r>
            <a:r>
              <a:rPr lang="en-US" sz="220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left = </a:t>
            </a:r>
            <a:r>
              <a:rPr lang="en-US" sz="220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0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right = </a:t>
            </a:r>
            <a:r>
              <a:rPr lang="en-US" sz="220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a.size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() - </a:t>
            </a:r>
            <a:r>
              <a:rPr lang="en-US" sz="220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;</a:t>
            </a:r>
            <a:b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b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   while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(left &lt; right) {</a:t>
            </a:r>
            <a:b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       </a:t>
            </a:r>
            <a:r>
              <a:rPr lang="en-US" sz="220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int</a:t>
            </a:r>
            <a:r>
              <a:rPr lang="en-US" sz="220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mid = (left + right) / </a:t>
            </a:r>
            <a:r>
              <a:rPr lang="en-US" sz="220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2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;</a:t>
            </a:r>
            <a:b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endParaRPr lang="en-US" sz="220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charset="0"/>
              <a:cs typeface="Arial" panose="020B0604020202020204" pitchFamily="34" charset="0"/>
              <a:sym typeface="+mn-ea"/>
            </a:endParaRPr>
          </a:p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       if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(a</a:t>
            </a:r>
            <a:r>
              <a:rPr lang="en-US" sz="220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[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mid</a:t>
            </a:r>
            <a:r>
              <a:rPr lang="en-US" sz="220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]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&lt; target) left = mid</a:t>
            </a:r>
            <a:r>
              <a:rPr lang="en-IN" alt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+ </a:t>
            </a:r>
            <a:r>
              <a:rPr lang="en-US" sz="2200" dirty="0">
                <a:solidFill>
                  <a:srgbClr val="6897BB"/>
                </a:solidFill>
                <a:latin typeface="Consolas" panose="020B060902020403020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;</a:t>
            </a:r>
            <a:b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       if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(a</a:t>
            </a:r>
            <a:r>
              <a:rPr lang="en-US" sz="220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[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mid</a:t>
            </a:r>
            <a:r>
              <a:rPr lang="en-US" sz="220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]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&gt;</a:t>
            </a:r>
            <a:r>
              <a:rPr lang="en-IN" alt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=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target) right = mid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;</a:t>
            </a:r>
            <a:b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  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}</a:t>
            </a:r>
            <a:b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b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    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return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(a</a:t>
            </a:r>
            <a:r>
              <a:rPr lang="en-US" sz="220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[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left</a:t>
            </a:r>
            <a:r>
              <a:rPr lang="en-US" sz="220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] </a:t>
            </a: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== target) ? left : -</a:t>
            </a:r>
            <a:r>
              <a:rPr lang="en-US" sz="220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;</a:t>
            </a:r>
            <a:br>
              <a:rPr lang="en-US" sz="220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</a:br>
            <a:r>
              <a:rPr lang="en-US" sz="220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  <a:sym typeface="+mn-ea"/>
              </a:rPr>
              <a:t>}</a:t>
            </a:r>
            <a:endParaRPr kumimoji="0" lang="en-IN" altLang="en-US" sz="2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Binary Search points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455" y="1792605"/>
            <a:ext cx="10515600" cy="4351338"/>
          </a:xfrm>
        </p:spPr>
        <p:txBody>
          <a:bodyPr>
            <a:normAutofit lnSpcReduction="10000"/>
          </a:bodyPr>
          <a:p>
            <a:r>
              <a:rPr lang="en-US"/>
              <a:t>= should be on the side which we should get rid of if a[mid] is = to target</a:t>
            </a:r>
            <a:endParaRPr lang="en-US"/>
          </a:p>
          <a:p>
            <a:endParaRPr lang="en-US"/>
          </a:p>
          <a:p>
            <a:r>
              <a:rPr lang="en-US"/>
              <a:t>= side will be unchanging, and other will be changing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Floor (left) or Ceil (right): Should lean towards the "changing"</a:t>
            </a:r>
            <a:br>
              <a:rPr lang="en-US"/>
            </a:br>
            <a:r>
              <a:rPr lang="en-US"/>
              <a:t>(var != mid) side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IN" altLang="en-US">
                <a:solidFill>
                  <a:srgbClr val="FF0000"/>
                </a:solidFill>
              </a:rPr>
              <a:t>just decide where to put ‘=’ --&gt; with ‘&gt;’ or ‘&lt;’ to get all above 3 points done automatically</a:t>
            </a:r>
            <a:endParaRPr lang="en-I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Search Conditions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3200" dirty="0"/>
                  <a:t>Binary search works on a set of elements where the “predicate” function applied on it is as follows:</a:t>
                </a:r>
                <a:endParaRPr lang="en-IN" sz="3200" dirty="0"/>
              </a:p>
              <a:p>
                <a:pPr marL="0" indent="0">
                  <a:buNone/>
                </a:pPr>
                <a:br>
                  <a:rPr lang="en-IN" sz="32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200" i="1" dirty="0" err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200" i="1" dirty="0" err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sz="3200" i="1" dirty="0" smtClean="0">
                          <a:latin typeface="Cambria Math" panose="02040503050406030204" pitchFamily="18" charset="0"/>
                        </a:rPr>
                        <m:t> … </m:t>
                      </m:r>
                      <m:r>
                        <a:rPr lang="en-IN" sz="32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200" i="1" dirty="0" err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2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200" i="1" dirty="0" err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3200" i="1" dirty="0" smtClean="0">
                          <a:latin typeface="Cambria Math" panose="02040503050406030204" pitchFamily="18" charset="0"/>
                        </a:rPr>
                        <m:t> … </m:t>
                      </m:r>
                      <m:r>
                        <a:rPr lang="en-IN" sz="32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200" i="1" dirty="0" err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200" i="1" dirty="0" err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IN" sz="3200" dirty="0"/>
              </a:p>
              <a:p>
                <a:pPr marL="0" indent="0">
                  <a:buNone/>
                </a:pPr>
                <a:endParaRPr lang="en-IN" sz="3200" dirty="0"/>
              </a:p>
              <a:p>
                <a:pPr marL="0" indent="0">
                  <a:buNone/>
                </a:pPr>
                <a:r>
                  <a:rPr lang="en-IN" sz="3200" dirty="0"/>
                  <a:t>Binary search will move:</a:t>
                </a:r>
                <a:endParaRPr lang="en-IN" sz="3200" dirty="0"/>
              </a:p>
              <a:p>
                <a:pPr lvl="1"/>
                <a:r>
                  <a:rPr lang="en-IN" sz="2800" dirty="0"/>
                  <a:t>L to mid when predicate is true (gets rid of left side of space).</a:t>
                </a:r>
                <a:endParaRPr lang="en-IN" sz="2800" dirty="0"/>
              </a:p>
              <a:p>
                <a:pPr lvl="1"/>
                <a:r>
                  <a:rPr lang="en-IN" sz="2800" dirty="0"/>
                  <a:t>R to mid when predicate is false (gets rid of right side of space).</a:t>
                </a:r>
                <a:endParaRPr lang="en-IN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719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Alternative Binary Search</a:t>
            </a:r>
            <a:endParaRPr lang="en-IN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86990" y="1626235"/>
            <a:ext cx="7000240" cy="30460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l = min-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r = max+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while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(r-l 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m = (l + r) /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predicate(m)</a:t>
            </a: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?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l = m</a:t>
            </a: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) :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r = m</a:t>
            </a: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charset="0"/>
              </a:rPr>
              <a:t>// l is the last true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charset="0"/>
              </a:rPr>
              <a:t>// r is the </a:t>
            </a: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charset="0"/>
              </a:rPr>
              <a:t>first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charset="0"/>
              </a:rPr>
              <a:t>false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84480" y="4756150"/>
            <a:ext cx="1158557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rgbClr val="FF0000"/>
                </a:solidFill>
                <a:sym typeface="+mn-ea"/>
              </a:rPr>
              <a:t>this method considers ‘L’ to be true and ‘R’ to be false</a:t>
            </a:r>
            <a:r>
              <a:rPr lang="en-IN" altLang="en-US" sz="2000">
                <a:solidFill>
                  <a:srgbClr val="FF0000"/>
                </a:solidFill>
                <a:sym typeface="+mn-ea"/>
              </a:rPr>
              <a:t> initially</a:t>
            </a:r>
            <a:r>
              <a:rPr lang="en-IN" altLang="en-US" sz="2000">
                <a:solidFill>
                  <a:srgbClr val="FF0000"/>
                </a:solidFill>
                <a:sym typeface="+mn-ea"/>
              </a:rPr>
              <a:t>.</a:t>
            </a:r>
            <a:endParaRPr lang="en-IN" altLang="en-US" sz="2000">
              <a:solidFill>
                <a:srgbClr val="FF0000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IN" altLang="en-US" sz="20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rgbClr val="FF0000"/>
                </a:solidFill>
              </a:rPr>
              <a:t>always make predicate( ) such that answer is always either the last’ True’ or the first ‘False’.</a:t>
            </a:r>
            <a:endParaRPr lang="en-IN" altLang="en-US" sz="20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rgbClr val="FF0000"/>
                </a:solidFill>
              </a:rPr>
              <a:t>L -&gt; last true AND R -&gt; first false, after the binary search. It depends on us what to use L or R for answer. </a:t>
            </a:r>
            <a:endParaRPr lang="en-IN" altLang="en-US" sz="20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rgbClr val="FF0000"/>
                </a:solidFill>
              </a:rPr>
              <a:t>‘=’ in predicate function tells where our answer lies, if ‘=’ in pred( ) supports L, ans is in ‘L’ and vice-versa.</a:t>
            </a:r>
            <a:endParaRPr lang="en-I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Applications : </a:t>
            </a:r>
            <a:endParaRPr lang="en-IN" altLang="en-US"/>
          </a:p>
        </p:txBody>
      </p:sp>
      <p:pic>
        <p:nvPicPr>
          <p:cNvPr id="4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13815" y="2442845"/>
            <a:ext cx="4229100" cy="311658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3540" y="2451100"/>
            <a:ext cx="4061460" cy="310261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313180" y="1891665"/>
            <a:ext cx="94811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/>
              <a:t>First idx of target                                     Last idx of target</a:t>
            </a:r>
            <a:endParaRPr lang="en-I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Binary Search on Real Values</a:t>
            </a:r>
            <a:endParaRPr lang="en-I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p>
                <a:r>
                  <a:rPr lang="en-IN" altLang="en-US"/>
                  <a:t>Generally for these problems, it’s recommended to use a constant number of binary search iterations. To be exact:</a:t>
                </a:r>
                <a:endParaRPr lang="en-IN" altLang="en-US"/>
              </a:p>
              <a:p>
                <a:endParaRPr lang="en-US" altLang="en-I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I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en-IN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en-IN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en-I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en-I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I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𝑚𝑎𝑥</m:t>
                              </m:r>
                            </m:num>
                            <m:den>
                              <m:r>
                                <a:rPr lang="en-US" altLang="en-I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en-I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altLang="en-US"/>
              </a:p>
              <a:p>
                <a:r>
                  <a:rPr lang="en-IN" altLang="en-US">
                    <a:hlinkClick r:id="rId1" action="ppaction://hlinkfile"/>
                  </a:rPr>
                  <a:t>https://codeforces.com/edu/course/2/lesson/6/2/practice/contest/283932/problem/E</a:t>
                </a:r>
                <a:endParaRPr lang="en-IN" altLang="en-US">
                  <a:hlinkClick r:id="rId1" action="ppaction://hlinkfile"/>
                </a:endParaRPr>
              </a:p>
              <a:p>
                <a:pPr algn="l"/>
                <a:r>
                  <a:rPr lang="en-IN" altLang="en-US">
                    <a:hlinkClick r:id="rId2" action="ppaction://hlinkfile"/>
                  </a:rPr>
                  <a:t>https://codeforces.com/edu/course/2/lesson/6/2/practice/contest/283932/problem/B</a:t>
                </a:r>
                <a:endParaRPr lang="en-IN" alt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657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Resources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Binary Search on real values:</a:t>
            </a:r>
            <a:br>
              <a:rPr lang="en-IN" altLang="en-US"/>
            </a:br>
            <a:r>
              <a:rPr lang="en-US">
                <a:hlinkClick r:id="rId1" action="ppaction://hlinkfile"/>
              </a:rPr>
              <a:t>https://codeforces.com/blog/entry/63085</a:t>
            </a:r>
            <a:br>
              <a:rPr lang="en-US">
                <a:hlinkClick r:id="rId1" action="ppaction://hlinkfile"/>
              </a:rPr>
            </a:br>
            <a:r>
              <a:rPr lang="en-US">
                <a:hlinkClick r:id="rId1" action="ppaction://hlinkfile"/>
              </a:rPr>
              <a:t>https://codeforces.com/edu/course/2/lesson/6/2</a:t>
            </a:r>
            <a:endParaRPr lang="en-US">
              <a:hlinkClick r:id="rId1" action="ppaction://hlinkfile"/>
            </a:endParaRPr>
          </a:p>
          <a:p>
            <a:endParaRPr 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9670" y="1903095"/>
            <a:ext cx="5181600" cy="28206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249670" y="1148080"/>
            <a:ext cx="5116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Example : 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2501</Words>
  <Application>WPS Presentation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Consolas</vt:lpstr>
      <vt:lpstr>Cambria Math</vt:lpstr>
      <vt:lpstr>Calibri Light</vt:lpstr>
      <vt:lpstr>Calibri</vt:lpstr>
      <vt:lpstr>Microsoft YaHei</vt:lpstr>
      <vt:lpstr>Arial Unicode MS</vt:lpstr>
      <vt:lpstr>Office Theme</vt:lpstr>
      <vt:lpstr>Advanced Binary Search</vt:lpstr>
      <vt:lpstr>Implementation</vt:lpstr>
      <vt:lpstr>Implementation</vt:lpstr>
      <vt:lpstr>Binary Search points</vt:lpstr>
      <vt:lpstr>Binary Search Conditions</vt:lpstr>
      <vt:lpstr>Alternative Binary Search</vt:lpstr>
      <vt:lpstr>Applications : </vt:lpstr>
      <vt:lpstr>Binary Search on Real Values</vt:lpstr>
      <vt:lpstr>Resources</vt:lpstr>
      <vt:lpstr>Thanks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Theory 1</dc:title>
  <dc:creator>Srivaths P</dc:creator>
  <cp:lastModifiedBy>KIIT</cp:lastModifiedBy>
  <cp:revision>247</cp:revision>
  <dcterms:created xsi:type="dcterms:W3CDTF">2022-07-16T18:45:00Z</dcterms:created>
  <dcterms:modified xsi:type="dcterms:W3CDTF">2023-06-10T11:46:15Z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B3D13A3924494436923CA72BEAA031D6</vt:lpwstr>
  </property>
  <property fmtid="{D5CDD505-2E9C-101B-9397-08002B2CF9AE}" pid="3" name="KSOProductBuildVer">
    <vt:lpwstr>1033-11.2.0.11219</vt:lpwstr>
  </property>
</Properties>
</file>