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57" r:id="rId3"/>
    <p:sldId id="259" r:id="rId4"/>
    <p:sldId id="260" r:id="rId5"/>
    <p:sldId id="262" r:id="rId7"/>
    <p:sldId id="265" r:id="rId8"/>
    <p:sldId id="273" r:id="rId9"/>
    <p:sldId id="278" r:id="rId10"/>
    <p:sldId id="269" r:id="rId11"/>
    <p:sldId id="272" r:id="rId12"/>
    <p:sldId id="267" r:id="rId13"/>
    <p:sldId id="275" r:id="rId14"/>
    <p:sldId id="276" r:id="rId15"/>
    <p:sldId id="26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5AC3A-22F2-4E5D-91D4-BB614496F220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239C-5BBA-4037-A0BA-DC5994478E1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9239C-5BBA-4037-A0BA-DC5994478E1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odeforces.com/contest/1277/problem/B" TargetMode="External"/><Relationship Id="rId3" Type="http://schemas.openxmlformats.org/officeDocument/2006/relationships/hyperlink" Target="https://leetcode.com/problems/kth-largest-element-in-a-stream/" TargetMode="External"/><Relationship Id="rId2" Type="http://schemas.openxmlformats.org/officeDocument/2006/relationships/hyperlink" Target="https://codeforces.com/problemset/problem/1345/B" TargetMode="External"/><Relationship Id="rId1" Type="http://schemas.openxmlformats.org/officeDocument/2006/relationships/hyperlink" Target="https://codeforces.com/problemset/problem/230/B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evdocs.io/cpp/algorithm/upper_bound" TargetMode="External"/><Relationship Id="rId3" Type="http://schemas.openxmlformats.org/officeDocument/2006/relationships/hyperlink" Target="https://devdocs.io/cpp/algorithm/lower_bound" TargetMode="External"/><Relationship Id="rId2" Type="http://schemas.openxmlformats.org/officeDocument/2006/relationships/hyperlink" Target="https://stackoverflow.com/questions/6292332/what-really-is-a-deque-in-stl" TargetMode="External"/><Relationship Id="rId1" Type="http://schemas.openxmlformats.org/officeDocument/2006/relationships/hyperlink" Target="https://baptiste-wicht.com/posts/2012/12/cpp-benchmark-vector-list-dequ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leetcode.com/problems/maximum-nesting-depth-of-the-parentheses/" TargetMode="External"/><Relationship Id="rId3" Type="http://schemas.openxmlformats.org/officeDocument/2006/relationships/hyperlink" Target="https://leetcode.com/problems/number-of-students-unable-to-eat-lunch/" TargetMode="External"/><Relationship Id="rId2" Type="http://schemas.openxmlformats.org/officeDocument/2006/relationships/hyperlink" Target="https://leetcode.com/problems/min-stack/" TargetMode="External"/><Relationship Id="rId1" Type="http://schemas.openxmlformats.org/officeDocument/2006/relationships/hyperlink" Target="https://leetcode.com/problems/valid-parenthes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STL (Part 2)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609600"/>
          </a:xfrm>
        </p:spPr>
        <p:txBody>
          <a:bodyPr/>
          <a:lstStyle/>
          <a:p>
            <a:r>
              <a:rPr lang="en-US" dirty="0"/>
              <a:t>Srivaths 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/>
              <a:t>In p</a:t>
            </a:r>
            <a:r>
              <a:rPr lang="en-US" dirty="0"/>
              <a:t>riority queue</a:t>
            </a:r>
            <a:r>
              <a:rPr lang="en-IN" altLang="en-US" dirty="0"/>
              <a:t> (or heap)</a:t>
            </a:r>
            <a:r>
              <a:rPr lang="en-US" dirty="0"/>
              <a:t> the popped item</a:t>
            </a:r>
            <a:r>
              <a:rPr lang="en-IN" altLang="en-US" dirty="0"/>
              <a:t>s</a:t>
            </a:r>
            <a:r>
              <a:rPr lang="en-US" dirty="0"/>
              <a:t> will be sorted in </a:t>
            </a:r>
            <a:r>
              <a:rPr lang="en-IN" altLang="en-US" dirty="0"/>
              <a:t>decreasing </a:t>
            </a:r>
            <a:r>
              <a:rPr lang="en-US" dirty="0"/>
              <a:t>order.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takes O(</a:t>
            </a:r>
            <a:r>
              <a:rPr lang="en-US" dirty="0" err="1"/>
              <a:t>logn</a:t>
            </a:r>
            <a:r>
              <a:rPr lang="en-US" dirty="0"/>
              <a:t>) time to push and pop elements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Priority queue can store duplicates, similar to </a:t>
            </a:r>
            <a:r>
              <a:rPr lang="en-US" dirty="0" err="1"/>
              <a:t>multiset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Indexing is impossible in </a:t>
            </a:r>
            <a:r>
              <a:rPr lang="en-US" dirty="0" err="1"/>
              <a:t>priority_queue</a:t>
            </a:r>
            <a:r>
              <a:rPr lang="en-US" dirty="0"/>
              <a:t>, and binary search cannot be performed on it.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Priority queues are faster than sets as they have a lower constant factor.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Syntax: 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0652" y="5513452"/>
            <a:ext cx="7957185" cy="4140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priority_queue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decltype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(&amp;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)&gt;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pq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FF00"/>
                </a:solidFill>
                <a:hlinkClick r:id="rId1"/>
              </a:rPr>
              <a:t>https://codeforces.com/problemset/problem/230/B</a:t>
            </a:r>
            <a:endParaRPr lang="en-US" sz="2700" dirty="0">
              <a:solidFill>
                <a:srgbClr val="FFFF00"/>
              </a:solidFill>
            </a:endParaRPr>
          </a:p>
          <a:p>
            <a:endParaRPr lang="en-GB" sz="2700" dirty="0">
              <a:solidFill>
                <a:srgbClr val="FFFF00"/>
              </a:solidFill>
            </a:endParaRPr>
          </a:p>
          <a:p>
            <a:r>
              <a:rPr lang="en-GB" sz="2700" dirty="0">
                <a:solidFill>
                  <a:srgbClr val="FFFF00"/>
                </a:solidFill>
                <a:hlinkClick r:id="rId2"/>
              </a:rPr>
              <a:t>https://codeforces.com/problemset/problem/1345/B</a:t>
            </a:r>
            <a:endParaRPr lang="en-GB" sz="27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700" dirty="0">
              <a:solidFill>
                <a:srgbClr val="FFFF00"/>
              </a:solidFill>
            </a:endParaRPr>
          </a:p>
          <a:p>
            <a:r>
              <a:rPr lang="en-GB" sz="2700" dirty="0">
                <a:solidFill>
                  <a:srgbClr val="FFFF00"/>
                </a:solidFill>
                <a:hlinkClick r:id="rId3"/>
              </a:rPr>
              <a:t>https://leetcode.com/problems/kth-largest-element-in-a-stream/</a:t>
            </a:r>
            <a:endParaRPr lang="en-US" sz="2700" dirty="0">
              <a:solidFill>
                <a:srgbClr val="FFFF00"/>
              </a:solidFill>
            </a:endParaRPr>
          </a:p>
          <a:p>
            <a:endParaRPr lang="en-US" sz="2700" dirty="0">
              <a:solidFill>
                <a:srgbClr val="FFFF00"/>
              </a:solidFill>
            </a:endParaRPr>
          </a:p>
          <a:p>
            <a:r>
              <a:rPr lang="en-US" sz="2700" dirty="0">
                <a:solidFill>
                  <a:srgbClr val="FFFF00"/>
                </a:solidFill>
                <a:hlinkClick r:id="rId4"/>
              </a:rPr>
              <a:t>https://codeforces.com/contest/1277/problem/B</a:t>
            </a:r>
            <a:endParaRPr lang="en-GB" sz="27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20000"/>
          </a:bodyPr>
          <a:lstStyle/>
          <a:p>
            <a:r>
              <a:rPr lang="en-GB" sz="2600" dirty="0">
                <a:solidFill>
                  <a:srgbClr val="FFFF00"/>
                </a:solidFill>
                <a:hlinkClick r:id="rId1"/>
              </a:rPr>
              <a:t>https://baptiste-wicht.com/posts/2012/12/cpp-benchmark-vector-list-deque.html</a:t>
            </a:r>
            <a:br>
              <a:rPr lang="en-GB" sz="2600" dirty="0">
                <a:solidFill>
                  <a:srgbClr val="FFFF00"/>
                </a:solidFill>
              </a:rPr>
            </a:br>
            <a:r>
              <a:rPr lang="en-GB" sz="2600" dirty="0" err="1">
                <a:sym typeface="+mn-ea"/>
              </a:rPr>
              <a:t>Comparision</a:t>
            </a:r>
            <a:r>
              <a:rPr lang="en-GB" sz="2600" dirty="0">
                <a:sym typeface="+mn-ea"/>
              </a:rPr>
              <a:t> of time taken for different datatypes</a:t>
            </a:r>
            <a:endParaRPr lang="en-GB" sz="2600" dirty="0">
              <a:solidFill>
                <a:srgbClr val="FFFF00"/>
              </a:solidFill>
            </a:endParaRPr>
          </a:p>
          <a:p>
            <a:endParaRPr lang="en-GB" sz="2600" dirty="0">
              <a:solidFill>
                <a:srgbClr val="FFFF00"/>
              </a:solidFill>
              <a:hlinkClick r:id="rId1"/>
            </a:endParaRPr>
          </a:p>
          <a:p>
            <a:pPr algn="l"/>
            <a:r>
              <a:rPr lang="en-GB" sz="2600" dirty="0">
                <a:solidFill>
                  <a:srgbClr val="FFFF00"/>
                </a:solidFill>
                <a:hlinkClick r:id="rId2" action="ppaction://hlinkfile"/>
              </a:rPr>
              <a:t>https://stackoverflow.com/questions/6292332/what-really-is-a-deque-in-stl</a:t>
            </a:r>
            <a:endParaRPr lang="en-GB" sz="2600" dirty="0">
              <a:solidFill>
                <a:srgbClr val="FFFF00"/>
              </a:solidFill>
              <a:hlinkClick r:id="rId2" action="ppaction://hlinkfile"/>
            </a:endParaRPr>
          </a:p>
          <a:p>
            <a:pPr algn="l"/>
            <a:r>
              <a:rPr lang="en-IN" altLang="en-US" sz="2600" dirty="0">
                <a:sym typeface="+mn-ea"/>
              </a:rPr>
              <a:t>Implementation details of deque</a:t>
            </a:r>
            <a:endParaRPr lang="en-IN" altLang="en-US" sz="2600" dirty="0">
              <a:sym typeface="+mn-ea"/>
            </a:endParaRPr>
          </a:p>
          <a:p>
            <a:pPr algn="l"/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  <a:hlinkClick r:id="rId3"/>
              </a:rPr>
              <a:t>https://devdocs.io/cpp/algorithm/lower_bound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  <a:hlinkClick r:id="rId4"/>
              </a:rPr>
              <a:t>https://devdocs.io/cpp/algorithm/upper_bound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Try to learn about PBDS (Policy Based Data Structure)</a:t>
            </a: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9405"/>
            <a:ext cx="8229600" cy="1139190"/>
          </a:xfrm>
        </p:spPr>
        <p:txBody>
          <a:bodyPr/>
          <a:lstStyle/>
          <a:p>
            <a:r>
              <a:rPr lang="en-US" dirty="0"/>
              <a:t>Thanks for watching!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Goal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To learn about more containers</a:t>
            </a:r>
            <a:endParaRPr lang="en-US" sz="3200" dirty="0"/>
          </a:p>
          <a:p>
            <a:pPr lvl="1"/>
            <a:r>
              <a:rPr lang="en-US" sz="3200" dirty="0"/>
              <a:t>stack</a:t>
            </a:r>
            <a:endParaRPr lang="en-US" sz="3200" dirty="0"/>
          </a:p>
          <a:p>
            <a:pPr lvl="1"/>
            <a:r>
              <a:rPr lang="en-US" sz="3200" dirty="0"/>
              <a:t>queue</a:t>
            </a:r>
            <a:endParaRPr lang="en-US" sz="3200" dirty="0"/>
          </a:p>
          <a:p>
            <a:pPr lvl="1"/>
            <a:r>
              <a:rPr lang="en-US" sz="3200" dirty="0" err="1"/>
              <a:t>deque</a:t>
            </a:r>
            <a:endParaRPr lang="en-US" sz="3200" dirty="0"/>
          </a:p>
          <a:p>
            <a:pPr lvl="1"/>
            <a:r>
              <a:rPr lang="en-US" sz="3200" dirty="0" err="1"/>
              <a:t>priority_queue</a:t>
            </a:r>
            <a:endParaRPr lang="en-US" sz="3200" dirty="0"/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sz="3600" dirty="0"/>
              <a:t>To use in-built binary search functions on vectors, sets, etc.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 is a </a:t>
            </a:r>
            <a:r>
              <a:rPr lang="en-US" i="1" dirty="0"/>
              <a:t>container adapter</a:t>
            </a:r>
            <a:r>
              <a:rPr lang="en-US" dirty="0"/>
              <a:t> that uses LIFO.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They can only push at the end and pop from the end. Stacks do not support indexing.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Only useful stack operations: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5944" y="4956274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s.size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s.empty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s.push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s.pop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s.top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endParaRPr kumimoji="0" lang="en-IN" altLang="en-US" sz="2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Queue are very similar to stacks, except they use FIFO instead of LIFO.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Only useful queue operations: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u="sng" dirty="0"/>
              <a:t>Both stack and queue use </a:t>
            </a:r>
            <a:r>
              <a:rPr lang="en-US" sz="2600" u="sng" dirty="0" err="1"/>
              <a:t>deque</a:t>
            </a:r>
            <a:r>
              <a:rPr lang="en-US" sz="2600" u="sng" dirty="0"/>
              <a:t> as default container</a:t>
            </a:r>
            <a:endParaRPr lang="en-US" sz="2600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5944" y="3787396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q.size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q.empty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q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.push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q.pop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q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.front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endParaRPr kumimoji="0" lang="en-IN" altLang="en-US" sz="2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Deque</a:t>
            </a:r>
            <a:r>
              <a:rPr lang="en-US" dirty="0"/>
              <a:t> is very similar to vectors, but it supports insertion and deletion of elements from both sides of the </a:t>
            </a:r>
            <a:r>
              <a:rPr lang="en-US" dirty="0" err="1"/>
              <a:t>deque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Deque</a:t>
            </a:r>
            <a:r>
              <a:rPr lang="en-US" dirty="0"/>
              <a:t> functions (excluding vector functions):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Deques are marginally slower than vectors in terms of performance.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6383" y="4063581"/>
            <a:ext cx="269748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d.push_front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d.pop_front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Stack / Queue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343"/>
            <a:ext cx="8229600" cy="4736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dirty="0"/>
              <a:t>Stacks</a:t>
            </a:r>
            <a:r>
              <a:rPr lang="en-US" sz="2900" dirty="0"/>
              <a:t> are useful when items “cancel” each other.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For example: check if a sequence such as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{[()]()}</a:t>
            </a:r>
            <a:r>
              <a:rPr lang="en-US" sz="2900" dirty="0"/>
              <a:t> is balanced or not.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Queues</a:t>
            </a:r>
            <a:r>
              <a:rPr lang="en-US" sz="2900" dirty="0"/>
              <a:t> are especially useful for implementing graph functions, or when FIFO is necessary.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They are unique, as they only support pop from one side and push from another side.</a:t>
            </a:r>
            <a:endParaRPr lang="en-US" sz="2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1"/>
              </a:rPr>
              <a:t>https://leetcode.com/problems/valid-parentheses/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2"/>
              </a:rPr>
              <a:t>https://leetcode.com/problems/min-stack/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endParaRPr lang="en-IN" sz="2700" dirty="0"/>
          </a:p>
          <a:p>
            <a:pPr marL="0" indent="0">
              <a:buNone/>
            </a:pPr>
            <a:r>
              <a:rPr lang="en-IN" sz="2700" dirty="0"/>
              <a:t>Challenge problems: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endParaRPr lang="en-IN" sz="2700" dirty="0"/>
          </a:p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3"/>
              </a:rPr>
              <a:t>https://leetcode.com/problems/number-of-students-unable-to-eat-lunch/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4"/>
              </a:rPr>
              <a:t>https://leetcode.com/problems/maximum-nesting-depth-of-the-parentheses/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endParaRPr lang="en-IN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31"/>
            <a:ext cx="8229600" cy="944628"/>
          </a:xfrm>
        </p:spPr>
        <p:txBody>
          <a:bodyPr/>
          <a:lstStyle/>
          <a:p>
            <a:r>
              <a:rPr lang="en-US" dirty="0"/>
              <a:t>STL binary search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902"/>
            <a:ext cx="8229600" cy="4978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STL binary search functions are:</a:t>
            </a:r>
            <a:endParaRPr lang="en-US" dirty="0"/>
          </a:p>
          <a:p>
            <a:pPr lvl="1"/>
            <a:r>
              <a:rPr lang="en-US" dirty="0" err="1"/>
              <a:t>binary_search</a:t>
            </a:r>
            <a:r>
              <a:rPr lang="en-US" dirty="0"/>
              <a:t>: Returns a </a:t>
            </a:r>
            <a:r>
              <a:rPr lang="en-US" dirty="0" err="1"/>
              <a:t>bool</a:t>
            </a:r>
            <a:r>
              <a:rPr lang="en-US" dirty="0"/>
              <a:t> denoting whether an element is present or not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lower_bound</a:t>
            </a:r>
            <a:r>
              <a:rPr lang="en-US" dirty="0"/>
              <a:t>: Returns the iterator of the first element greater or equal to the given target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upper_bound</a:t>
            </a:r>
            <a:r>
              <a:rPr lang="en-US" dirty="0"/>
              <a:t>: Returns the iterator of the first element greater than the given target</a:t>
            </a:r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The syntax for all of them is similar to: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104" y="5863580"/>
            <a:ext cx="6888480" cy="4603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function(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begin_it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end_it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target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31"/>
            <a:ext cx="8229600" cy="944628"/>
          </a:xfrm>
        </p:spPr>
        <p:txBody>
          <a:bodyPr/>
          <a:lstStyle/>
          <a:p>
            <a:r>
              <a:rPr lang="en-US" dirty="0"/>
              <a:t>Binary search on sorted </a:t>
            </a:r>
            <a:r>
              <a:rPr lang="en-US" dirty="0" err="1"/>
              <a:t>datatypes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902"/>
            <a:ext cx="8229600" cy="497855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000" dirty="0"/>
              <a:t>When a </a:t>
            </a:r>
            <a:r>
              <a:rPr lang="en-US" sz="3000" dirty="0" err="1"/>
              <a:t>datatype</a:t>
            </a:r>
            <a:r>
              <a:rPr lang="en-US" sz="3000" dirty="0"/>
              <a:t> is sorted by default the binary search functions are in-built into the </a:t>
            </a:r>
            <a:r>
              <a:rPr lang="en-US" sz="3000" dirty="0" err="1"/>
              <a:t>datatype</a:t>
            </a:r>
            <a:r>
              <a:rPr lang="en-US" sz="3000" dirty="0"/>
              <a:t>.</a:t>
            </a:r>
            <a:endParaRPr lang="en-US" sz="3000" dirty="0"/>
          </a:p>
          <a:p>
            <a:pPr marL="57150" indent="0">
              <a:buNone/>
            </a:pPr>
            <a:endParaRPr lang="en-US" sz="3000" dirty="0"/>
          </a:p>
          <a:p>
            <a:pPr marL="57150" indent="0">
              <a:buNone/>
            </a:pPr>
            <a:br>
              <a:rPr lang="en-US" sz="3000" dirty="0"/>
            </a:br>
            <a:r>
              <a:rPr lang="en-US" sz="3000" dirty="0"/>
              <a:t>Always prefer the in-built version opposed to the STL functions when </a:t>
            </a:r>
            <a:r>
              <a:rPr lang="en-US" sz="3000" i="1" dirty="0"/>
              <a:t>random access</a:t>
            </a:r>
            <a:r>
              <a:rPr lang="en-US" sz="3000" dirty="0"/>
              <a:t> is not possible, as the time complexity is likely to be better.</a:t>
            </a:r>
            <a:endParaRPr lang="en-US" sz="3000" dirty="0"/>
          </a:p>
          <a:p>
            <a:pPr marL="57150" indent="0">
              <a:buNone/>
            </a:pPr>
            <a:endParaRPr lang="en-US" sz="3000" dirty="0"/>
          </a:p>
          <a:p>
            <a:pPr marL="57150" indent="0">
              <a:buNone/>
            </a:pPr>
            <a:r>
              <a:rPr lang="en-US" sz="2500" dirty="0"/>
              <a:t>Note that the comparator is taken as the provided comparator. It cannot be modified.</a:t>
            </a:r>
            <a:endParaRPr lang="en-US" sz="25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419266"/>
            <a:ext cx="7517130" cy="4756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auto 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it =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sorted_type.lower_bound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(target)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3237</Words>
  <Application>WPS Presentation</Application>
  <PresentationFormat>On-screen Show (4:3)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Courier New</vt:lpstr>
      <vt:lpstr>Calibri</vt:lpstr>
      <vt:lpstr>Microsoft YaHei</vt:lpstr>
      <vt:lpstr>Arial Unicode MS</vt:lpstr>
      <vt:lpstr>Office Theme</vt:lpstr>
      <vt:lpstr>C++ STL (Part 2)</vt:lpstr>
      <vt:lpstr>Goal</vt:lpstr>
      <vt:lpstr>Stack</vt:lpstr>
      <vt:lpstr>Queue</vt:lpstr>
      <vt:lpstr>Deque</vt:lpstr>
      <vt:lpstr>Stack / Queue usage</vt:lpstr>
      <vt:lpstr>Problem Solving</vt:lpstr>
      <vt:lpstr>STL binary search function</vt:lpstr>
      <vt:lpstr>Binary search on sorted datatypes</vt:lpstr>
      <vt:lpstr>Priority Queue</vt:lpstr>
      <vt:lpstr>Priority Queue</vt:lpstr>
      <vt:lpstr>Problems:</vt:lpstr>
      <vt:lpstr>Resources: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(Part 2)</dc:title>
  <dc:creator/>
  <cp:lastModifiedBy>sriva</cp:lastModifiedBy>
  <cp:revision>246</cp:revision>
  <dcterms:created xsi:type="dcterms:W3CDTF">2006-08-16T00:00:00Z</dcterms:created>
  <dcterms:modified xsi:type="dcterms:W3CDTF">2023-02-06T18:01:59Z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6AFE5BD128C54ED9BE54D9C1648DE6B9</vt:lpwstr>
  </property>
  <property fmtid="{D5CDD505-2E9C-101B-9397-08002B2CF9AE}" pid="3" name="KSOProductBuildVer">
    <vt:lpwstr>1033-11.2.0.11440</vt:lpwstr>
  </property>
</Properties>
</file>