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3"/>
  </p:handoutMasterIdLst>
  <p:sldIdLst>
    <p:sldId id="256" r:id="rId3"/>
    <p:sldId id="257" r:id="rId4"/>
    <p:sldId id="258" r:id="rId5"/>
    <p:sldId id="263" r:id="rId6"/>
    <p:sldId id="266" r:id="rId7"/>
    <p:sldId id="267" r:id="rId8"/>
    <p:sldId id="271" r:id="rId9"/>
    <p:sldId id="272" r:id="rId10"/>
    <p:sldId id="260" r:id="rId12"/>
    <p:sldId id="264" r:id="rId13"/>
    <p:sldId id="265" r:id="rId14"/>
    <p:sldId id="259" r:id="rId15"/>
    <p:sldId id="268" r:id="rId16"/>
    <p:sldId id="269" r:id="rId17"/>
    <p:sldId id="284" r:id="rId18"/>
    <p:sldId id="274" r:id="rId19"/>
    <p:sldId id="276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ED9B-A375-4A06-9C24-694529987C04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A7E2-DF0E-47FC-BCCA-E762A03DEA0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A7E2-DF0E-47FC-BCCA-E762A03DEA0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A7E2-DF0E-47FC-BCCA-E762A03DEA0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Srivaths P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Sort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Syntax:</a:t>
            </a:r>
            <a:br>
              <a:rPr lang="en-US" sz="3000" dirty="0"/>
            </a:br>
            <a:r>
              <a:rPr lang="en-US" sz="3000" dirty="0"/>
              <a:t>Sorts elements from [</a:t>
            </a:r>
            <a:r>
              <a:rPr lang="en-US" sz="3000" dirty="0" err="1"/>
              <a:t>begin_iterator</a:t>
            </a:r>
            <a:r>
              <a:rPr lang="en-US" sz="3000" dirty="0"/>
              <a:t>, </a:t>
            </a:r>
            <a:r>
              <a:rPr lang="en-US" sz="3000" dirty="0" err="1"/>
              <a:t>end_iterator</a:t>
            </a:r>
            <a:r>
              <a:rPr lang="en-US" sz="3000" dirty="0"/>
              <a:t>)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Will be sorted based on comparator if given.</a:t>
            </a:r>
            <a:endParaRPr lang="en-US" sz="3000" dirty="0"/>
          </a:p>
          <a:p>
            <a:pPr marL="0" indent="0">
              <a:buNone/>
            </a:pPr>
            <a:br>
              <a:rPr lang="en-US" sz="3000" dirty="0"/>
            </a:br>
            <a:r>
              <a:rPr lang="en-US" sz="3000" dirty="0"/>
              <a:t>Syntax for comparator: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37629" y="1143571"/>
            <a:ext cx="4841875" cy="4451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sort(begin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3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end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comparator)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3824471"/>
            <a:ext cx="6287770" cy="221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datatype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datatype</a:t>
            </a:r>
            <a:r>
              <a:rPr lang="en-US" sz="23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 should</a:t>
            </a:r>
            <a:r>
              <a:rPr kumimoji="0" lang="en-US" sz="23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be placed before b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true;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else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return false;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Default Comparator Functions: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/>
              <a:t>Default comparator of integers: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Default comparator of pair:</a:t>
            </a:r>
            <a:endParaRPr lang="en-US"/>
          </a:p>
          <a:p>
            <a:pPr marL="0" indent="0">
              <a:buNone/>
            </a:pPr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br>
              <a:rPr lang="en-IN" altLang="en-GB"/>
            </a:br>
            <a:r>
              <a:rPr lang="en-IN" altLang="en-GB" sz="2400"/>
              <a:t>Time compexity of sorting is O(NlogN * TC(comparator))</a:t>
            </a:r>
            <a:endParaRPr lang="en-IN" altLang="en-GB" sz="2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981890"/>
            <a:ext cx="4290060" cy="10604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 &lt; b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1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3733844"/>
            <a:ext cx="7517130" cy="1706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lang="en-US" sz="210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(pair&lt;</a:t>
            </a:r>
            <a:r>
              <a:rPr lang="en-US" sz="210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 sz="210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10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 sz="210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10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pair&lt;</a:t>
            </a:r>
            <a:r>
              <a:rPr lang="en-US" sz="210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 sz="210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10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 sz="210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return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sz="2100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1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2: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Write a comparator to sort the array by the absolute value of an element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Sort an array of pairs by the second element, and then the first element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Sort an array by its frequency in the given array</a:t>
            </a:r>
            <a:endParaRPr lang="en-GB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/>
              <a:t>Binary search is a searching algorithm for a sorted collection of data.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It divides the range to search by half every iteration.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Time complexity: O(</a:t>
            </a:r>
            <a:r>
              <a:rPr lang="en-US" sz="3500" dirty="0" err="1"/>
              <a:t>logn</a:t>
            </a:r>
            <a:r>
              <a:rPr lang="en-US" sz="3500" dirty="0"/>
              <a:t>)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Takes ~20 iterations to search 10</a:t>
            </a:r>
            <a:r>
              <a:rPr lang="en-US" sz="3500" baseline="30000" dirty="0"/>
              <a:t>6</a:t>
            </a:r>
            <a:r>
              <a:rPr lang="en-US" sz="3500" dirty="0"/>
              <a:t> elements</a:t>
            </a:r>
            <a:endParaRPr lang="en-GB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Checks if target is present in the array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2935" y="1752843"/>
            <a:ext cx="7098030" cy="48310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search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target)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left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right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a.size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 -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while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(left &lt;= right)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 = (left + right) /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target)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true;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target) left = mid +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target) right = mid -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false;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</a:t>
            </a:r>
            <a:r>
              <a:rPr lang="en-IN" altLang="en-US" dirty="0"/>
              <a:t>2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ym typeface="+mn-ea"/>
              </a:rPr>
              <a:t>Finds the last index of target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2935" y="1710298"/>
            <a:ext cx="709803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search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220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vector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a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target)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 =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right = </a:t>
            </a:r>
            <a:r>
              <a:rPr lang="en-US" sz="220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a.size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() -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while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(left &lt; right)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 = (left + right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) /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endParaRPr lang="en-US" sz="220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target) left = mid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target) right = mid -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return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== target) ? left : -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/>
              <a:t>Points to Note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b="0" dirty="0"/>
              <a:t>When L = R-1, check if (L+R)/2 </a:t>
            </a:r>
            <a:r>
              <a:rPr lang="en-US" sz="2800" dirty="0"/>
              <a:t>should be floored or ceiled. It might be an infinite loop otherwise.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Make sure your boundaries are correct.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can use L + (R-L)/2 to avoid errors in some cases where L+R can overflow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you ever need to run binary search on an infinite list, you can use LLONG_MAX or some other appropriate value as the upper-bound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if either A or –A exists in array sorted by the abs value.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would you find the first index an element appears in sorted array.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integer square root of a number using binary search.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largest N such that N*(N+1) / 2 is less than given target.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Quiz 3 – P2 solution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Finds the first index of target</a:t>
            </a:r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2025" y="1752600"/>
            <a:ext cx="721995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search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target)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left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right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a.size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 -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while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(left &lt; right) {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 = (left + right) /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target) left = mid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if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&gt;= target) right = mid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left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target) ? left : 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Thanks for watching!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3600" dirty="0"/>
              <a:t>Understand searching</a:t>
            </a:r>
            <a:endParaRPr lang="en-US" sz="3600" dirty="0"/>
          </a:p>
          <a:p>
            <a:r>
              <a:rPr lang="en-US" sz="3600" dirty="0"/>
              <a:t>Learn prefix sums and frequency arrays</a:t>
            </a:r>
            <a:endParaRPr lang="en-US" sz="3600" dirty="0"/>
          </a:p>
          <a:p>
            <a:r>
              <a:rPr lang="en-US" sz="3600" dirty="0"/>
              <a:t>Understand sorting</a:t>
            </a:r>
            <a:endParaRPr lang="en-US" sz="3600" dirty="0"/>
          </a:p>
          <a:p>
            <a:r>
              <a:rPr lang="en-US" sz="3600" dirty="0"/>
              <a:t>Sorting based on custom comparators</a:t>
            </a:r>
            <a:endParaRPr lang="en-US" sz="3600" dirty="0"/>
          </a:p>
          <a:p>
            <a:r>
              <a:rPr lang="en-US" sz="3600" dirty="0"/>
              <a:t>Understand binary search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/>
              <a:t>What is Searching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Searching is the process of finding some information in a container depending on some conditions.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Searching is </a:t>
            </a:r>
            <a:r>
              <a:rPr lang="en-GB" dirty="0"/>
              <a:t>predominant in CP problems.</a:t>
            </a:r>
            <a:endParaRPr lang="en-GB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Important searching algorithms:</a:t>
            </a:r>
            <a:endParaRPr lang="en-US" dirty="0"/>
          </a:p>
          <a:p>
            <a:pPr marL="914400" lvl="1" indent="-457200"/>
            <a:r>
              <a:rPr lang="en-US" dirty="0"/>
              <a:t>Prefix sums</a:t>
            </a:r>
            <a:endParaRPr lang="en-US" dirty="0"/>
          </a:p>
          <a:p>
            <a:pPr marL="914400" lvl="1" indent="-457200"/>
            <a:r>
              <a:rPr lang="en-US" dirty="0"/>
              <a:t>Frequency arrays</a:t>
            </a:r>
            <a:endParaRPr lang="en-US" dirty="0"/>
          </a:p>
          <a:p>
            <a:pPr marL="914400" lvl="1" indent="-457200"/>
            <a:r>
              <a:rPr lang="en-US" dirty="0"/>
              <a:t>Binary 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Sums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 prefix sum stores the sum of the prefix of an array at each index. </a:t>
            </a:r>
            <a:r>
              <a:rPr lang="en-US" sz="3500"/>
              <a:t>Takes O</a:t>
            </a:r>
            <a:r>
              <a:rPr lang="en-US" sz="3500" dirty="0"/>
              <a:t>(N) time complexity to compute.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Prefix sums can be used to answer queries such as “Sum of elements of array from </a:t>
            </a:r>
            <a:br>
              <a:rPr lang="en-US" sz="3500" dirty="0"/>
            </a:br>
            <a:r>
              <a:rPr lang="en-US" sz="3500" dirty="0"/>
              <a:t>[L, R]” in O(1) time complexity</a:t>
            </a:r>
            <a:endParaRPr lang="en-US" sz="3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4040" y="3429635"/>
            <a:ext cx="7132955" cy="5067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prefix[k] = sum of array from 0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to k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62"/>
            <a:ext cx="8229600" cy="960438"/>
          </a:xfrm>
        </p:spPr>
        <p:txBody>
          <a:bodyPr/>
          <a:lstStyle/>
          <a:p>
            <a:r>
              <a:rPr lang="en-US"/>
              <a:t>Implementation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754563"/>
          </a:xfrm>
        </p:spPr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O(N): </a:t>
            </a:r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7400" y="1605375"/>
            <a:ext cx="5100320" cy="1783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for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&lt; n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i++) {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for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 &lt;= i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j++)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+= a[</a:t>
            </a:r>
            <a:r>
              <a:rPr kumimoji="0" lang="en-IN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j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sz="22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0" y="4538350"/>
            <a:ext cx="6790690" cy="11068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= a[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for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 &lt; 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i++)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 + a[i]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range in O(1)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can write sum from [L, R] as</a:t>
            </a:r>
            <a:br>
              <a:rPr lang="en-US" sz="3600" dirty="0"/>
            </a:br>
            <a:r>
              <a:rPr lang="en-US" sz="3600" dirty="0"/>
              <a:t>sum from [0, R] – sum from [0, L-1]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Which can be written as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Note: Pre-computation takes O(N)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4115425"/>
            <a:ext cx="6245860" cy="5219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[r] -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prefix_sum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[l-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Frequency array/map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Map that stores the count for each value is known as frequency map.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Useful when the count of each character is required multiple times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Implemented as: </a:t>
            </a:r>
            <a:endParaRPr lang="en-GB" sz="3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72928" y="4831120"/>
            <a:ext cx="3116580" cy="9531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for 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auto 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i: a)</a:t>
            </a:r>
            <a:b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freq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[i]++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1: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Print all the values which are greater than given integer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For each element, print it if it has the maximum frequency in the array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Queries on number of primes in the range [L, R] in O(1)</a:t>
            </a:r>
            <a:endParaRPr lang="en-GB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Sorting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Sorting is used to arrange the elements of a container in a specific way.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The comparator of a sort function takes two values, and decides which one should come first.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4378</Words>
  <Application>WPS Presentation</Application>
  <PresentationFormat>On-screen Show (4:3)</PresentationFormat>
  <Paragraphs>161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Office Theme</vt:lpstr>
      <vt:lpstr>Searching and Sorting</vt:lpstr>
      <vt:lpstr>Goal</vt:lpstr>
      <vt:lpstr>What is Searching</vt:lpstr>
      <vt:lpstr>Prefix Sums</vt:lpstr>
      <vt:lpstr>Implementation</vt:lpstr>
      <vt:lpstr>Sum of range in O(1)</vt:lpstr>
      <vt:lpstr>Frequency array/map</vt:lpstr>
      <vt:lpstr>Quiz 1:</vt:lpstr>
      <vt:lpstr>What is Sorting</vt:lpstr>
      <vt:lpstr>Sort Function</vt:lpstr>
      <vt:lpstr>Default Comparator Functions:</vt:lpstr>
      <vt:lpstr>Quiz 2:</vt:lpstr>
      <vt:lpstr>Binary Search</vt:lpstr>
      <vt:lpstr>Implementation 1</vt:lpstr>
      <vt:lpstr>Implementation 2</vt:lpstr>
      <vt:lpstr>Points to Note</vt:lpstr>
      <vt:lpstr>Quiz 3</vt:lpstr>
      <vt:lpstr>Quiz 3 – P2 solution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/>
  <cp:lastModifiedBy>sriva</cp:lastModifiedBy>
  <cp:revision>387</cp:revision>
  <dcterms:created xsi:type="dcterms:W3CDTF">2006-08-16T00:00:00Z</dcterms:created>
  <dcterms:modified xsi:type="dcterms:W3CDTF">2023-01-30T18:20:00Z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85BFD690A48E4ED7B5E0136B0E3D93E0</vt:lpwstr>
  </property>
  <property fmtid="{D5CDD505-2E9C-101B-9397-08002B2CF9AE}" pid="3" name="KSOProductBuildVer">
    <vt:lpwstr>1033-11.2.0.11440</vt:lpwstr>
  </property>
</Properties>
</file>