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6" r:id="rId5"/>
    <p:sldId id="259" r:id="rId6"/>
    <p:sldId id="260" r:id="rId7"/>
    <p:sldId id="261" r:id="rId8"/>
    <p:sldId id="262" r:id="rId9"/>
    <p:sldId id="263" r:id="rId10"/>
    <p:sldId id="264" r:id="rId11"/>
    <p:sldId id="265" r:id="rId12"/>
    <p:sldId id="277" r:id="rId13"/>
    <p:sldId id="267" r:id="rId14"/>
    <p:sldId id="268" r:id="rId15"/>
    <p:sldId id="278" r:id="rId16"/>
    <p:sldId id="269" r:id="rId17"/>
    <p:sldId id="270" r:id="rId18"/>
    <p:sldId id="279" r:id="rId19"/>
    <p:sldId id="280" r:id="rId20"/>
    <p:sldId id="271" r:id="rId21"/>
    <p:sldId id="272" r:id="rId22"/>
    <p:sldId id="273" r:id="rId23"/>
    <p:sldId id="274" r:id="rId24"/>
    <p:sldId id="275" r:id="rId25"/>
    <p:sldId id="276" r:id="rId26"/>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68"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CACD21AD-5979-45E2-AB5C-C35941606893}" type="datetimeFigureOut">
              <a:rPr lang="es-MX" smtClean="0"/>
              <a:pPr/>
              <a:t>08/01/2015</a:t>
            </a:fld>
            <a:endParaRPr lang="es-MX"/>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MX"/>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E7192173-5276-42FC-8823-B78FCB239DAA}"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CACD21AD-5979-45E2-AB5C-C35941606893}" type="datetimeFigureOut">
              <a:rPr lang="es-MX" smtClean="0"/>
              <a:pPr/>
              <a:t>08/01/2015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E7192173-5276-42FC-8823-B78FCB239DAA}"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CACD21AD-5979-45E2-AB5C-C35941606893}" type="datetimeFigureOut">
              <a:rPr lang="es-MX" smtClean="0"/>
              <a:pPr/>
              <a:t>08/01/2015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E7192173-5276-42FC-8823-B78FCB239DAA}"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CACD21AD-5979-45E2-AB5C-C35941606893}" type="datetimeFigureOut">
              <a:rPr lang="es-MX" smtClean="0"/>
              <a:pPr/>
              <a:t>08/01/2015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E7192173-5276-42FC-8823-B78FCB239DAA}" type="slidenum">
              <a:rPr lang="es-MX" smtClean="0"/>
              <a:pPr/>
              <a:t>‹Nº›</a:t>
            </a:fld>
            <a:endParaRPr lang="es-MX"/>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CACD21AD-5979-45E2-AB5C-C35941606893}" type="datetimeFigureOut">
              <a:rPr lang="es-MX" smtClean="0"/>
              <a:pPr/>
              <a:t>08/01/2015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E7192173-5276-42FC-8823-B78FCB239DAA}" type="slidenum">
              <a:rPr lang="es-MX" smtClean="0"/>
              <a:pPr/>
              <a:t>‹Nº›</a:t>
            </a:fld>
            <a:endParaRPr lang="es-MX"/>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CACD21AD-5979-45E2-AB5C-C35941606893}" type="datetimeFigureOut">
              <a:rPr lang="es-MX" smtClean="0"/>
              <a:pPr/>
              <a:t>08/01/2015</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E7192173-5276-42FC-8823-B78FCB239DAA}" type="slidenum">
              <a:rPr lang="es-MX" smtClean="0"/>
              <a:pPr/>
              <a:t>‹Nº›</a:t>
            </a:fld>
            <a:endParaRPr lang="es-MX"/>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CACD21AD-5979-45E2-AB5C-C35941606893}" type="datetimeFigureOut">
              <a:rPr lang="es-MX" smtClean="0"/>
              <a:pPr/>
              <a:t>08/01/2015</a:t>
            </a:fld>
            <a:endParaRPr lang="es-MX"/>
          </a:p>
        </p:txBody>
      </p:sp>
      <p:sp>
        <p:nvSpPr>
          <p:cNvPr id="8" name="7 Marcador de pie de página"/>
          <p:cNvSpPr>
            <a:spLocks noGrp="1"/>
          </p:cNvSpPr>
          <p:nvPr>
            <p:ph type="ftr" sz="quarter" idx="11"/>
          </p:nvPr>
        </p:nvSpPr>
        <p:spPr/>
        <p:txBody>
          <a:bodyPr/>
          <a:lstStyle>
            <a:extLst/>
          </a:lstStyle>
          <a:p>
            <a:endParaRPr lang="es-MX"/>
          </a:p>
        </p:txBody>
      </p:sp>
      <p:sp>
        <p:nvSpPr>
          <p:cNvPr id="9" name="8 Marcador de número de diapositiva"/>
          <p:cNvSpPr>
            <a:spLocks noGrp="1"/>
          </p:cNvSpPr>
          <p:nvPr>
            <p:ph type="sldNum" sz="quarter" idx="12"/>
          </p:nvPr>
        </p:nvSpPr>
        <p:spPr/>
        <p:txBody>
          <a:bodyPr/>
          <a:lstStyle>
            <a:extLst/>
          </a:lstStyle>
          <a:p>
            <a:fld id="{E7192173-5276-42FC-8823-B78FCB239DAA}" type="slidenum">
              <a:rPr lang="es-MX" smtClean="0"/>
              <a:pPr/>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CACD21AD-5979-45E2-AB5C-C35941606893}" type="datetimeFigureOut">
              <a:rPr lang="es-MX" smtClean="0"/>
              <a:pPr/>
              <a:t>08/01/2015</a:t>
            </a:fld>
            <a:endParaRPr lang="es-MX"/>
          </a:p>
        </p:txBody>
      </p:sp>
      <p:sp>
        <p:nvSpPr>
          <p:cNvPr id="4" name="3 Marcador de pie de página"/>
          <p:cNvSpPr>
            <a:spLocks noGrp="1"/>
          </p:cNvSpPr>
          <p:nvPr>
            <p:ph type="ftr" sz="quarter" idx="11"/>
          </p:nvPr>
        </p:nvSpPr>
        <p:spPr/>
        <p:txBody>
          <a:bodyPr/>
          <a:lstStyle>
            <a:extLst/>
          </a:lstStyle>
          <a:p>
            <a:endParaRPr lang="es-MX"/>
          </a:p>
        </p:txBody>
      </p:sp>
      <p:sp>
        <p:nvSpPr>
          <p:cNvPr id="5" name="4 Marcador de número de diapositiva"/>
          <p:cNvSpPr>
            <a:spLocks noGrp="1"/>
          </p:cNvSpPr>
          <p:nvPr>
            <p:ph type="sldNum" sz="quarter" idx="12"/>
          </p:nvPr>
        </p:nvSpPr>
        <p:spPr/>
        <p:txBody>
          <a:bodyPr/>
          <a:lstStyle>
            <a:extLst/>
          </a:lstStyle>
          <a:p>
            <a:fld id="{E7192173-5276-42FC-8823-B78FCB239DAA}" type="slidenum">
              <a:rPr lang="es-MX" smtClean="0"/>
              <a:pPr/>
              <a:t>‹Nº›</a:t>
            </a:fld>
            <a:endParaRPr lang="es-MX"/>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CACD21AD-5979-45E2-AB5C-C35941606893}" type="datetimeFigureOut">
              <a:rPr lang="es-MX" smtClean="0"/>
              <a:pPr/>
              <a:t>08/01/2015</a:t>
            </a:fld>
            <a:endParaRPr lang="es-MX"/>
          </a:p>
        </p:txBody>
      </p:sp>
      <p:sp>
        <p:nvSpPr>
          <p:cNvPr id="3" name="2 Marcador de pie de página"/>
          <p:cNvSpPr>
            <a:spLocks noGrp="1"/>
          </p:cNvSpPr>
          <p:nvPr>
            <p:ph type="ftr" sz="quarter" idx="11"/>
          </p:nvPr>
        </p:nvSpPr>
        <p:spPr/>
        <p:txBody>
          <a:bodyPr/>
          <a:lstStyle>
            <a:extLst/>
          </a:lstStyle>
          <a:p>
            <a:endParaRPr lang="es-MX"/>
          </a:p>
        </p:txBody>
      </p:sp>
      <p:sp>
        <p:nvSpPr>
          <p:cNvPr id="4" name="3 Marcador de número de diapositiva"/>
          <p:cNvSpPr>
            <a:spLocks noGrp="1"/>
          </p:cNvSpPr>
          <p:nvPr>
            <p:ph type="sldNum" sz="quarter" idx="12"/>
          </p:nvPr>
        </p:nvSpPr>
        <p:spPr/>
        <p:txBody>
          <a:bodyPr/>
          <a:lstStyle>
            <a:extLst/>
          </a:lstStyle>
          <a:p>
            <a:fld id="{E7192173-5276-42FC-8823-B78FCB239DAA}"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CACD21AD-5979-45E2-AB5C-C35941606893}" type="datetimeFigureOut">
              <a:rPr lang="es-MX" smtClean="0"/>
              <a:pPr/>
              <a:t>08/01/2015</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E7192173-5276-42FC-8823-B78FCB239DAA}" type="slidenum">
              <a:rPr lang="es-MX" smtClean="0"/>
              <a:pPr/>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CACD21AD-5979-45E2-AB5C-C35941606893}" type="datetimeFigureOut">
              <a:rPr lang="es-MX" smtClean="0"/>
              <a:pPr/>
              <a:t>08/01/2015</a:t>
            </a:fld>
            <a:endParaRPr lang="es-MX"/>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MX"/>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E7192173-5276-42FC-8823-B78FCB239DAA}" type="slidenum">
              <a:rPr lang="es-MX" smtClean="0"/>
              <a:pPr/>
              <a:t>‹Nº›</a:t>
            </a:fld>
            <a:endParaRPr lang="es-MX"/>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ACD21AD-5979-45E2-AB5C-C35941606893}" type="datetimeFigureOut">
              <a:rPr lang="es-MX" smtClean="0"/>
              <a:pPr/>
              <a:t>08/01/2015</a:t>
            </a:fld>
            <a:endParaRPr lang="es-MX"/>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MX"/>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7192173-5276-42FC-8823-B78FCB239DAA}" type="slidenum">
              <a:rPr lang="es-MX" smtClean="0"/>
              <a:pPr/>
              <a:t>‹Nº›</a:t>
            </a:fld>
            <a:endParaRPr lang="es-MX"/>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357166"/>
            <a:ext cx="6172200" cy="1894362"/>
          </a:xfrm>
        </p:spPr>
        <p:txBody>
          <a:bodyPr/>
          <a:lstStyle/>
          <a:p>
            <a:r>
              <a:rPr lang="es-MX" dirty="0" smtClean="0"/>
              <a:t>Visión y alcance</a:t>
            </a:r>
            <a:endParaRPr lang="es-MX" dirty="0"/>
          </a:p>
        </p:txBody>
      </p:sp>
      <p:sp>
        <p:nvSpPr>
          <p:cNvPr id="3" name="2 Subtítulo"/>
          <p:cNvSpPr>
            <a:spLocks noGrp="1"/>
          </p:cNvSpPr>
          <p:nvPr>
            <p:ph type="subTitle" idx="1"/>
          </p:nvPr>
        </p:nvSpPr>
        <p:spPr>
          <a:xfrm>
            <a:off x="714348" y="5486400"/>
            <a:ext cx="4357702" cy="1371600"/>
          </a:xfrm>
        </p:spPr>
        <p:txBody>
          <a:bodyPr>
            <a:normAutofit fontScale="85000" lnSpcReduction="20000"/>
          </a:bodyPr>
          <a:lstStyle/>
          <a:p>
            <a:pPr algn="just"/>
            <a:r>
              <a:rPr lang="es-MX" dirty="0" smtClean="0">
                <a:solidFill>
                  <a:schemeClr val="tx1"/>
                </a:solidFill>
              </a:rPr>
              <a:t>JOSE  ROSALES ACEVEDO</a:t>
            </a:r>
          </a:p>
          <a:p>
            <a:pPr algn="just"/>
            <a:r>
              <a:rPr lang="es-MX" dirty="0" smtClean="0">
                <a:solidFill>
                  <a:schemeClr val="tx1"/>
                </a:solidFill>
              </a:rPr>
              <a:t>CESAR CISNEROS MARTINEZ</a:t>
            </a:r>
          </a:p>
          <a:p>
            <a:pPr algn="just"/>
            <a:r>
              <a:rPr lang="es-MX" dirty="0" smtClean="0">
                <a:solidFill>
                  <a:schemeClr val="tx1"/>
                </a:solidFill>
              </a:rPr>
              <a:t>CRISTIAN TALAVERA MARTINEZ</a:t>
            </a:r>
            <a:endParaRPr lang="es-MX" dirty="0">
              <a:solidFill>
                <a:schemeClr val="tx1"/>
              </a:solidFill>
            </a:endParaRPr>
          </a:p>
        </p:txBody>
      </p:sp>
      <p:pic>
        <p:nvPicPr>
          <p:cNvPr id="3074" name="Picture 2" descr="images"/>
          <p:cNvPicPr>
            <a:picLocks noChangeAspect="1" noChangeArrowheads="1"/>
          </p:cNvPicPr>
          <p:nvPr/>
        </p:nvPicPr>
        <p:blipFill>
          <a:blip r:embed="rId2"/>
          <a:srcRect/>
          <a:stretch>
            <a:fillRect/>
          </a:stretch>
        </p:blipFill>
        <p:spPr bwMode="auto">
          <a:xfrm rot="20363944">
            <a:off x="5169579" y="2152479"/>
            <a:ext cx="3703707" cy="22118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MX" dirty="0"/>
          </a:p>
        </p:txBody>
      </p:sp>
      <p:sp>
        <p:nvSpPr>
          <p:cNvPr id="3" name="2 Título"/>
          <p:cNvSpPr>
            <a:spLocks noGrp="1"/>
          </p:cNvSpPr>
          <p:nvPr>
            <p:ph type="title"/>
          </p:nvPr>
        </p:nvSpPr>
        <p:spPr>
          <a:xfrm>
            <a:off x="891392" y="2649622"/>
            <a:ext cx="8229600" cy="1143000"/>
          </a:xfrm>
        </p:spPr>
        <p:txBody>
          <a:bodyPr/>
          <a:lstStyle/>
          <a:p>
            <a:r>
              <a:rPr lang="es-ES" sz="5400" dirty="0">
                <a:ln w="6600">
                  <a:solidFill>
                    <a:schemeClr val="accent2"/>
                  </a:solidFill>
                  <a:prstDash val="solid"/>
                </a:ln>
                <a:solidFill>
                  <a:srgbClr val="FFFFFF"/>
                </a:solidFill>
                <a:effectLst>
                  <a:outerShdw dist="38100" dir="2700000" algn="tl" rotWithShape="0">
                    <a:schemeClr val="accent2"/>
                  </a:outerShdw>
                </a:effectLst>
                <a:latin typeface="+mn-lt"/>
                <a:ea typeface="+mn-ea"/>
                <a:cs typeface="+mn-cs"/>
              </a:rPr>
              <a:t>2</a:t>
            </a:r>
            <a:r>
              <a:rPr lang="es-ES" dirty="0" smtClean="0"/>
              <a:t> </a:t>
            </a:r>
            <a:r>
              <a:rPr lang="es-ES" sz="5400" dirty="0">
                <a:ln w="6600">
                  <a:solidFill>
                    <a:schemeClr val="accent2"/>
                  </a:solidFill>
                  <a:prstDash val="solid"/>
                </a:ln>
                <a:solidFill>
                  <a:srgbClr val="FFFFFF"/>
                </a:solidFill>
                <a:effectLst>
                  <a:outerShdw dist="38100" dir="2700000" algn="tl" rotWithShape="0">
                    <a:schemeClr val="accent2"/>
                  </a:outerShdw>
                </a:effectLst>
                <a:latin typeface="+mn-lt"/>
                <a:ea typeface="+mn-ea"/>
                <a:cs typeface="+mn-cs"/>
              </a:rPr>
              <a:t>Visión del Producto</a:t>
            </a:r>
            <a:endParaRPr lang="es-MX" sz="5400" dirty="0">
              <a:ln w="6600">
                <a:solidFill>
                  <a:schemeClr val="accent2"/>
                </a:solidFill>
                <a:prstDash val="solid"/>
              </a:ln>
              <a:solidFill>
                <a:srgbClr val="FFFFFF"/>
              </a:solidFill>
              <a:effectLst>
                <a:outerShdw dist="38100" dir="2700000" algn="tl" rotWithShape="0">
                  <a:schemeClr val="accent2"/>
                </a:outerShdw>
              </a:effectLst>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MX" dirty="0" smtClean="0"/>
              <a:t>Aplicación web para registrar los créditos complementarios.</a:t>
            </a:r>
          </a:p>
          <a:p>
            <a:pPr algn="just"/>
            <a:r>
              <a:rPr lang="es-MX" dirty="0" smtClean="0"/>
              <a:t>Ventaja es que el alumno podrá ver en todo momento el estado en el que se encuentra actualmente en cuanto a créditos complementarios. </a:t>
            </a:r>
          </a:p>
          <a:p>
            <a:endParaRPr lang="es-MX" dirty="0"/>
          </a:p>
        </p:txBody>
      </p:sp>
      <p:sp>
        <p:nvSpPr>
          <p:cNvPr id="3" name="2 Título"/>
          <p:cNvSpPr>
            <a:spLocks noGrp="1"/>
          </p:cNvSpPr>
          <p:nvPr>
            <p:ph type="title"/>
          </p:nvPr>
        </p:nvSpPr>
        <p:spPr/>
        <p:txBody>
          <a:bodyPr>
            <a:normAutofit fontScale="90000"/>
          </a:bodyPr>
          <a:lstStyle/>
          <a:p>
            <a:pPr algn="just"/>
            <a:r>
              <a:rPr lang="es-MX" dirty="0" smtClean="0"/>
              <a:t>2.1 </a:t>
            </a:r>
            <a:r>
              <a:rPr lang="es-MX" dirty="0" err="1" smtClean="0"/>
              <a:t>Statement</a:t>
            </a:r>
            <a:r>
              <a:rPr lang="es-MX" dirty="0" smtClean="0"/>
              <a:t> de Visión</a:t>
            </a:r>
            <a:br>
              <a:rPr lang="es-MX" dirty="0" smtClean="0"/>
            </a:br>
            <a:endParaRPr lang="es-MX"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algn="just"/>
            <a:r>
              <a:rPr lang="es-MX" dirty="0"/>
              <a:t>El jefe de carrera podrá advertir a el alumno que le faltan créditos para poder titularse o bien para poder realizar sus residencias.</a:t>
            </a:r>
          </a:p>
          <a:p>
            <a:endParaRPr lang="es-ES" dirty="0"/>
          </a:p>
        </p:txBody>
      </p:sp>
      <p:sp>
        <p:nvSpPr>
          <p:cNvPr id="3" name="Título 2"/>
          <p:cNvSpPr>
            <a:spLocks noGrp="1"/>
          </p:cNvSpPr>
          <p:nvPr>
            <p:ph type="title"/>
          </p:nvPr>
        </p:nvSpPr>
        <p:spPr/>
        <p:txBody>
          <a:bodyPr/>
          <a:lstStyle/>
          <a:p>
            <a:endParaRPr lang="es-ES"/>
          </a:p>
        </p:txBody>
      </p:sp>
    </p:spTree>
    <p:extLst>
      <p:ext uri="{BB962C8B-B14F-4D97-AF65-F5344CB8AC3E}">
        <p14:creationId xmlns:p14="http://schemas.microsoft.com/office/powerpoint/2010/main" val="3629623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MX" dirty="0" smtClean="0"/>
              <a:t>Es un sistema accesible para el uso de los diferentes usuarios que lo utilizaran, además de que muestra una vista distinta de pendiendo del usuario que lo utilice.</a:t>
            </a:r>
          </a:p>
          <a:p>
            <a:pPr algn="just"/>
            <a:endParaRPr lang="es-MX" dirty="0"/>
          </a:p>
        </p:txBody>
      </p:sp>
      <p:sp>
        <p:nvSpPr>
          <p:cNvPr id="3" name="2 Título"/>
          <p:cNvSpPr>
            <a:spLocks noGrp="1"/>
          </p:cNvSpPr>
          <p:nvPr>
            <p:ph type="title"/>
          </p:nvPr>
        </p:nvSpPr>
        <p:spPr/>
        <p:txBody>
          <a:bodyPr>
            <a:normAutofit fontScale="90000"/>
          </a:bodyPr>
          <a:lstStyle/>
          <a:p>
            <a:pPr algn="just"/>
            <a:r>
              <a:rPr lang="es-MX" dirty="0" smtClean="0"/>
              <a:t>2.2 Características Importantes</a:t>
            </a:r>
            <a:br>
              <a:rPr lang="es-MX" dirty="0" smtClean="0"/>
            </a:br>
            <a:endParaRPr lang="es-MX"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MX" dirty="0"/>
              <a:t>Se supone que el cliente quiere que se impriman los archivos en </a:t>
            </a:r>
            <a:r>
              <a:rPr lang="es-MX" dirty="0" err="1"/>
              <a:t>pdf</a:t>
            </a:r>
            <a:r>
              <a:rPr lang="es-MX" dirty="0"/>
              <a:t>, y el óptimo funcionamiento del sistema dependerá de una conexión a internet estable (con un ancho de banda de 3 Mb el sistema funcionara de manera  excelente).</a:t>
            </a:r>
            <a:endParaRPr lang="es-ES" dirty="0"/>
          </a:p>
          <a:p>
            <a:r>
              <a:rPr lang="es-MX" dirty="0" smtClean="0"/>
              <a:t> </a:t>
            </a:r>
            <a:endParaRPr lang="es-ES" dirty="0"/>
          </a:p>
          <a:p>
            <a:pPr algn="just"/>
            <a:endParaRPr lang="es-MX" dirty="0"/>
          </a:p>
        </p:txBody>
      </p:sp>
      <p:sp>
        <p:nvSpPr>
          <p:cNvPr id="3" name="2 Título"/>
          <p:cNvSpPr>
            <a:spLocks noGrp="1"/>
          </p:cNvSpPr>
          <p:nvPr>
            <p:ph type="title"/>
          </p:nvPr>
        </p:nvSpPr>
        <p:spPr/>
        <p:txBody>
          <a:bodyPr>
            <a:normAutofit fontScale="90000"/>
          </a:bodyPr>
          <a:lstStyle/>
          <a:p>
            <a:pPr algn="just"/>
            <a:r>
              <a:rPr lang="es-MX" dirty="0" smtClean="0"/>
              <a:t>2.3 Suposiciones y Dependencias</a:t>
            </a:r>
            <a:br>
              <a:rPr lang="es-MX" dirty="0" smtClean="0"/>
            </a:br>
            <a:endParaRPr lang="es-MX"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algn="just"/>
            <a:r>
              <a:rPr lang="es-MX" dirty="0"/>
              <a:t>Otra suposición muy importante es que el sistema funcionara de igual manera en cualquier plataforma (Linux, Microsoft, Mac, Android) que cuente con acceso a internet</a:t>
            </a:r>
            <a:endParaRPr lang="es-ES" dirty="0"/>
          </a:p>
        </p:txBody>
      </p:sp>
      <p:sp>
        <p:nvSpPr>
          <p:cNvPr id="3" name="Título 2"/>
          <p:cNvSpPr>
            <a:spLocks noGrp="1"/>
          </p:cNvSpPr>
          <p:nvPr>
            <p:ph type="title"/>
          </p:nvPr>
        </p:nvSpPr>
        <p:spPr/>
        <p:txBody>
          <a:bodyPr/>
          <a:lstStyle/>
          <a:p>
            <a:endParaRPr lang="es-ES"/>
          </a:p>
        </p:txBody>
      </p:sp>
    </p:spTree>
    <p:extLst>
      <p:ext uri="{BB962C8B-B14F-4D97-AF65-F5344CB8AC3E}">
        <p14:creationId xmlns:p14="http://schemas.microsoft.com/office/powerpoint/2010/main" val="2586051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MX"/>
          </a:p>
        </p:txBody>
      </p:sp>
      <p:sp>
        <p:nvSpPr>
          <p:cNvPr id="3" name="2 Título"/>
          <p:cNvSpPr>
            <a:spLocks noGrp="1"/>
          </p:cNvSpPr>
          <p:nvPr>
            <p:ph type="title"/>
          </p:nvPr>
        </p:nvSpPr>
        <p:spPr>
          <a:xfrm>
            <a:off x="457200" y="2996952"/>
            <a:ext cx="8686800" cy="1143000"/>
          </a:xfrm>
        </p:spPr>
        <p:txBody>
          <a:bodyPr>
            <a:noAutofit/>
          </a:bodyPr>
          <a:lstStyle/>
          <a:p>
            <a:r>
              <a:rPr lang="es-MX" sz="5400" dirty="0">
                <a:ln w="6600">
                  <a:solidFill>
                    <a:schemeClr val="accent2"/>
                  </a:solidFill>
                  <a:prstDash val="solid"/>
                </a:ln>
                <a:solidFill>
                  <a:srgbClr val="FFFFFF"/>
                </a:solidFill>
                <a:effectLst>
                  <a:outerShdw dist="38100" dir="2700000" algn="tl" rotWithShape="0">
                    <a:schemeClr val="accent2"/>
                  </a:outerShdw>
                </a:effectLst>
                <a:latin typeface="+mn-lt"/>
                <a:ea typeface="+mn-ea"/>
                <a:cs typeface="+mn-cs"/>
              </a:rPr>
              <a:t>3 </a:t>
            </a:r>
            <a:r>
              <a:rPr lang="es-ES" sz="5400" dirty="0">
                <a:ln w="6600">
                  <a:solidFill>
                    <a:schemeClr val="accent2"/>
                  </a:solidFill>
                  <a:prstDash val="solid"/>
                </a:ln>
                <a:solidFill>
                  <a:srgbClr val="FFFFFF"/>
                </a:solidFill>
                <a:effectLst>
                  <a:outerShdw dist="38100" dir="2700000" algn="tl" rotWithShape="0">
                    <a:schemeClr val="accent2"/>
                  </a:outerShdw>
                </a:effectLst>
                <a:latin typeface="+mn-lt"/>
                <a:ea typeface="+mn-ea"/>
                <a:cs typeface="+mn-cs"/>
              </a:rPr>
              <a:t>Alcance y Limitaciones</a:t>
            </a:r>
            <a:endParaRPr lang="es-MX" sz="5400" dirty="0">
              <a:ln w="6600">
                <a:solidFill>
                  <a:schemeClr val="accent2"/>
                </a:solidFill>
                <a:prstDash val="solid"/>
              </a:ln>
              <a:solidFill>
                <a:srgbClr val="FFFFFF"/>
              </a:solidFill>
              <a:effectLst>
                <a:outerShdw dist="38100" dir="2700000" algn="tl" rotWithShape="0">
                  <a:schemeClr val="accent2"/>
                </a:outerShdw>
              </a:effectLst>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a:t>El objetivo principal es la implementación de un sistema de alerta, el cual consistirá en identificar de forma automática  al alumno que esté irregular en el cumplimiento de los créditos complementarios.</a:t>
            </a:r>
            <a:endParaRPr lang="es-ES" dirty="0"/>
          </a:p>
          <a:p>
            <a:pPr algn="just"/>
            <a:endParaRPr lang="es-MX" dirty="0"/>
          </a:p>
        </p:txBody>
      </p:sp>
      <p:sp>
        <p:nvSpPr>
          <p:cNvPr id="3" name="2 Título"/>
          <p:cNvSpPr>
            <a:spLocks noGrp="1"/>
          </p:cNvSpPr>
          <p:nvPr>
            <p:ph type="title"/>
          </p:nvPr>
        </p:nvSpPr>
        <p:spPr/>
        <p:txBody>
          <a:bodyPr>
            <a:normAutofit fontScale="90000"/>
          </a:bodyPr>
          <a:lstStyle/>
          <a:p>
            <a:pPr algn="just"/>
            <a:r>
              <a:rPr lang="es-MX" dirty="0" smtClean="0"/>
              <a:t>3.1 Alcance del Lanzamiento Inicia</a:t>
            </a:r>
            <a:br>
              <a:rPr lang="es-MX" dirty="0" smtClean="0"/>
            </a:br>
            <a:endParaRPr lang="es-MX"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pPr lvl="0" algn="just"/>
            <a:endParaRPr lang="es-MX" dirty="0" smtClean="0"/>
          </a:p>
          <a:p>
            <a:pPr lvl="0" algn="just"/>
            <a:r>
              <a:rPr lang="es-MX" dirty="0" smtClean="0"/>
              <a:t>Optimizar tiempo</a:t>
            </a:r>
          </a:p>
          <a:p>
            <a:pPr lvl="0" algn="just"/>
            <a:endParaRPr lang="es-ES" dirty="0"/>
          </a:p>
          <a:p>
            <a:pPr lvl="0" algn="just"/>
            <a:r>
              <a:rPr lang="es-MX" dirty="0"/>
              <a:t>Facilidad de acceso a la información en un sitio </a:t>
            </a:r>
            <a:r>
              <a:rPr lang="es-MX" dirty="0" smtClean="0"/>
              <a:t>web</a:t>
            </a:r>
          </a:p>
          <a:p>
            <a:pPr lvl="0" algn="just"/>
            <a:endParaRPr lang="es-ES" dirty="0"/>
          </a:p>
          <a:p>
            <a:pPr lvl="0" algn="just"/>
            <a:r>
              <a:rPr lang="es-MX" dirty="0"/>
              <a:t>Consultar información de manera más rápida y organizada</a:t>
            </a:r>
            <a:endParaRPr lang="es-ES" dirty="0"/>
          </a:p>
          <a:p>
            <a:endParaRPr lang="es-ES" dirty="0"/>
          </a:p>
        </p:txBody>
      </p:sp>
      <p:sp>
        <p:nvSpPr>
          <p:cNvPr id="3" name="Título 2"/>
          <p:cNvSpPr>
            <a:spLocks noGrp="1"/>
          </p:cNvSpPr>
          <p:nvPr>
            <p:ph type="title"/>
          </p:nvPr>
        </p:nvSpPr>
        <p:spPr>
          <a:xfrm>
            <a:off x="457200" y="620688"/>
            <a:ext cx="8229600" cy="1143000"/>
          </a:xfrm>
        </p:spPr>
        <p:txBody>
          <a:bodyPr>
            <a:normAutofit fontScale="90000"/>
          </a:bodyPr>
          <a:lstStyle/>
          <a:p>
            <a:r>
              <a:rPr lang="es-MX" dirty="0"/>
              <a:t>Al realizar este sistema se cumplirán las siguientes metas</a:t>
            </a:r>
            <a:r>
              <a:rPr lang="es-MX" dirty="0" smtClean="0"/>
              <a:t>:</a:t>
            </a:r>
            <a:r>
              <a:rPr lang="es-ES" dirty="0" smtClean="0"/>
              <a:t/>
            </a:r>
            <a:br>
              <a:rPr lang="es-ES" dirty="0" smtClean="0"/>
            </a:br>
            <a:endParaRPr lang="es-ES" dirty="0"/>
          </a:p>
        </p:txBody>
      </p:sp>
    </p:spTree>
    <p:extLst>
      <p:ext uri="{BB962C8B-B14F-4D97-AF65-F5344CB8AC3E}">
        <p14:creationId xmlns:p14="http://schemas.microsoft.com/office/powerpoint/2010/main" val="2135500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lvl="0" algn="just"/>
            <a:r>
              <a:rPr lang="es-MX" dirty="0"/>
              <a:t>Informar a los alumnos en todo momento de su situación referente a los créditos </a:t>
            </a:r>
            <a:r>
              <a:rPr lang="es-MX" dirty="0" smtClean="0"/>
              <a:t>complementarios</a:t>
            </a:r>
          </a:p>
          <a:p>
            <a:pPr lvl="0" algn="just"/>
            <a:endParaRPr lang="es-ES" dirty="0"/>
          </a:p>
          <a:p>
            <a:pPr lvl="0" algn="just"/>
            <a:r>
              <a:rPr lang="es-MX" dirty="0"/>
              <a:t>Evitar retrasos de tiempo causados por incumplimiento de créditos complementarios a la hora de realizar Residencias</a:t>
            </a:r>
            <a:endParaRPr lang="es-ES" dirty="0"/>
          </a:p>
          <a:p>
            <a:endParaRPr lang="es-ES" dirty="0"/>
          </a:p>
        </p:txBody>
      </p:sp>
      <p:sp>
        <p:nvSpPr>
          <p:cNvPr id="3" name="Título 2"/>
          <p:cNvSpPr>
            <a:spLocks noGrp="1"/>
          </p:cNvSpPr>
          <p:nvPr>
            <p:ph type="title"/>
          </p:nvPr>
        </p:nvSpPr>
        <p:spPr/>
        <p:txBody>
          <a:bodyPr/>
          <a:lstStyle/>
          <a:p>
            <a:endParaRPr lang="es-ES"/>
          </a:p>
        </p:txBody>
      </p:sp>
    </p:spTree>
    <p:extLst>
      <p:ext uri="{BB962C8B-B14F-4D97-AF65-F5344CB8AC3E}">
        <p14:creationId xmlns:p14="http://schemas.microsoft.com/office/powerpoint/2010/main" val="3552190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28662" y="2643182"/>
            <a:ext cx="7467600" cy="1143000"/>
          </a:xfrm>
        </p:spPr>
        <p:txBody>
          <a:bodyPr>
            <a:normAutofit fontScale="90000"/>
          </a:bodyPr>
          <a:lstStyle/>
          <a:p>
            <a:pPr algn="just"/>
            <a:r>
              <a:rPr lang="es-MX" dirty="0" smtClean="0"/>
              <a:t>CONTROL DE  ALERTA DE LA INFORMACION DE CRÉDITOS COMPLEMENTARIOS</a:t>
            </a:r>
            <a:endParaRPr lang="es-MX"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MX" dirty="0" smtClean="0"/>
              <a:t>No se está tomando una evolución a corto plazo</a:t>
            </a:r>
          </a:p>
          <a:p>
            <a:pPr algn="just"/>
            <a:endParaRPr lang="es-MX" dirty="0"/>
          </a:p>
        </p:txBody>
      </p:sp>
      <p:sp>
        <p:nvSpPr>
          <p:cNvPr id="3" name="2 Título"/>
          <p:cNvSpPr>
            <a:spLocks noGrp="1"/>
          </p:cNvSpPr>
          <p:nvPr>
            <p:ph type="title"/>
          </p:nvPr>
        </p:nvSpPr>
        <p:spPr>
          <a:xfrm>
            <a:off x="428596" y="500042"/>
            <a:ext cx="8229600" cy="1143000"/>
          </a:xfrm>
        </p:spPr>
        <p:txBody>
          <a:bodyPr>
            <a:normAutofit fontScale="90000"/>
          </a:bodyPr>
          <a:lstStyle/>
          <a:p>
            <a:pPr algn="just"/>
            <a:r>
              <a:rPr lang="es-MX" dirty="0" smtClean="0"/>
              <a:t>3.2 Alcance de Lanzamientos Subsecuentes</a:t>
            </a:r>
            <a:br>
              <a:rPr lang="es-MX" dirty="0" smtClean="0"/>
            </a:br>
            <a:endParaRPr lang="es-MX"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MX" dirty="0"/>
              <a:t>Para el lanzamiento del sistema se planeó incluir las materias de los alumnos, pero hubo cambio de requerimientos y se descarto esa posibilidad.</a:t>
            </a:r>
            <a:endParaRPr lang="es-ES" dirty="0"/>
          </a:p>
          <a:p>
            <a:endParaRPr lang="es-MX" dirty="0"/>
          </a:p>
        </p:txBody>
      </p:sp>
      <p:sp>
        <p:nvSpPr>
          <p:cNvPr id="3" name="2 Título"/>
          <p:cNvSpPr>
            <a:spLocks noGrp="1"/>
          </p:cNvSpPr>
          <p:nvPr>
            <p:ph type="title"/>
          </p:nvPr>
        </p:nvSpPr>
        <p:spPr>
          <a:xfrm>
            <a:off x="428596" y="500042"/>
            <a:ext cx="8229600" cy="1143000"/>
          </a:xfrm>
        </p:spPr>
        <p:txBody>
          <a:bodyPr>
            <a:normAutofit fontScale="90000"/>
          </a:bodyPr>
          <a:lstStyle/>
          <a:p>
            <a:pPr algn="just"/>
            <a:r>
              <a:rPr lang="es-MX" dirty="0" smtClean="0"/>
              <a:t>3.3 Limitaciones y Excepciones</a:t>
            </a:r>
            <a:br>
              <a:rPr lang="es-MX" dirty="0" smtClean="0"/>
            </a:br>
            <a:endParaRPr lang="es-MX"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marL="109728" indent="0">
              <a:buNone/>
            </a:pPr>
            <a:endParaRPr lang="es-MX" dirty="0"/>
          </a:p>
        </p:txBody>
      </p:sp>
      <p:sp>
        <p:nvSpPr>
          <p:cNvPr id="3" name="2 Título"/>
          <p:cNvSpPr>
            <a:spLocks noGrp="1"/>
          </p:cNvSpPr>
          <p:nvPr>
            <p:ph type="title"/>
          </p:nvPr>
        </p:nvSpPr>
        <p:spPr>
          <a:xfrm>
            <a:off x="475010" y="3573016"/>
            <a:ext cx="8229600" cy="1143000"/>
          </a:xfrm>
        </p:spPr>
        <p:txBody>
          <a:bodyPr>
            <a:normAutofit fontScale="90000"/>
          </a:bodyPr>
          <a:lstStyle/>
          <a:p>
            <a:pPr algn="ctr"/>
            <a:r>
              <a:rPr lang="es-MX" sz="6000" dirty="0">
                <a:ln w="6600">
                  <a:solidFill>
                    <a:schemeClr val="accent2"/>
                  </a:solidFill>
                  <a:prstDash val="solid"/>
                </a:ln>
                <a:solidFill>
                  <a:srgbClr val="FFFFFF"/>
                </a:solidFill>
                <a:effectLst>
                  <a:outerShdw dist="38100" dir="2700000" algn="tl" rotWithShape="0">
                    <a:schemeClr val="accent2"/>
                  </a:outerShdw>
                </a:effectLst>
                <a:latin typeface="+mn-lt"/>
                <a:ea typeface="+mn-ea"/>
                <a:cs typeface="+mn-cs"/>
              </a:rPr>
              <a:t>4 Contexto del Negocio</a:t>
            </a:r>
            <a:r>
              <a:rPr lang="es-MX" dirty="0" smtClean="0"/>
              <a:t/>
            </a:r>
            <a:br>
              <a:rPr lang="es-MX" dirty="0" smtClean="0"/>
            </a:br>
            <a:endParaRPr lang="es-MX"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MX"/>
          </a:p>
        </p:txBody>
      </p:sp>
      <p:sp>
        <p:nvSpPr>
          <p:cNvPr id="3" name="2 Título"/>
          <p:cNvSpPr>
            <a:spLocks noGrp="1"/>
          </p:cNvSpPr>
          <p:nvPr>
            <p:ph type="title"/>
          </p:nvPr>
        </p:nvSpPr>
        <p:spPr/>
        <p:txBody>
          <a:bodyPr>
            <a:normAutofit fontScale="90000"/>
          </a:bodyPr>
          <a:lstStyle/>
          <a:p>
            <a:pPr algn="just"/>
            <a:r>
              <a:rPr lang="es-MX" dirty="0" smtClean="0"/>
              <a:t>4.1 Perfiles de los </a:t>
            </a:r>
            <a:r>
              <a:rPr lang="es-MX" dirty="0" err="1" smtClean="0"/>
              <a:t>Stakeholders</a:t>
            </a:r>
            <a:r>
              <a:rPr lang="es-MX" dirty="0" smtClean="0"/>
              <a:t/>
            </a:r>
            <a:br>
              <a:rPr lang="es-MX" dirty="0" smtClean="0"/>
            </a:br>
            <a:endParaRPr lang="es-MX" dirty="0"/>
          </a:p>
        </p:txBody>
      </p:sp>
      <p:pic>
        <p:nvPicPr>
          <p:cNvPr id="4" name="Imagen 3"/>
          <p:cNvPicPr>
            <a:picLocks noChangeAspect="1"/>
          </p:cNvPicPr>
          <p:nvPr/>
        </p:nvPicPr>
        <p:blipFill>
          <a:blip r:embed="rId2"/>
          <a:stretch>
            <a:fillRect/>
          </a:stretch>
        </p:blipFill>
        <p:spPr>
          <a:xfrm>
            <a:off x="935596" y="817972"/>
            <a:ext cx="7272808" cy="585267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MX"/>
          </a:p>
        </p:txBody>
      </p:sp>
      <p:sp>
        <p:nvSpPr>
          <p:cNvPr id="3" name="2 Título"/>
          <p:cNvSpPr>
            <a:spLocks noGrp="1"/>
          </p:cNvSpPr>
          <p:nvPr>
            <p:ph type="title"/>
          </p:nvPr>
        </p:nvSpPr>
        <p:spPr/>
        <p:txBody>
          <a:bodyPr>
            <a:normAutofit fontScale="90000"/>
          </a:bodyPr>
          <a:lstStyle/>
          <a:p>
            <a:pPr algn="just"/>
            <a:r>
              <a:rPr lang="es-MX" dirty="0" smtClean="0"/>
              <a:t>4.2 Prioridades del Proyecto</a:t>
            </a:r>
            <a:br>
              <a:rPr lang="es-MX" dirty="0" smtClean="0"/>
            </a:br>
            <a:endParaRPr lang="es-MX" dirty="0"/>
          </a:p>
        </p:txBody>
      </p:sp>
      <p:pic>
        <p:nvPicPr>
          <p:cNvPr id="2050" name="Picture 2"/>
          <p:cNvPicPr>
            <a:picLocks noChangeAspect="1" noChangeArrowheads="1"/>
          </p:cNvPicPr>
          <p:nvPr/>
        </p:nvPicPr>
        <p:blipFill>
          <a:blip r:embed="rId2"/>
          <a:srcRect/>
          <a:stretch>
            <a:fillRect/>
          </a:stretch>
        </p:blipFill>
        <p:spPr bwMode="auto">
          <a:xfrm>
            <a:off x="0" y="1000108"/>
            <a:ext cx="8912230" cy="1714512"/>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0" y="2643182"/>
            <a:ext cx="8952000" cy="3000396"/>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r>
              <a:rPr lang="es-MX" dirty="0"/>
              <a:t>El sistema estará basado en una página web a la cual se podrá acceder en cualquier momento y desde cualquier parte del mundo siempre y cuando se cuento con acceso a internet, se puede usar cualquier navegador (es recomendable usar google Chrome</a:t>
            </a:r>
            <a:r>
              <a:rPr lang="es-MX" dirty="0" smtClean="0"/>
              <a:t>).</a:t>
            </a:r>
            <a:endParaRPr lang="es-ES" dirty="0"/>
          </a:p>
          <a:p>
            <a:pPr algn="just"/>
            <a:endParaRPr lang="es-MX" dirty="0" smtClean="0"/>
          </a:p>
          <a:p>
            <a:pPr algn="just"/>
            <a:endParaRPr lang="es-MX" dirty="0"/>
          </a:p>
        </p:txBody>
      </p:sp>
      <p:sp>
        <p:nvSpPr>
          <p:cNvPr id="3" name="2 Título"/>
          <p:cNvSpPr>
            <a:spLocks noGrp="1"/>
          </p:cNvSpPr>
          <p:nvPr>
            <p:ph type="title"/>
          </p:nvPr>
        </p:nvSpPr>
        <p:spPr/>
        <p:txBody>
          <a:bodyPr>
            <a:normAutofit fontScale="90000"/>
          </a:bodyPr>
          <a:lstStyle/>
          <a:p>
            <a:pPr algn="just"/>
            <a:r>
              <a:rPr lang="es-MX" dirty="0" smtClean="0"/>
              <a:t>4.3 Ambiente de Operación</a:t>
            </a:r>
            <a:br>
              <a:rPr lang="es-MX" dirty="0" smtClean="0"/>
            </a:br>
            <a:endParaRPr lang="es-MX"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624078" indent="-514350">
              <a:buClrTx/>
              <a:buFont typeface="+mj-lt"/>
              <a:buAutoNum type="arabicPeriod"/>
            </a:pPr>
            <a:r>
              <a:rPr lang="es-MX" b="1" dirty="0" smtClean="0"/>
              <a:t>Requerimientos de Negocio</a:t>
            </a:r>
          </a:p>
          <a:p>
            <a:pPr marL="624078" indent="-514350">
              <a:buClrTx/>
              <a:buFont typeface="+mj-lt"/>
              <a:buAutoNum type="arabicPeriod"/>
            </a:pPr>
            <a:endParaRPr lang="es-MX" b="1" dirty="0" smtClean="0"/>
          </a:p>
          <a:p>
            <a:pPr marL="624078" indent="-514350">
              <a:buClrTx/>
              <a:buFont typeface="+mj-lt"/>
              <a:buAutoNum type="arabicPeriod"/>
            </a:pPr>
            <a:r>
              <a:rPr lang="es-ES" b="1" dirty="0" smtClean="0"/>
              <a:t>Visión del Producto</a:t>
            </a:r>
          </a:p>
          <a:p>
            <a:pPr marL="624078" indent="-514350">
              <a:buClrTx/>
              <a:buFont typeface="+mj-lt"/>
              <a:buAutoNum type="arabicPeriod"/>
            </a:pPr>
            <a:endParaRPr lang="es-ES" b="1" dirty="0" smtClean="0"/>
          </a:p>
          <a:p>
            <a:pPr marL="624078" indent="-514350">
              <a:buClrTx/>
              <a:buFont typeface="+mj-lt"/>
              <a:buAutoNum type="arabicPeriod"/>
            </a:pPr>
            <a:r>
              <a:rPr lang="es-ES" b="1" dirty="0" smtClean="0"/>
              <a:t>Alcance y Limitaciones</a:t>
            </a:r>
          </a:p>
          <a:p>
            <a:pPr marL="624078" indent="-514350">
              <a:buClrTx/>
              <a:buFont typeface="+mj-lt"/>
              <a:buAutoNum type="arabicPeriod"/>
            </a:pPr>
            <a:endParaRPr lang="es-ES" b="1" dirty="0" smtClean="0"/>
          </a:p>
          <a:p>
            <a:pPr marL="624078" indent="-514350">
              <a:buClrTx/>
              <a:buFont typeface="+mj-lt"/>
              <a:buAutoNum type="arabicPeriod"/>
            </a:pPr>
            <a:r>
              <a:rPr lang="es-MX" b="1" dirty="0" smtClean="0"/>
              <a:t>Contexto del Negocio</a:t>
            </a:r>
          </a:p>
          <a:p>
            <a:pPr marL="624078" indent="-514350">
              <a:buClrTx/>
              <a:buFont typeface="+mj-lt"/>
              <a:buAutoNum type="arabicPeriod"/>
            </a:pPr>
            <a:endParaRPr lang="es-MX" b="1" dirty="0" smtClean="0"/>
          </a:p>
          <a:p>
            <a:endParaRPr lang="es-MX" dirty="0"/>
          </a:p>
        </p:txBody>
      </p:sp>
      <p:sp>
        <p:nvSpPr>
          <p:cNvPr id="2" name="1 Título"/>
          <p:cNvSpPr>
            <a:spLocks noGrp="1"/>
          </p:cNvSpPr>
          <p:nvPr>
            <p:ph type="title"/>
          </p:nvPr>
        </p:nvSpPr>
        <p:spPr/>
        <p:txBody>
          <a:bodyPr/>
          <a:lstStyle/>
          <a:p>
            <a:r>
              <a:rPr lang="es-MX" dirty="0" smtClean="0"/>
              <a:t>AGENDA</a:t>
            </a:r>
            <a:endParaRPr lang="es-MX"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109728" indent="0">
              <a:buNone/>
            </a:pPr>
            <a:endParaRPr lang="es-MX" dirty="0"/>
          </a:p>
        </p:txBody>
      </p:sp>
      <p:sp>
        <p:nvSpPr>
          <p:cNvPr id="3" name="2 Título"/>
          <p:cNvSpPr>
            <a:spLocks noGrp="1"/>
          </p:cNvSpPr>
          <p:nvPr>
            <p:ph type="title"/>
          </p:nvPr>
        </p:nvSpPr>
        <p:spPr/>
        <p:txBody>
          <a:bodyPr/>
          <a:lstStyle/>
          <a:p>
            <a:pPr algn="just"/>
            <a:endParaRPr lang="es-MX" dirty="0"/>
          </a:p>
        </p:txBody>
      </p:sp>
      <p:sp>
        <p:nvSpPr>
          <p:cNvPr id="4" name="Rectángulo 3"/>
          <p:cNvSpPr/>
          <p:nvPr/>
        </p:nvSpPr>
        <p:spPr>
          <a:xfrm>
            <a:off x="827583" y="2967335"/>
            <a:ext cx="8316417" cy="1754326"/>
          </a:xfrm>
          <a:prstGeom prst="rect">
            <a:avLst/>
          </a:prstGeom>
          <a:noFill/>
        </p:spPr>
        <p:txBody>
          <a:bodyPr wrap="square" lIns="91440" tIns="45720" rIns="91440" bIns="45720">
            <a:spAutoFit/>
          </a:bodyPr>
          <a:lstStyle/>
          <a:p>
            <a:pPr algn="ctr"/>
            <a:r>
              <a:rPr lang="es-ES" sz="5400" b="1" cap="none" spc="0" dirty="0">
                <a:ln w="6600">
                  <a:solidFill>
                    <a:schemeClr val="accent2"/>
                  </a:solidFill>
                  <a:prstDash val="solid"/>
                </a:ln>
                <a:solidFill>
                  <a:srgbClr val="FFFFFF"/>
                </a:solidFill>
                <a:effectLst>
                  <a:outerShdw dist="38100" dir="2700000" algn="tl" rotWithShape="0">
                    <a:schemeClr val="accent2"/>
                  </a:outerShdw>
                </a:effectLst>
              </a:rPr>
              <a:t>Requerimientos de Negocio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481329"/>
            <a:ext cx="8229600" cy="1018978"/>
          </a:xfrm>
        </p:spPr>
        <p:txBody>
          <a:bodyPr/>
          <a:lstStyle/>
          <a:p>
            <a:pPr algn="just"/>
            <a:r>
              <a:rPr lang="es-MX" dirty="0" smtClean="0"/>
              <a:t>Llevar un control de créditos complementarios del alumno.</a:t>
            </a:r>
          </a:p>
          <a:p>
            <a:endParaRPr lang="es-MX" dirty="0"/>
          </a:p>
        </p:txBody>
      </p:sp>
      <p:sp>
        <p:nvSpPr>
          <p:cNvPr id="3" name="2 Título"/>
          <p:cNvSpPr>
            <a:spLocks noGrp="1"/>
          </p:cNvSpPr>
          <p:nvPr>
            <p:ph type="title"/>
          </p:nvPr>
        </p:nvSpPr>
        <p:spPr/>
        <p:txBody>
          <a:bodyPr/>
          <a:lstStyle/>
          <a:p>
            <a:r>
              <a:rPr lang="es-MX" dirty="0" smtClean="0"/>
              <a:t>1.1 </a:t>
            </a:r>
            <a:r>
              <a:rPr lang="es-ES" dirty="0" err="1" smtClean="0"/>
              <a:t>Background</a:t>
            </a:r>
            <a:endParaRPr lang="es-MX"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MX" dirty="0" smtClean="0"/>
              <a:t>Que el alumno verificar los créditos complementarios que ha completado desde cualquier lugar siempre y cuando tenga acceso a internet.</a:t>
            </a:r>
          </a:p>
          <a:p>
            <a:pPr algn="just"/>
            <a:r>
              <a:rPr lang="es-MX" dirty="0" smtClean="0"/>
              <a:t> Ayudara a identificar a  alumnos irregulares en cuanto a su porcentaje de los créditos complementarios</a:t>
            </a:r>
          </a:p>
          <a:p>
            <a:pPr algn="just"/>
            <a:endParaRPr lang="es-MX" dirty="0"/>
          </a:p>
        </p:txBody>
      </p:sp>
      <p:sp>
        <p:nvSpPr>
          <p:cNvPr id="3" name="2 Título"/>
          <p:cNvSpPr>
            <a:spLocks noGrp="1"/>
          </p:cNvSpPr>
          <p:nvPr>
            <p:ph type="title"/>
          </p:nvPr>
        </p:nvSpPr>
        <p:spPr/>
        <p:txBody>
          <a:bodyPr>
            <a:normAutofit fontScale="90000"/>
          </a:bodyPr>
          <a:lstStyle/>
          <a:p>
            <a:r>
              <a:rPr lang="es-MX" dirty="0" smtClean="0"/>
              <a:t>1.2 Oportunidad de Negocio</a:t>
            </a:r>
            <a:br>
              <a:rPr lang="es-MX" dirty="0" smtClean="0"/>
            </a:br>
            <a:endParaRPr lang="es-MX"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MX" dirty="0" smtClean="0"/>
              <a:t>Que los alumnos de la carrera de ISC tengan el 100% de los créditos complementarios al culminar el 8º semestre</a:t>
            </a:r>
            <a:r>
              <a:rPr lang="es-MX" dirty="0" smtClean="0"/>
              <a:t>.</a:t>
            </a:r>
          </a:p>
          <a:p>
            <a:pPr algn="just"/>
            <a:endParaRPr lang="es-MX" dirty="0" smtClean="0"/>
          </a:p>
          <a:p>
            <a:pPr algn="just"/>
            <a:r>
              <a:rPr lang="es-MX" dirty="0" smtClean="0"/>
              <a:t>Estableciendo </a:t>
            </a:r>
            <a:r>
              <a:rPr lang="es-MX" dirty="0" smtClean="0"/>
              <a:t>clausulas o reglas para obtener un óptimo funcionamiento del sistema, para que sea seguro y sin errores.</a:t>
            </a:r>
          </a:p>
          <a:p>
            <a:pPr algn="just"/>
            <a:endParaRPr lang="es-MX" dirty="0"/>
          </a:p>
        </p:txBody>
      </p:sp>
      <p:sp>
        <p:nvSpPr>
          <p:cNvPr id="3" name="2 Título"/>
          <p:cNvSpPr>
            <a:spLocks noGrp="1"/>
          </p:cNvSpPr>
          <p:nvPr>
            <p:ph type="title"/>
          </p:nvPr>
        </p:nvSpPr>
        <p:spPr>
          <a:xfrm>
            <a:off x="500034" y="428604"/>
            <a:ext cx="8229600" cy="1143000"/>
          </a:xfrm>
        </p:spPr>
        <p:txBody>
          <a:bodyPr>
            <a:normAutofit fontScale="90000"/>
          </a:bodyPr>
          <a:lstStyle/>
          <a:p>
            <a:pPr algn="ctr"/>
            <a:r>
              <a:rPr lang="es-MX" dirty="0" smtClean="0"/>
              <a:t>1.3 </a:t>
            </a:r>
            <a:r>
              <a:rPr lang="es-MX" dirty="0" smtClean="0"/>
              <a:t>Objetivos </a:t>
            </a:r>
            <a:r>
              <a:rPr lang="es-MX" dirty="0" smtClean="0"/>
              <a:t>de Negocio y Criterios de </a:t>
            </a:r>
            <a:r>
              <a:rPr lang="es-MX" dirty="0" smtClean="0"/>
              <a:t>Éxito</a:t>
            </a:r>
            <a:br>
              <a:rPr lang="es-MX" dirty="0" smtClean="0"/>
            </a:br>
            <a:endParaRPr lang="es-MX"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14282" y="2000240"/>
            <a:ext cx="8229600" cy="4525963"/>
          </a:xfrm>
        </p:spPr>
        <p:txBody>
          <a:bodyPr/>
          <a:lstStyle/>
          <a:p>
            <a:pPr algn="just"/>
            <a:r>
              <a:rPr lang="es-MX" dirty="0"/>
              <a:t>Implementar un sistema que identifique automáticamente a los que están irregulares en el cumplimiento de los créditos complementarios. En cuanto al hardware no se necesita un ordenador con características de gran capacidad, ya que el sistema será bastante ligero, es decir no utilizara muchos recursos del ordenador.</a:t>
            </a:r>
            <a:endParaRPr lang="es-ES" dirty="0"/>
          </a:p>
          <a:p>
            <a:pPr algn="just"/>
            <a:endParaRPr lang="es-MX" dirty="0"/>
          </a:p>
        </p:txBody>
      </p:sp>
      <p:sp>
        <p:nvSpPr>
          <p:cNvPr id="3" name="2 Título"/>
          <p:cNvSpPr>
            <a:spLocks noGrp="1"/>
          </p:cNvSpPr>
          <p:nvPr>
            <p:ph type="title"/>
          </p:nvPr>
        </p:nvSpPr>
        <p:spPr>
          <a:xfrm>
            <a:off x="428596" y="500042"/>
            <a:ext cx="8229600" cy="1143000"/>
          </a:xfrm>
        </p:spPr>
        <p:txBody>
          <a:bodyPr>
            <a:normAutofit fontScale="90000"/>
          </a:bodyPr>
          <a:lstStyle/>
          <a:p>
            <a:pPr algn="just"/>
            <a:r>
              <a:rPr lang="es-MX" dirty="0" smtClean="0"/>
              <a:t>1.4 Necesidades del Cliente o de Mercado</a:t>
            </a:r>
            <a:br>
              <a:rPr lang="es-MX" dirty="0" smtClean="0"/>
            </a:br>
            <a:endParaRPr lang="es-MX"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a:t>Falta de tiempo</a:t>
            </a:r>
            <a:endParaRPr lang="es-ES" dirty="0"/>
          </a:p>
          <a:p>
            <a:r>
              <a:rPr lang="es-MX" dirty="0"/>
              <a:t>La posible cancelación del producto</a:t>
            </a:r>
            <a:endParaRPr lang="es-ES" dirty="0"/>
          </a:p>
          <a:p>
            <a:r>
              <a:rPr lang="es-MX" dirty="0"/>
              <a:t>Falta de presupuesto</a:t>
            </a:r>
            <a:endParaRPr lang="es-ES" dirty="0"/>
          </a:p>
          <a:p>
            <a:r>
              <a:rPr lang="es-MX" dirty="0"/>
              <a:t>Que no se le dé el uso o seguimiento adecuado al momento de utilizar el sistema</a:t>
            </a:r>
            <a:endParaRPr lang="es-ES" dirty="0"/>
          </a:p>
          <a:p>
            <a:pPr algn="just"/>
            <a:endParaRPr lang="es-MX" dirty="0"/>
          </a:p>
        </p:txBody>
      </p:sp>
      <p:sp>
        <p:nvSpPr>
          <p:cNvPr id="3" name="2 Título"/>
          <p:cNvSpPr>
            <a:spLocks noGrp="1"/>
          </p:cNvSpPr>
          <p:nvPr>
            <p:ph type="title"/>
          </p:nvPr>
        </p:nvSpPr>
        <p:spPr/>
        <p:txBody>
          <a:bodyPr>
            <a:normAutofit fontScale="90000"/>
          </a:bodyPr>
          <a:lstStyle/>
          <a:p>
            <a:pPr algn="just"/>
            <a:r>
              <a:rPr lang="es-MX" dirty="0" smtClean="0"/>
              <a:t>1.5 Riesgos de Negocio</a:t>
            </a:r>
            <a:br>
              <a:rPr lang="es-MX" dirty="0" smtClean="0"/>
            </a:br>
            <a:endParaRPr lang="es-MX"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185</TotalTime>
  <Words>611</Words>
  <Application>Microsoft Office PowerPoint</Application>
  <PresentationFormat>Presentación en pantalla (4:3)</PresentationFormat>
  <Paragraphs>63</Paragraphs>
  <Slides>25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25</vt:i4>
      </vt:variant>
    </vt:vector>
  </HeadingPairs>
  <TitlesOfParts>
    <vt:vector size="30" baseType="lpstr">
      <vt:lpstr>Lucida Sans Unicode</vt:lpstr>
      <vt:lpstr>Verdana</vt:lpstr>
      <vt:lpstr>Wingdings 2</vt:lpstr>
      <vt:lpstr>Wingdings 3</vt:lpstr>
      <vt:lpstr>Concurrencia</vt:lpstr>
      <vt:lpstr>Visión y alcance</vt:lpstr>
      <vt:lpstr>CONTROL DE  ALERTA DE LA INFORMACION DE CRÉDITOS COMPLEMENTARIOS</vt:lpstr>
      <vt:lpstr>AGENDA</vt:lpstr>
      <vt:lpstr>Presentación de PowerPoint</vt:lpstr>
      <vt:lpstr>1.1 Background</vt:lpstr>
      <vt:lpstr>1.2 Oportunidad de Negocio </vt:lpstr>
      <vt:lpstr>1.3 Objetivos de Negocio y Criterios de Éxito </vt:lpstr>
      <vt:lpstr>1.4 Necesidades del Cliente o de Mercado </vt:lpstr>
      <vt:lpstr>1.5 Riesgos de Negocio </vt:lpstr>
      <vt:lpstr>2 Visión del Producto</vt:lpstr>
      <vt:lpstr>2.1 Statement de Visión </vt:lpstr>
      <vt:lpstr>Presentación de PowerPoint</vt:lpstr>
      <vt:lpstr>2.2 Características Importantes </vt:lpstr>
      <vt:lpstr>2.3 Suposiciones y Dependencias </vt:lpstr>
      <vt:lpstr>Presentación de PowerPoint</vt:lpstr>
      <vt:lpstr>3 Alcance y Limitaciones</vt:lpstr>
      <vt:lpstr>3.1 Alcance del Lanzamiento Inicia </vt:lpstr>
      <vt:lpstr>Al realizar este sistema se cumplirán las siguientes metas: </vt:lpstr>
      <vt:lpstr>Presentación de PowerPoint</vt:lpstr>
      <vt:lpstr>3.2 Alcance de Lanzamientos Subsecuentes </vt:lpstr>
      <vt:lpstr>3.3 Limitaciones y Excepciones </vt:lpstr>
      <vt:lpstr>4 Contexto del Negocio </vt:lpstr>
      <vt:lpstr>4.1 Perfiles de los Stakeholders </vt:lpstr>
      <vt:lpstr>4.2 Prioridades del Proyecto </vt:lpstr>
      <vt:lpstr>4.3 Ambiente de Operación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Visión y alcance</dc:title>
  <dc:creator>Xikilin</dc:creator>
  <cp:lastModifiedBy>jose rosales acevedo</cp:lastModifiedBy>
  <cp:revision>9</cp:revision>
  <dcterms:created xsi:type="dcterms:W3CDTF">2015-01-08T15:41:32Z</dcterms:created>
  <dcterms:modified xsi:type="dcterms:W3CDTF">2015-01-08T20:50:09Z</dcterms:modified>
</cp:coreProperties>
</file>