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63"/>
  </p:notesMasterIdLst>
  <p:handoutMasterIdLst>
    <p:handoutMasterId r:id="rId64"/>
  </p:handoutMasterIdLst>
  <p:sldIdLst>
    <p:sldId id="267" r:id="rId5"/>
    <p:sldId id="278" r:id="rId6"/>
    <p:sldId id="283" r:id="rId7"/>
    <p:sldId id="284" r:id="rId8"/>
    <p:sldId id="286" r:id="rId9"/>
    <p:sldId id="289" r:id="rId10"/>
    <p:sldId id="288" r:id="rId11"/>
    <p:sldId id="287" r:id="rId12"/>
    <p:sldId id="290" r:id="rId13"/>
    <p:sldId id="293" r:id="rId14"/>
    <p:sldId id="291" r:id="rId15"/>
    <p:sldId id="302" r:id="rId16"/>
    <p:sldId id="303" r:id="rId17"/>
    <p:sldId id="304" r:id="rId18"/>
    <p:sldId id="305" r:id="rId19"/>
    <p:sldId id="306" r:id="rId20"/>
    <p:sldId id="307" r:id="rId21"/>
    <p:sldId id="292" r:id="rId22"/>
    <p:sldId id="294" r:id="rId23"/>
    <p:sldId id="295" r:id="rId24"/>
    <p:sldId id="296" r:id="rId25"/>
    <p:sldId id="297" r:id="rId26"/>
    <p:sldId id="299" r:id="rId27"/>
    <p:sldId id="298" r:id="rId28"/>
    <p:sldId id="334" r:id="rId29"/>
    <p:sldId id="310" r:id="rId30"/>
    <p:sldId id="335" r:id="rId31"/>
    <p:sldId id="308" r:id="rId32"/>
    <p:sldId id="309" r:id="rId33"/>
    <p:sldId id="336" r:id="rId34"/>
    <p:sldId id="337" r:id="rId35"/>
    <p:sldId id="312" r:id="rId36"/>
    <p:sldId id="311" r:id="rId37"/>
    <p:sldId id="313" r:id="rId38"/>
    <p:sldId id="339" r:id="rId39"/>
    <p:sldId id="340" r:id="rId40"/>
    <p:sldId id="341" r:id="rId41"/>
    <p:sldId id="342" r:id="rId42"/>
    <p:sldId id="338" r:id="rId43"/>
    <p:sldId id="319" r:id="rId44"/>
    <p:sldId id="318" r:id="rId45"/>
    <p:sldId id="317" r:id="rId46"/>
    <p:sldId id="343" r:id="rId47"/>
    <p:sldId id="344" r:id="rId48"/>
    <p:sldId id="316" r:id="rId49"/>
    <p:sldId id="345" r:id="rId50"/>
    <p:sldId id="315" r:id="rId51"/>
    <p:sldId id="347" r:id="rId52"/>
    <p:sldId id="348" r:id="rId53"/>
    <p:sldId id="346" r:id="rId54"/>
    <p:sldId id="349" r:id="rId55"/>
    <p:sldId id="321" r:id="rId56"/>
    <p:sldId id="322" r:id="rId57"/>
    <p:sldId id="350" r:id="rId58"/>
    <p:sldId id="351" r:id="rId59"/>
    <p:sldId id="333" r:id="rId60"/>
    <p:sldId id="326" r:id="rId61"/>
    <p:sldId id="332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599" autoAdjust="0"/>
  </p:normalViewPr>
  <p:slideViewPr>
    <p:cSldViewPr>
      <p:cViewPr varScale="1">
        <p:scale>
          <a:sx n="73" d="100"/>
          <a:sy n="73" d="100"/>
        </p:scale>
        <p:origin x="57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12/4/2021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12/4/2021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D802390-1FAD-456F-882E-6C42F11CAF6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46857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33641" y="220664"/>
            <a:ext cx="10098103" cy="587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Network Flow </a:t>
            </a:r>
            <a:r>
              <a:rPr lang="fr-CA" dirty="0" err="1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Graphical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05" y="2595086"/>
            <a:ext cx="4818414" cy="26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LP Model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2" y="2667000"/>
            <a:ext cx="9828530" cy="3366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1" y="1824331"/>
            <a:ext cx="7225677" cy="7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0612" y="2590800"/>
            <a:ext cx="7575550" cy="946150"/>
          </a:xfrm>
        </p:spPr>
        <p:txBody>
          <a:bodyPr/>
          <a:lstStyle/>
          <a:p>
            <a:pPr>
              <a:defRPr/>
            </a:pPr>
            <a:r>
              <a:rPr lang="tr-TR" altLang="en-US" sz="36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Transshipment Model</a:t>
            </a:r>
            <a:r>
              <a:rPr lang="tr-TR" altLang="en-US" i="0" smtClean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2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887" y="533400"/>
            <a:ext cx="8572500" cy="5413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Transshipment Model</a:t>
            </a:r>
            <a:r>
              <a:rPr lang="en-US" altLang="en-US" dirty="0" smtClean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812" y="1600200"/>
            <a:ext cx="9010650" cy="4495800"/>
          </a:xfrm>
        </p:spPr>
        <p:txBody>
          <a:bodyPr>
            <a:normAutofit fontScale="92500" lnSpcReduction="10000"/>
          </a:bodyPr>
          <a:lstStyle/>
          <a:p>
            <a:pPr marL="609600" indent="-609600" algn="just">
              <a:buNone/>
            </a:pPr>
            <a:r>
              <a:rPr lang="tr-TR" altLang="en-US" i="1" dirty="0">
                <a:cs typeface="Times New Roman" panose="02020603050405020304" pitchFamily="18" charset="0"/>
              </a:rPr>
              <a:t>In a</a:t>
            </a:r>
            <a:r>
              <a:rPr lang="tr-TR" altLang="en-US" b="1" i="1" dirty="0">
                <a:cs typeface="Times New Roman" panose="02020603050405020304" pitchFamily="18" charset="0"/>
              </a:rPr>
              <a:t> T</a:t>
            </a:r>
            <a:r>
              <a:rPr lang="en-US" altLang="en-US" b="1" i="1" dirty="0" err="1">
                <a:cs typeface="Times New Roman" panose="02020603050405020304" pitchFamily="18" charset="0"/>
              </a:rPr>
              <a:t>ransshipment</a:t>
            </a:r>
            <a:r>
              <a:rPr lang="en-US" altLang="en-US" b="1" i="1" dirty="0">
                <a:cs typeface="Times New Roman" panose="02020603050405020304" pitchFamily="18" charset="0"/>
              </a:rPr>
              <a:t> </a:t>
            </a:r>
            <a:r>
              <a:rPr lang="tr-TR" altLang="en-US" b="1" i="1" dirty="0">
                <a:cs typeface="Times New Roman" panose="02020603050405020304" pitchFamily="18" charset="0"/>
              </a:rPr>
              <a:t>P</a:t>
            </a:r>
            <a:r>
              <a:rPr lang="en-US" altLang="en-US" b="1" i="1" dirty="0" err="1">
                <a:cs typeface="Times New Roman" panose="02020603050405020304" pitchFamily="18" charset="0"/>
              </a:rPr>
              <a:t>roblem</a:t>
            </a:r>
            <a:r>
              <a:rPr lang="en-US" altLang="en-US" dirty="0">
                <a:cs typeface="Times New Roman" panose="02020603050405020304" pitchFamily="18" charset="0"/>
              </a:rPr>
              <a:t> flows can occur both out of and into </a:t>
            </a:r>
            <a:r>
              <a:rPr lang="tr-TR" altLang="en-US" dirty="0">
                <a:cs typeface="Times New Roman" panose="02020603050405020304" pitchFamily="18" charset="0"/>
              </a:rPr>
              <a:t>the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cs typeface="Times New Roman" panose="02020603050405020304" pitchFamily="18" charset="0"/>
              </a:rPr>
              <a:t>same</a:t>
            </a:r>
            <a:r>
              <a:rPr lang="en-US" altLang="en-US" dirty="0">
                <a:cs typeface="Times New Roman" panose="02020603050405020304" pitchFamily="18" charset="0"/>
              </a:rPr>
              <a:t> node in three ways:</a:t>
            </a:r>
          </a:p>
          <a:p>
            <a:pPr marL="609600" indent="-60960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1.   </a:t>
            </a:r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net creator of goods</a:t>
            </a:r>
            <a:r>
              <a:rPr lang="en-US" altLang="en-US" dirty="0">
                <a:cs typeface="Times New Roman" panose="02020603050405020304" pitchFamily="18" charset="0"/>
              </a:rPr>
              <a:t> (a supply point).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-   Flow balance equation will have a negative right hand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side (RHS) value.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2.   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net consumer of goods</a:t>
            </a:r>
            <a:r>
              <a:rPr lang="en-US" altLang="en-US" dirty="0">
                <a:cs typeface="Times New Roman" panose="02020603050405020304" pitchFamily="18" charset="0"/>
              </a:rPr>
              <a:t>, (a demand point).  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-   Flow balance equation will have a positive RHS value.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3.   </a:t>
            </a:r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pure transshipment point.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-   Flow balance equation will have a zero RHS value.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6007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293812" y="1676400"/>
            <a:ext cx="860266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Char char="v"/>
            </a:pPr>
            <a:r>
              <a:rPr lang="tr-TR" altLang="en-US" sz="2400" dirty="0">
                <a:solidFill>
                  <a:schemeClr val="tx2"/>
                </a:solidFill>
              </a:rPr>
              <a:t>It is an e</a:t>
            </a:r>
            <a:r>
              <a:rPr lang="en-US" altLang="en-US" sz="2400" dirty="0" err="1">
                <a:solidFill>
                  <a:schemeClr val="tx2"/>
                </a:solidFill>
              </a:rPr>
              <a:t>xtension</a:t>
            </a:r>
            <a:r>
              <a:rPr lang="en-US" altLang="en-US" sz="2400" dirty="0">
                <a:solidFill>
                  <a:schemeClr val="tx2"/>
                </a:solidFill>
              </a:rPr>
              <a:t> of the transportation model.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2"/>
                </a:solidFill>
              </a:rPr>
              <a:t>Intermediate transshipment points are added between the sources and destinations.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2"/>
                </a:solidFill>
              </a:rPr>
              <a:t>Items may be transported from:</a:t>
            </a:r>
          </a:p>
          <a:p>
            <a:pPr lvl="1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2"/>
                </a:solidFill>
              </a:rPr>
              <a:t>Sources through transshipment points to destinations</a:t>
            </a:r>
          </a:p>
          <a:p>
            <a:pPr lvl="1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2"/>
                </a:solidFill>
              </a:rPr>
              <a:t>One source to another</a:t>
            </a:r>
          </a:p>
          <a:p>
            <a:pPr lvl="1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2"/>
                </a:solidFill>
              </a:rPr>
              <a:t>One transshipment point to another</a:t>
            </a:r>
          </a:p>
          <a:p>
            <a:pPr lvl="1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2"/>
                </a:solidFill>
              </a:rPr>
              <a:t>One destination to another</a:t>
            </a:r>
          </a:p>
          <a:p>
            <a:pPr lvl="1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2"/>
                </a:solidFill>
              </a:rPr>
              <a:t>Directly from sources to </a:t>
            </a:r>
            <a:r>
              <a:rPr lang="en-US" altLang="en-US" sz="2400" dirty="0" err="1">
                <a:solidFill>
                  <a:schemeClr val="tx2"/>
                </a:solidFill>
              </a:rPr>
              <a:t>to</a:t>
            </a:r>
            <a:r>
              <a:rPr lang="en-US" altLang="en-US" sz="2400" dirty="0">
                <a:solidFill>
                  <a:schemeClr val="tx2"/>
                </a:solidFill>
              </a:rPr>
              <a:t> destinations</a:t>
            </a:r>
          </a:p>
          <a:p>
            <a:pPr lvl="1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2"/>
                </a:solidFill>
              </a:rPr>
              <a:t>Some combination of these</a:t>
            </a:r>
          </a:p>
          <a:p>
            <a:pPr lvl="1" eaLnBrk="1" hangingPunct="1">
              <a:spcBef>
                <a:spcPct val="35000"/>
              </a:spcBef>
              <a:buFontTx/>
              <a:buBlip>
                <a:blip r:embed="rId2"/>
              </a:buBlip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055812" y="2362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en-US" sz="2400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1128889" y="417689"/>
            <a:ext cx="9156523" cy="82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Transshipment Model</a:t>
            </a:r>
          </a:p>
          <a:p>
            <a:pPr algn="ctr" eaLnBrk="1" hangingPunct="1">
              <a:defRPr/>
            </a:pPr>
            <a:r>
              <a:rPr lang="en-US" altLang="en-US" sz="36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407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792288" y="1314450"/>
            <a:ext cx="860266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Blip>
                <a:blip r:embed="rId3"/>
              </a:buBlip>
            </a:pPr>
            <a:r>
              <a:rPr lang="en-US" altLang="en-US" sz="2400">
                <a:solidFill>
                  <a:schemeClr val="tx2"/>
                </a:solidFill>
              </a:rPr>
              <a:t>Extension of the transportation model in which intermediate transshipment points are added between sources and destinations.</a:t>
            </a:r>
            <a:r>
              <a:rPr lang="tr-TR" altLang="en-US" sz="2400">
                <a:solidFill>
                  <a:schemeClr val="tx2"/>
                </a:solidFill>
              </a:rPr>
              <a:t> An example of a transshipment point is a distribution center or warehouse located between plants and stores</a:t>
            </a:r>
            <a:endParaRPr lang="en-US" altLang="en-US" sz="2400">
              <a:solidFill>
                <a:schemeClr val="tx2"/>
              </a:solidFill>
            </a:endParaRPr>
          </a:p>
          <a:p>
            <a:pPr eaLnBrk="1" hangingPunct="1">
              <a:spcBef>
                <a:spcPct val="35000"/>
              </a:spcBef>
              <a:buFontTx/>
              <a:buBlip>
                <a:blip r:embed="rId3"/>
              </a:buBlip>
            </a:pPr>
            <a:r>
              <a:rPr lang="en-US" altLang="en-US" sz="2400">
                <a:solidFill>
                  <a:schemeClr val="tx2"/>
                </a:solidFill>
              </a:rPr>
              <a:t>Data: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2132013" y="4800601"/>
          <a:ext cx="898842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Belge" r:id="rId4" imgW="7906114" imgH="1547897" progId="Word.Document.8">
                  <p:embed/>
                </p:oleObj>
              </mc:Choice>
              <mc:Fallback>
                <p:oleObj name="Belge" r:id="rId4" imgW="7906114" imgH="1547897" progId="Word.Document.8">
                  <p:embed/>
                  <p:pic>
                    <p:nvPicPr>
                      <p:cNvPr id="93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800601"/>
                        <a:ext cx="8988425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751012" y="228600"/>
            <a:ext cx="8724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Transshipment Model </a:t>
            </a:r>
            <a:r>
              <a:rPr lang="en-US" altLang="en-US" sz="3200" b="1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endParaRPr lang="en-US" altLang="en-US" sz="3200" b="1" i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2284412" y="49530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tr-TR" altLang="en-US" sz="3200"/>
          </a:p>
        </p:txBody>
      </p:sp>
      <p:graphicFrame>
        <p:nvGraphicFramePr>
          <p:cNvPr id="93190" name="Object 7"/>
          <p:cNvGraphicFramePr>
            <a:graphicFrameLocks noGrp="1" noChangeAspect="1"/>
          </p:cNvGraphicFramePr>
          <p:nvPr>
            <p:ph/>
          </p:nvPr>
        </p:nvGraphicFramePr>
        <p:xfrm>
          <a:off x="2589213" y="3429000"/>
          <a:ext cx="72040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Document" r:id="rId6" imgW="7203948" imgH="1319784" progId="Word.Document.8">
                  <p:embed/>
                </p:oleObj>
              </mc:Choice>
              <mc:Fallback>
                <p:oleObj name="Document" r:id="rId6" imgW="7203948" imgH="1319784" progId="Word.Document.8">
                  <p:embed/>
                  <p:pic>
                    <p:nvPicPr>
                      <p:cNvPr id="931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429000"/>
                        <a:ext cx="72040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02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313112" y="1447800"/>
            <a:ext cx="55626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4211" name="Picture 3" descr="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6" y="1485900"/>
            <a:ext cx="54387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1446212" y="501650"/>
            <a:ext cx="8724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Transshipment Model Example</a:t>
            </a:r>
            <a:r>
              <a:rPr lang="tr-TR" alt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3200" b="1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en-US" sz="3200" b="1" i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6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903412" y="1333500"/>
            <a:ext cx="8382000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Minimize Z = $16x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+ 10x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+ 12x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+ 15x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23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+ 14x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24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	 	             17x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25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+ 6x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+ 8x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+ 10x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38 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+ 7x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+ 11x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		  11x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48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+ 4x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+ 5x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58</a:t>
            </a: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subject to: 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300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23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24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25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300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tr-TR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tr-TR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200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tr-TR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tr-TR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100	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tr-TR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38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tr-TR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48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58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300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23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38 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14 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24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48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+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25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56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57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- 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58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0</a:t>
            </a:r>
          </a:p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	x</a:t>
            </a:r>
            <a:r>
              <a:rPr lang="en-US" altLang="en-US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ij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1738312" y="228600"/>
            <a:ext cx="8724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Transshipment Model Example</a:t>
            </a:r>
            <a:r>
              <a:rPr lang="tr-TR" altLang="en-US" sz="32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endParaRPr lang="en-US" altLang="en-US" sz="3200" b="1" i="1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altLang="en-US" sz="3200" b="1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Formulation</a:t>
            </a:r>
          </a:p>
        </p:txBody>
      </p:sp>
    </p:spTree>
    <p:extLst>
      <p:ext uri="{BB962C8B-B14F-4D97-AF65-F5344CB8AC3E}">
        <p14:creationId xmlns:p14="http://schemas.microsoft.com/office/powerpoint/2010/main" val="117251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Network Model</a:t>
            </a:r>
            <a:br>
              <a:rPr lang="en-US" dirty="0" smtClean="0"/>
            </a:br>
            <a:r>
              <a:rPr lang="en-US" dirty="0" smtClean="0"/>
              <a:t>Assignment Problem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13" y="3643094"/>
            <a:ext cx="5714999" cy="735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057400"/>
            <a:ext cx="1013460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LP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67" y="2133600"/>
            <a:ext cx="9224497" cy="31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Introduction to Network Flow</a:t>
            </a:r>
          </a:p>
          <a:p>
            <a:r>
              <a:rPr lang="fr-CA" dirty="0" smtClean="0"/>
              <a:t>Network </a:t>
            </a:r>
            <a:r>
              <a:rPr lang="fr-CA" dirty="0" err="1"/>
              <a:t>e</a:t>
            </a:r>
            <a:r>
              <a:rPr lang="fr-CA" dirty="0" err="1" smtClean="0"/>
              <a:t>xample</a:t>
            </a:r>
            <a:endParaRPr lang="en-US" dirty="0"/>
          </a:p>
          <a:p>
            <a:r>
              <a:rPr lang="fr-CA" dirty="0" smtClean="0"/>
              <a:t>Minimum </a:t>
            </a:r>
            <a:r>
              <a:rPr lang="fr-CA" dirty="0" err="1" smtClean="0"/>
              <a:t>Cost</a:t>
            </a:r>
            <a:r>
              <a:rPr lang="fr-CA" dirty="0" smtClean="0"/>
              <a:t> Flow </a:t>
            </a:r>
            <a:r>
              <a:rPr lang="fr-CA" dirty="0" err="1" smtClean="0"/>
              <a:t>Problem</a:t>
            </a:r>
            <a:endParaRPr lang="fr-CA" dirty="0" smtClean="0"/>
          </a:p>
          <a:p>
            <a:r>
              <a:rPr lang="fr-CA" dirty="0" smtClean="0"/>
              <a:t>Transportation </a:t>
            </a:r>
            <a:r>
              <a:rPr lang="fr-CA" dirty="0" err="1"/>
              <a:t>P</a:t>
            </a:r>
            <a:r>
              <a:rPr lang="fr-CA" dirty="0" err="1" smtClean="0"/>
              <a:t>roblem</a:t>
            </a:r>
            <a:endParaRPr lang="fr-CA" dirty="0" smtClean="0"/>
          </a:p>
          <a:p>
            <a:r>
              <a:rPr lang="fr-CA" dirty="0" err="1" smtClean="0"/>
              <a:t>Transshipment</a:t>
            </a:r>
            <a:r>
              <a:rPr lang="fr-CA" dirty="0" smtClean="0"/>
              <a:t> </a:t>
            </a:r>
            <a:r>
              <a:rPr lang="fr-CA" dirty="0" err="1" smtClean="0"/>
              <a:t>Problem</a:t>
            </a:r>
            <a:endParaRPr lang="fr-CA" dirty="0" smtClean="0"/>
          </a:p>
          <a:p>
            <a:r>
              <a:rPr lang="fr-CA" dirty="0" err="1" smtClean="0"/>
              <a:t>Assignment</a:t>
            </a:r>
            <a:r>
              <a:rPr lang="fr-CA" dirty="0" smtClean="0"/>
              <a:t> </a:t>
            </a:r>
            <a:r>
              <a:rPr lang="fr-CA" dirty="0" err="1" smtClean="0"/>
              <a:t>Problem</a:t>
            </a:r>
            <a:endParaRPr lang="fr-CA" dirty="0" smtClean="0"/>
          </a:p>
          <a:p>
            <a:r>
              <a:rPr lang="fr-CA" dirty="0" smtClean="0"/>
              <a:t>Maximum Flow </a:t>
            </a:r>
            <a:r>
              <a:rPr lang="fr-CA" dirty="0" err="1" smtClean="0"/>
              <a:t>Problem</a:t>
            </a:r>
            <a:endParaRPr lang="fr-CA" dirty="0" smtClean="0"/>
          </a:p>
          <a:p>
            <a:r>
              <a:rPr lang="fr-CA" dirty="0" err="1" smtClean="0"/>
              <a:t>Shortest</a:t>
            </a:r>
            <a:r>
              <a:rPr lang="fr-CA" dirty="0" smtClean="0"/>
              <a:t> </a:t>
            </a:r>
            <a:r>
              <a:rPr lang="fr-CA" dirty="0" err="1" smtClean="0"/>
              <a:t>path</a:t>
            </a:r>
            <a:r>
              <a:rPr lang="fr-CA" dirty="0" smtClean="0"/>
              <a:t> </a:t>
            </a:r>
            <a:r>
              <a:rPr lang="fr-CA" dirty="0" err="1" smtClean="0"/>
              <a:t>Problem</a:t>
            </a:r>
            <a:endParaRPr lang="en-US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 Problem LP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47" y="2017184"/>
            <a:ext cx="10460965" cy="38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Problem (Second Formulation)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8412" y="3962400"/>
            <a:ext cx="4138894" cy="235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057400"/>
            <a:ext cx="8458200" cy="1729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2" y="3601936"/>
            <a:ext cx="5576787" cy="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LP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90" y="2590800"/>
            <a:ext cx="968243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LP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3" y="2113737"/>
            <a:ext cx="8954938" cy="34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2362616"/>
            <a:ext cx="9142731" cy="33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612" y="2690336"/>
            <a:ext cx="7542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</a:rPr>
              <a:t>transportation problem was one of the first special structures of linear programming </a:t>
            </a:r>
            <a:r>
              <a:rPr lang="en-US" sz="2400" dirty="0" smtClean="0">
                <a:latin typeface="Times New Roman" panose="02020603050405020304" pitchFamily="18" charset="0"/>
              </a:rPr>
              <a:t>for which </a:t>
            </a:r>
            <a:r>
              <a:rPr lang="en-US" sz="2400" dirty="0">
                <a:latin typeface="Times New Roman" panose="02020603050405020304" pitchFamily="18" charset="0"/>
              </a:rPr>
              <a:t>an efficient special-purpose algorithm was developed.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</a:rPr>
              <a:t>fact, special-purpose algorithms have </a:t>
            </a:r>
            <a:r>
              <a:rPr lang="en-US" sz="2400" dirty="0" smtClean="0">
                <a:latin typeface="Times New Roman" panose="02020603050405020304" pitchFamily="18" charset="0"/>
              </a:rPr>
              <a:t>been developed </a:t>
            </a:r>
            <a:r>
              <a:rPr lang="en-US" sz="2400" dirty="0">
                <a:latin typeface="Times New Roman" panose="02020603050405020304" pitchFamily="18" charset="0"/>
              </a:rPr>
              <a:t>for all of the network structures presented </a:t>
            </a:r>
            <a:r>
              <a:rPr lang="en-US" sz="2400" dirty="0" smtClean="0">
                <a:latin typeface="Times New Roman" panose="02020603050405020304" pitchFamily="18" charset="0"/>
              </a:rPr>
              <a:t>in last lecture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1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Transportation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obtaining an initial solution;</a:t>
            </a:r>
          </a:p>
          <a:p>
            <a:r>
              <a:rPr lang="en-US" dirty="0"/>
              <a:t>2. checking an optimality criterion that indicates whether or not a termination condition has been met (i.e</a:t>
            </a:r>
            <a:r>
              <a:rPr lang="en-US" dirty="0" smtClean="0"/>
              <a:t>., in </a:t>
            </a:r>
            <a:r>
              <a:rPr lang="en-US" dirty="0"/>
              <a:t>the simplex algorithm, whether the problem is infeasible, the objective is unbounded over the </a:t>
            </a:r>
            <a:r>
              <a:rPr lang="en-US" dirty="0" smtClean="0"/>
              <a:t>feasible region</a:t>
            </a:r>
            <a:r>
              <a:rPr lang="en-US" dirty="0"/>
              <a:t>, or an optimal solution has been found);</a:t>
            </a:r>
          </a:p>
          <a:p>
            <a:r>
              <a:rPr lang="en-US" dirty="0"/>
              <a:t>3. developing a procedure to improve the current solution if a termination condition has not been met.</a:t>
            </a:r>
          </a:p>
        </p:txBody>
      </p:sp>
    </p:spTree>
    <p:extLst>
      <p:ext uri="{BB962C8B-B14F-4D97-AF65-F5344CB8AC3E}">
        <p14:creationId xmlns:p14="http://schemas.microsoft.com/office/powerpoint/2010/main" val="18555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212" y="1566333"/>
            <a:ext cx="5410742" cy="453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212" y="2209800"/>
            <a:ext cx="5105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The transportation problem is a special network </a:t>
            </a:r>
            <a:r>
              <a:rPr lang="en-US" sz="2800" dirty="0" smtClean="0">
                <a:latin typeface="Times New Roman" panose="02020603050405020304" pitchFamily="18" charset="0"/>
              </a:rPr>
              <a:t>problem. </a:t>
            </a:r>
          </a:p>
          <a:p>
            <a:endParaRPr lang="en-US" sz="2800" dirty="0" smtClean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</a:rPr>
              <a:t>he </a:t>
            </a:r>
            <a:r>
              <a:rPr lang="en-US" sz="2800" dirty="0">
                <a:latin typeface="Times New Roman" panose="02020603050405020304" pitchFamily="18" charset="0"/>
              </a:rPr>
              <a:t>equations are summarized very nicely by a </a:t>
            </a:r>
            <a:r>
              <a:rPr lang="en-US" sz="2800" dirty="0" smtClean="0">
                <a:latin typeface="Times New Roman" panose="02020603050405020304" pitchFamily="18" charset="0"/>
              </a:rPr>
              <a:t>tabular representation </a:t>
            </a:r>
            <a:r>
              <a:rPr lang="en-US" sz="2800" dirty="0">
                <a:latin typeface="Times New Roman" panose="02020603050405020304" pitchFamily="18" charset="0"/>
              </a:rPr>
              <a:t>like that in Tableau E8.4.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12" y="1909542"/>
            <a:ext cx="7185029" cy="33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Initial Solutions</a:t>
            </a:r>
          </a:p>
          <a:p>
            <a:r>
              <a:rPr lang="en-US" dirty="0"/>
              <a:t>In order to apply the simplex method to the transportation problem, we must first determine a basic </a:t>
            </a:r>
            <a:r>
              <a:rPr lang="en-US" dirty="0" smtClean="0"/>
              <a:t>feasible solution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there are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</a:t>
            </a:r>
            <a:r>
              <a:rPr lang="en-US" dirty="0"/>
              <a:t>) equations in the constraint set of the transportation problem, one </a:t>
            </a:r>
            <a:r>
              <a:rPr lang="en-US" dirty="0" smtClean="0"/>
              <a:t>might conclude </a:t>
            </a:r>
            <a:r>
              <a:rPr lang="en-US" dirty="0"/>
              <a:t>that, in a nondegenerate situation, a basic solution will have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</a:t>
            </a:r>
            <a:r>
              <a:rPr lang="en-US" dirty="0"/>
              <a:t>) strictly positive </a:t>
            </a:r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transportation method one </a:t>
            </a:r>
            <a:r>
              <a:rPr lang="en-US" dirty="0"/>
              <a:t>of the equations in the constraint set is redundant. In fact, any one of these equations can be </a:t>
            </a:r>
            <a:r>
              <a:rPr lang="en-US" dirty="0" smtClean="0"/>
              <a:t>eliminated without </a:t>
            </a:r>
            <a:r>
              <a:rPr lang="en-US" dirty="0"/>
              <a:t>changing the conditions represented by the original constraints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the constraint set is composed of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 </a:t>
            </a:r>
            <a:r>
              <a:rPr lang="en-US" dirty="0"/>
              <a:t>− 1) independent equations, and </a:t>
            </a:r>
            <a:r>
              <a:rPr lang="en-US" dirty="0" smtClean="0"/>
              <a:t>a corresponding </a:t>
            </a:r>
            <a:r>
              <a:rPr lang="en-US" dirty="0"/>
              <a:t>nondegenerate basic solution will have exactly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 </a:t>
            </a:r>
            <a:r>
              <a:rPr lang="en-US" dirty="0"/>
              <a:t>− 1) basic variables.</a:t>
            </a:r>
          </a:p>
        </p:txBody>
      </p:sp>
    </p:spTree>
    <p:extLst>
      <p:ext uri="{BB962C8B-B14F-4D97-AF65-F5344CB8AC3E}">
        <p14:creationId xmlns:p14="http://schemas.microsoft.com/office/powerpoint/2010/main" val="17563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612" y="2242066"/>
            <a:ext cx="5029200" cy="3543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212" y="2057400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Solutions:  Northwest Corner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377" y="2981724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it starts with the upper leftmost corner (the northwest corner) and assigns the maximum possible </a:t>
            </a:r>
            <a:r>
              <a:rPr lang="en-US" dirty="0" smtClean="0">
                <a:latin typeface="Times New Roman" panose="02020603050405020304" pitchFamily="18" charset="0"/>
              </a:rPr>
              <a:t>flow allocation </a:t>
            </a:r>
            <a:r>
              <a:rPr lang="en-US" dirty="0">
                <a:latin typeface="Times New Roman" panose="02020603050405020304" pitchFamily="18" charset="0"/>
              </a:rPr>
              <a:t>to that cell. Then it moves to the right, if there is any remaining supply in the first row, or to </a:t>
            </a:r>
            <a:r>
              <a:rPr lang="en-US" dirty="0" smtClean="0">
                <a:latin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</a:rPr>
              <a:t>lower cell, if there is any remaining demand in the first column, and assigns the maximum possible </a:t>
            </a:r>
            <a:r>
              <a:rPr lang="en-US" dirty="0" smtClean="0">
                <a:latin typeface="Times New Roman" panose="02020603050405020304" pitchFamily="18" charset="0"/>
              </a:rPr>
              <a:t>flow allocation </a:t>
            </a:r>
            <a:r>
              <a:rPr lang="en-US" dirty="0">
                <a:latin typeface="Times New Roman" panose="02020603050405020304" pitchFamily="18" charset="0"/>
              </a:rPr>
              <a:t>to that cell. The procedure repeats itself until one reaches the lowest right corner, at which </a:t>
            </a:r>
            <a:r>
              <a:rPr lang="en-US" dirty="0" smtClean="0">
                <a:latin typeface="Times New Roman" panose="02020603050405020304" pitchFamily="18" charset="0"/>
              </a:rPr>
              <a:t>point we </a:t>
            </a:r>
            <a:r>
              <a:rPr lang="en-US" dirty="0">
                <a:latin typeface="Times New Roman" panose="02020603050405020304" pitchFamily="18" charset="0"/>
              </a:rPr>
              <a:t>have exhausted all the supply and satisfied all the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</a:t>
            </a:r>
            <a:r>
              <a:rPr lang="en-US" b="1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12" y="2917799"/>
            <a:ext cx="6823224" cy="2836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5183" y="2057400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</a:t>
            </a:r>
            <a:r>
              <a:rPr lang="en-US" b="1" dirty="0" smtClean="0">
                <a:latin typeface="Arial" panose="020B0604020202020204" pitchFamily="34" charset="0"/>
              </a:rPr>
              <a:t>Solutions:  Northwest Corner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398510"/>
            <a:ext cx="9111581" cy="41281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6806" y="1814689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</a:t>
            </a:r>
            <a:r>
              <a:rPr lang="en-US" b="1" dirty="0" smtClean="0">
                <a:latin typeface="Arial" panose="020B0604020202020204" pitchFamily="34" charset="0"/>
              </a:rPr>
              <a:t>Solutions-2:  Minimum matrix </a:t>
            </a:r>
            <a:r>
              <a:rPr lang="en-US" b="1" dirty="0">
                <a:latin typeface="Arial" panose="020B0604020202020204" pitchFamily="34" charset="0"/>
              </a:rPr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2590799"/>
            <a:ext cx="7772400" cy="32393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2412" y="2057400"/>
            <a:ext cx="380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</a:t>
            </a:r>
            <a:r>
              <a:rPr lang="en-US" b="1" dirty="0" smtClean="0">
                <a:latin typeface="Arial" panose="020B0604020202020204" pitchFamily="34" charset="0"/>
              </a:rPr>
              <a:t>Solutions-3:  Vogel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2667000"/>
            <a:ext cx="7543799" cy="35449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8883" y="2139434"/>
            <a:ext cx="380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</a:t>
            </a:r>
            <a:r>
              <a:rPr lang="en-US" b="1" dirty="0" smtClean="0">
                <a:latin typeface="Arial" panose="020B0604020202020204" pitchFamily="34" charset="0"/>
              </a:rPr>
              <a:t>Solutions-3:  </a:t>
            </a:r>
            <a:r>
              <a:rPr lang="en-US" b="1" dirty="0">
                <a:latin typeface="Arial" panose="020B0604020202020204" pitchFamily="34" charset="0"/>
              </a:rPr>
              <a:t>Vogel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12" y="2590800"/>
            <a:ext cx="6950320" cy="28366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8883" y="2057400"/>
            <a:ext cx="380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</a:t>
            </a:r>
            <a:r>
              <a:rPr lang="en-US" b="1" dirty="0" smtClean="0">
                <a:latin typeface="Arial" panose="020B0604020202020204" pitchFamily="34" charset="0"/>
              </a:rPr>
              <a:t>Solutions-3:  </a:t>
            </a:r>
            <a:r>
              <a:rPr lang="en-US" b="1" dirty="0">
                <a:latin typeface="Arial" panose="020B0604020202020204" pitchFamily="34" charset="0"/>
              </a:rPr>
              <a:t>Vogel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743200"/>
            <a:ext cx="7465222" cy="31499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8238" y="1987034"/>
            <a:ext cx="380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Initial </a:t>
            </a:r>
            <a:r>
              <a:rPr lang="en-US" b="1" dirty="0" smtClean="0">
                <a:latin typeface="Arial" panose="020B0604020202020204" pitchFamily="34" charset="0"/>
              </a:rPr>
              <a:t>Solutions-3:  </a:t>
            </a:r>
            <a:r>
              <a:rPr lang="en-US" b="1" dirty="0">
                <a:latin typeface="Arial" panose="020B0604020202020204" pitchFamily="34" charset="0"/>
              </a:rPr>
              <a:t>Vogel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12" y="2286000"/>
            <a:ext cx="6553200" cy="36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2286000"/>
            <a:ext cx="6664018" cy="3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12" y="1843139"/>
            <a:ext cx="9296400" cy="41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845" y="2929991"/>
            <a:ext cx="4912607" cy="767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3733800"/>
            <a:ext cx="6521074" cy="765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6212" y="4565237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simplex method selects multipliers so that </a:t>
            </a:r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</a:rPr>
              <a:t>second condition </a:t>
            </a:r>
            <a:r>
              <a:rPr lang="en-US" dirty="0">
                <a:latin typeface="Times New Roman" panose="02020603050405020304" pitchFamily="18" charset="0"/>
              </a:rPr>
              <a:t>holds for all basic variables, even if some </a:t>
            </a:r>
            <a:r>
              <a:rPr lang="en-US" dirty="0" smtClean="0">
                <a:latin typeface="Times New Roman" panose="02020603050405020304" pitchFamily="18" charset="0"/>
              </a:rPr>
              <a:t>basic variable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sz="1100" i="1" dirty="0">
                <a:latin typeface="Times New Roman" panose="02020603050405020304" pitchFamily="18" charset="0"/>
              </a:rPr>
              <a:t>i j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 due to degeneracy.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6558" y="2020668"/>
            <a:ext cx="10053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then it is optimal if there exist shadow prices (or simplex multipliers) </a:t>
            </a:r>
            <a:r>
              <a:rPr lang="en-US" i="1" dirty="0" err="1">
                <a:latin typeface="Times New Roman" panose="02020603050405020304" pitchFamily="18" charset="0"/>
              </a:rPr>
              <a:t>u</a:t>
            </a:r>
            <a:r>
              <a:rPr lang="en-US" sz="1100" i="1" dirty="0" err="1">
                <a:latin typeface="Times New Roman" panose="02020603050405020304" pitchFamily="18" charset="0"/>
              </a:rPr>
              <a:t>i</a:t>
            </a:r>
            <a:r>
              <a:rPr lang="en-US" sz="1100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associated with the origins and </a:t>
            </a:r>
            <a:r>
              <a:rPr lang="en-US" dirty="0">
                <a:latin typeface="RMTMI"/>
              </a:rPr>
              <a:t>v </a:t>
            </a:r>
            <a:r>
              <a:rPr lang="en-US" sz="1100" i="1" dirty="0">
                <a:latin typeface="Times New Roman" panose="02020603050405020304" pitchFamily="18" charset="0"/>
              </a:rPr>
              <a:t>j</a:t>
            </a:r>
          </a:p>
          <a:p>
            <a:r>
              <a:rPr lang="en-US" dirty="0">
                <a:latin typeface="Times New Roman" panose="02020603050405020304" pitchFamily="18" charset="0"/>
              </a:rPr>
              <a:t>associated with the destinations, satisfying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2057400"/>
            <a:ext cx="9694299" cy="4264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algorithm will proceed as follows: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a basic feasible </a:t>
            </a:r>
            <a:r>
              <a:rPr lang="en-US" dirty="0" smtClean="0"/>
              <a:t>solution has </a:t>
            </a:r>
            <a:r>
              <a:rPr lang="en-US" dirty="0"/>
              <a:t>been found (possibly by applying the northwest-corner method or the minimum matrix method), </a:t>
            </a:r>
            <a:r>
              <a:rPr lang="en-US" dirty="0" smtClean="0"/>
              <a:t>we choose </a:t>
            </a:r>
            <a:r>
              <a:rPr lang="en-US" dirty="0"/>
              <a:t>simplex multipliers </a:t>
            </a:r>
            <a:r>
              <a:rPr lang="en-US" i="1" dirty="0" err="1"/>
              <a:t>ui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dirty="0" err="1" smtClean="0"/>
              <a:t>v</a:t>
            </a:r>
            <a:r>
              <a:rPr lang="en-US" i="1" dirty="0" err="1" smtClean="0"/>
              <a:t>j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2, . . . ,</a:t>
            </a:r>
            <a:r>
              <a:rPr lang="en-US" i="1" dirty="0"/>
              <a:t>m</a:t>
            </a:r>
            <a:r>
              <a:rPr lang="en-US" dirty="0"/>
              <a:t>; </a:t>
            </a:r>
            <a:r>
              <a:rPr lang="en-US" i="1" dirty="0"/>
              <a:t>j </a:t>
            </a:r>
            <a:r>
              <a:rPr lang="en-US" dirty="0"/>
              <a:t>= 1, 2, . . . , </a:t>
            </a:r>
            <a:r>
              <a:rPr lang="en-US" i="1" dirty="0"/>
              <a:t>n</a:t>
            </a:r>
            <a:r>
              <a:rPr lang="en-US" dirty="0"/>
              <a:t>) that satisfy:</a:t>
            </a:r>
          </a:p>
          <a:p>
            <a:pPr marL="0" indent="0">
              <a:buNone/>
            </a:pPr>
            <a:r>
              <a:rPr lang="en-US" i="1" dirty="0" smtClean="0"/>
              <a:t>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basic variables.  </a:t>
            </a:r>
          </a:p>
          <a:p>
            <a:pPr marL="0" indent="0">
              <a:buNone/>
            </a:pPr>
            <a:r>
              <a:rPr lang="en-US" i="1" dirty="0" smtClean="0"/>
              <a:t>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3733800"/>
            <a:ext cx="197073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With these values for the simplex multipliers, we compute the corresponding values of the reduced costs for all </a:t>
            </a:r>
            <a:r>
              <a:rPr lang="en-US" dirty="0" err="1"/>
              <a:t>nonbasic</a:t>
            </a:r>
            <a:r>
              <a:rPr lang="en-US" dirty="0"/>
              <a:t> variable using: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every </a:t>
            </a:r>
            <a:r>
              <a:rPr lang="en-US" i="1" dirty="0" smtClean="0"/>
              <a:t>non basic reduce costs </a:t>
            </a:r>
            <a:r>
              <a:rPr lang="en-US" dirty="0"/>
              <a:t>is nonnegative, then the optimal solution has been found; </a:t>
            </a:r>
            <a:r>
              <a:rPr lang="en-US" dirty="0" smtClean="0"/>
              <a:t>otherwise: we </a:t>
            </a:r>
            <a:r>
              <a:rPr lang="en-US" dirty="0"/>
              <a:t>attempt to improve the current solution by increasing as much as possible the variable that </a:t>
            </a:r>
            <a:r>
              <a:rPr lang="en-US" dirty="0" smtClean="0"/>
              <a:t>corresponds to </a:t>
            </a:r>
            <a:r>
              <a:rPr lang="en-US" dirty="0"/>
              <a:t>the most negative (since this is a minimization problem) reduced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200400"/>
            <a:ext cx="2596032" cy="6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5104129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First, let us indicate the mechanics of determining </a:t>
            </a:r>
            <a:r>
              <a:rPr lang="en-US" dirty="0" smtClean="0"/>
              <a:t> </a:t>
            </a:r>
            <a:r>
              <a:rPr lang="en-US" dirty="0"/>
              <a:t>the simplex multipliers associated with </a:t>
            </a:r>
            <a:r>
              <a:rPr lang="en-US" dirty="0" smtClean="0"/>
              <a:t>a particular </a:t>
            </a:r>
            <a:r>
              <a:rPr lang="en-US" dirty="0"/>
              <a:t>basis.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optimality conditions consist </a:t>
            </a:r>
            <a:r>
              <a:rPr lang="en-US" dirty="0"/>
              <a:t>of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 </a:t>
            </a:r>
            <a:r>
              <a:rPr lang="en-US" dirty="0"/>
              <a:t>− 1) equations in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</a:t>
            </a:r>
            <a:r>
              <a:rPr lang="en-US" dirty="0"/>
              <a:t>) unknowns. However, </a:t>
            </a:r>
            <a:r>
              <a:rPr lang="en-US" dirty="0" smtClean="0"/>
              <a:t>any one </a:t>
            </a:r>
            <a:r>
              <a:rPr lang="en-US" dirty="0"/>
              <a:t>of the simplex multipliers can be given an arbitrary value since, as we have seen, any one of the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 smtClean="0"/>
              <a:t>n</a:t>
            </a:r>
            <a:r>
              <a:rPr lang="en-US" dirty="0" smtClean="0"/>
              <a:t>) equations </a:t>
            </a:r>
            <a:r>
              <a:rPr lang="en-US" dirty="0"/>
              <a:t>of the transportation problem can be considered redundant.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803400"/>
            <a:ext cx="4769028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0" y="2971800"/>
            <a:ext cx="1925832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412" y="1878209"/>
            <a:ext cx="4873317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8883" y="2119489"/>
            <a:ext cx="5332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every </a:t>
            </a:r>
            <a:r>
              <a:rPr lang="en-US" sz="2400" i="1" dirty="0" err="1"/>
              <a:t>cij</a:t>
            </a:r>
            <a:r>
              <a:rPr lang="en-US" sz="2400" i="1" dirty="0"/>
              <a:t> </a:t>
            </a:r>
            <a:r>
              <a:rPr lang="en-US" sz="2400" dirty="0"/>
              <a:t>is nonnegative, then the optimal solution has been found; otherwise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we attempt to improve the current solution by increasing as much as possible the variable that corresponds to the most negative (since this is a minimization problem) reduced cost.</a:t>
            </a:r>
          </a:p>
        </p:txBody>
      </p:sp>
    </p:spTree>
    <p:extLst>
      <p:ext uri="{BB962C8B-B14F-4D97-AF65-F5344CB8AC3E}">
        <p14:creationId xmlns:p14="http://schemas.microsoft.com/office/powerpoint/2010/main" val="16729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812" y="4314334"/>
            <a:ext cx="4727285" cy="8090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8882" y="1987771"/>
            <a:ext cx="8609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Improving the Basic </a:t>
            </a:r>
            <a:r>
              <a:rPr lang="en-US" sz="2000" b="1" dirty="0" smtClean="0">
                <a:latin typeface="Arial" panose="020B0604020202020204" pitchFamily="34" charset="0"/>
              </a:rPr>
              <a:t>Solution</a:t>
            </a:r>
          </a:p>
          <a:p>
            <a:endParaRPr lang="en-US" sz="2000" b="1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As we indicated, every basic variable has associated with it a value of </a:t>
            </a:r>
            <a:r>
              <a:rPr lang="en-US" sz="2000" i="1" dirty="0">
                <a:latin typeface="Times New Roman" panose="02020603050405020304" pitchFamily="18" charset="0"/>
              </a:rPr>
              <a:t>ci j </a:t>
            </a:r>
            <a:r>
              <a:rPr lang="en-US" sz="2000" dirty="0">
                <a:latin typeface="MTSYN"/>
              </a:rPr>
              <a:t>= </a:t>
            </a:r>
            <a:r>
              <a:rPr lang="en-US" sz="2000" dirty="0">
                <a:latin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If the current basic solution </a:t>
            </a:r>
            <a:r>
              <a:rPr lang="en-US" sz="2000" dirty="0" smtClean="0">
                <a:latin typeface="Times New Roman" panose="02020603050405020304" pitchFamily="18" charset="0"/>
              </a:rPr>
              <a:t>is not </a:t>
            </a:r>
            <a:r>
              <a:rPr lang="en-US" sz="2000" dirty="0">
                <a:latin typeface="Times New Roman" panose="02020603050405020304" pitchFamily="18" charset="0"/>
              </a:rPr>
              <a:t>optimal, then there exists at least one </a:t>
            </a:r>
            <a:r>
              <a:rPr lang="en-US" sz="2000" dirty="0" err="1">
                <a:latin typeface="Times New Roman" panose="02020603050405020304" pitchFamily="18" charset="0"/>
              </a:rPr>
              <a:t>nonbasic</a:t>
            </a:r>
            <a:r>
              <a:rPr lang="en-US" sz="2000" dirty="0">
                <a:latin typeface="Times New Roman" panose="02020603050405020304" pitchFamily="18" charset="0"/>
              </a:rPr>
              <a:t> variable </a:t>
            </a:r>
            <a:r>
              <a:rPr lang="en-US" sz="2000" i="1" dirty="0" err="1" smtClean="0">
                <a:latin typeface="Times New Roman" panose="02020603050405020304" pitchFamily="18" charset="0"/>
              </a:rPr>
              <a:t>xij</a:t>
            </a:r>
            <a:r>
              <a:rPr lang="en-US" sz="2000" i="1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at value zero with </a:t>
            </a:r>
            <a:r>
              <a:rPr lang="en-US" sz="2000" i="1" dirty="0" err="1" smtClean="0">
                <a:latin typeface="Times New Roman" panose="02020603050405020304" pitchFamily="18" charset="0"/>
              </a:rPr>
              <a:t>cij</a:t>
            </a:r>
            <a:r>
              <a:rPr lang="en-US" sz="2000" i="1" dirty="0" smtClean="0">
                <a:latin typeface="Times New Roman" panose="02020603050405020304" pitchFamily="18" charset="0"/>
              </a:rPr>
              <a:t> bar </a:t>
            </a:r>
            <a:r>
              <a:rPr lang="en-US" sz="2000" dirty="0" smtClean="0">
                <a:latin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</a:rPr>
              <a:t>. Let us select,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among all those variables, the one with the most </a:t>
            </a:r>
            <a:r>
              <a:rPr lang="en-US" sz="2000" dirty="0" smtClean="0">
                <a:latin typeface="Times New Roman" panose="02020603050405020304" pitchFamily="18" charset="0"/>
              </a:rPr>
              <a:t>negative</a:t>
            </a:r>
            <a:r>
              <a:rPr lang="en-US" sz="2000" dirty="0" smtClean="0"/>
              <a:t>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8882" y="5181600"/>
            <a:ext cx="9980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Thus, we would like to increase the corresponding value of </a:t>
            </a:r>
            <a:r>
              <a:rPr lang="en-US" sz="2000" i="1" dirty="0" err="1">
                <a:latin typeface="Times New Roman" panose="02020603050405020304" pitchFamily="18" charset="0"/>
              </a:rPr>
              <a:t>xst</a:t>
            </a:r>
            <a:r>
              <a:rPr lang="en-US" sz="2000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as much as possible, and adjust the values </a:t>
            </a:r>
            <a:r>
              <a:rPr lang="en-US" sz="2000" dirty="0" smtClean="0">
                <a:latin typeface="Times New Roman" panose="02020603050405020304" pitchFamily="18" charset="0"/>
              </a:rPr>
              <a:t>of the </a:t>
            </a:r>
            <a:r>
              <a:rPr lang="en-US" sz="2000" dirty="0">
                <a:latin typeface="Times New Roman" panose="02020603050405020304" pitchFamily="18" charset="0"/>
              </a:rPr>
              <a:t>other basic variables to compensate for that increase.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1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506" y="1905000"/>
            <a:ext cx="6324599" cy="4445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3706" y="24384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In our illustration, </a:t>
            </a:r>
            <a:r>
              <a:rPr lang="en-US" sz="2000" i="1" dirty="0" err="1">
                <a:latin typeface="Times New Roman" panose="02020603050405020304" pitchFamily="18" charset="0"/>
              </a:rPr>
              <a:t>cst</a:t>
            </a:r>
            <a:r>
              <a:rPr lang="en-US" sz="2000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MTSYN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</a:rPr>
              <a:t>13 </a:t>
            </a:r>
            <a:r>
              <a:rPr lang="en-US" sz="2000" dirty="0">
                <a:latin typeface="MTSYN"/>
              </a:rPr>
              <a:t>= −</a:t>
            </a:r>
            <a:r>
              <a:rPr lang="en-US" sz="2000" dirty="0">
                <a:latin typeface="Times New Roman" panose="02020603050405020304" pitchFamily="18" charset="0"/>
              </a:rPr>
              <a:t>2, so we </a:t>
            </a:r>
            <a:r>
              <a:rPr lang="en-US" sz="2000" dirty="0" smtClean="0">
                <a:latin typeface="Times New Roman" panose="02020603050405020304" pitchFamily="18" charset="0"/>
              </a:rPr>
              <a:t>want to </a:t>
            </a:r>
            <a:r>
              <a:rPr lang="en-US" sz="2000" dirty="0">
                <a:latin typeface="Times New Roman" panose="02020603050405020304" pitchFamily="18" charset="0"/>
              </a:rPr>
              <a:t>introduce </a:t>
            </a:r>
            <a:r>
              <a:rPr lang="en-US" sz="2000" i="1" dirty="0">
                <a:latin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13 into the basis. </a:t>
            </a: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</a:rPr>
              <a:t> Adding </a:t>
            </a:r>
            <a:r>
              <a:rPr lang="en-US" sz="2000" dirty="0">
                <a:latin typeface="Times New Roman" panose="02020603050405020304" pitchFamily="18" charset="0"/>
              </a:rPr>
              <a:t>the arc 1–3 to the spanning </a:t>
            </a:r>
            <a:r>
              <a:rPr lang="en-US" sz="2000" dirty="0" smtClean="0">
                <a:latin typeface="Times New Roman" panose="02020603050405020304" pitchFamily="18" charset="0"/>
              </a:rPr>
              <a:t>tree corresponding </a:t>
            </a:r>
            <a:r>
              <a:rPr lang="en-US" sz="2000" dirty="0">
                <a:latin typeface="Times New Roman" panose="02020603050405020304" pitchFamily="18" charset="0"/>
              </a:rPr>
              <a:t>to the current basis creates a unique loop O1–D3–O2–D1–O1 where O and D refer to </a:t>
            </a:r>
            <a:r>
              <a:rPr lang="en-US" sz="2000" dirty="0" smtClean="0">
                <a:latin typeface="Times New Roman" panose="02020603050405020304" pitchFamily="18" charset="0"/>
              </a:rPr>
              <a:t>origin and </a:t>
            </a:r>
            <a:r>
              <a:rPr lang="en-US" sz="2000" dirty="0">
                <a:latin typeface="Times New Roman" panose="02020603050405020304" pitchFamily="18" charset="0"/>
              </a:rPr>
              <a:t>destination, respectively.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5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0013" y="2274838"/>
            <a:ext cx="495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The limit to </a:t>
            </a:r>
            <a:r>
              <a:rPr lang="en-US" sz="2000" dirty="0" smtClean="0">
                <a:latin typeface="Times New Roman" panose="02020603050405020304" pitchFamily="18" charset="0"/>
              </a:rPr>
              <a:t>which can </a:t>
            </a:r>
            <a:r>
              <a:rPr lang="en-US" sz="2000" dirty="0">
                <a:latin typeface="Times New Roman" panose="02020603050405020304" pitchFamily="18" charset="0"/>
              </a:rPr>
              <a:t>be increased corresponds to the smallest value of a flow on this loop from which </a:t>
            </a:r>
            <a:r>
              <a:rPr lang="en-US" sz="2000" dirty="0">
                <a:latin typeface="RMTMI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must be </a:t>
            </a:r>
            <a:r>
              <a:rPr lang="en-US" sz="2000" dirty="0" smtClean="0">
                <a:latin typeface="Times New Roman" panose="02020603050405020304" pitchFamily="18" charset="0"/>
              </a:rPr>
              <a:t>subtracted. 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</a:rPr>
              <a:t>this example, </a:t>
            </a:r>
            <a:r>
              <a:rPr lang="en-US" sz="2000" dirty="0">
                <a:latin typeface="RMTMI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may be increased to 15, corresponding to </a:t>
            </a:r>
            <a:r>
              <a:rPr lang="en-US" sz="2000" i="1" dirty="0">
                <a:latin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11 being reduced to zero and therefore </a:t>
            </a:r>
            <a:r>
              <a:rPr lang="en-US" sz="2000" dirty="0" smtClean="0">
                <a:latin typeface="Times New Roman" panose="02020603050405020304" pitchFamily="18" charset="0"/>
              </a:rPr>
              <a:t>dropping out </a:t>
            </a:r>
            <a:r>
              <a:rPr lang="en-US" sz="2000" dirty="0">
                <a:latin typeface="Times New Roman" panose="02020603050405020304" pitchFamily="18" charset="0"/>
              </a:rPr>
              <a:t>of the basis. The basis has </a:t>
            </a:r>
            <a:r>
              <a:rPr lang="en-US" sz="2000" i="1" dirty="0">
                <a:latin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13 replacing </a:t>
            </a:r>
            <a:r>
              <a:rPr lang="en-US" sz="2000" i="1" dirty="0">
                <a:latin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11, and the corresponding spanning tree has arc 1–3 </a:t>
            </a:r>
            <a:r>
              <a:rPr lang="en-US" sz="2000" dirty="0" smtClean="0">
                <a:latin typeface="Times New Roman" panose="02020603050405020304" pitchFamily="18" charset="0"/>
              </a:rPr>
              <a:t>replacing arc </a:t>
            </a:r>
            <a:r>
              <a:rPr lang="en-US" sz="2000" dirty="0">
                <a:latin typeface="Times New Roman" panose="02020603050405020304" pitchFamily="18" charset="0"/>
              </a:rPr>
              <a:t>1–1 in Fig. 8.12.</a:t>
            </a:r>
            <a:endParaRPr lang="en-US" sz="2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939498"/>
            <a:ext cx="51053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012" y="2897118"/>
            <a:ext cx="4148571" cy="2911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133600"/>
            <a:ext cx="7009129" cy="2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2" y="1825437"/>
            <a:ext cx="7476421" cy="35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increasing  to 15, the resulting basic solution is given in </a:t>
            </a:r>
            <a:r>
              <a:rPr lang="en-US" dirty="0" smtClean="0"/>
              <a:t>Tableau 7 </a:t>
            </a:r>
            <a:r>
              <a:rPr lang="en-US" dirty="0"/>
              <a:t>(ignoring 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895600"/>
            <a:ext cx="4268736" cy="28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multipliers and reduced costs in Tableau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2743200"/>
            <a:ext cx="3490603" cy="28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3" y="2279152"/>
            <a:ext cx="8647530" cy="33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12" y="2658439"/>
            <a:ext cx="3669993" cy="990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8883" y="1834634"/>
            <a:ext cx="592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ADDITIONAL TRANSPORTATION CONSIDERATIONS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2812" y="4114800"/>
            <a:ext cx="1066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 this case, we create an artificial destination </a:t>
            </a:r>
            <a:r>
              <a:rPr lang="en-US" i="1" dirty="0">
                <a:latin typeface="Times New Roman" panose="02020603050405020304" pitchFamily="18" charset="0"/>
              </a:rPr>
              <a:t>j </a:t>
            </a:r>
            <a:r>
              <a:rPr lang="en-US" dirty="0">
                <a:latin typeface="MTSYN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 New Roman" panose="02020603050405020304" pitchFamily="18" charset="0"/>
              </a:rPr>
              <a:t>1, with corresponding ‘‘requirement’’ </a:t>
            </a:r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sz="1100" i="1" dirty="0">
                <a:latin typeface="Times New Roman" panose="02020603050405020304" pitchFamily="18" charset="0"/>
              </a:rPr>
              <a:t>n</a:t>
            </a:r>
            <a:r>
              <a:rPr lang="en-US" sz="1100" dirty="0">
                <a:latin typeface="MTSYN"/>
              </a:rPr>
              <a:t>+</a:t>
            </a:r>
            <a:r>
              <a:rPr lang="en-US" sz="11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i="1" dirty="0">
                <a:latin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</a:rPr>
              <a:t>and make the corresponding cost coefficients to this destination equal to zero, that is, </a:t>
            </a:r>
            <a:r>
              <a:rPr lang="en-US" i="1" dirty="0">
                <a:latin typeface="Times New Roman" panose="02020603050405020304" pitchFamily="18" charset="0"/>
              </a:rPr>
              <a:t>c</a:t>
            </a:r>
            <a:r>
              <a:rPr lang="en-US" sz="1100" i="1" dirty="0">
                <a:latin typeface="Times New Roman" panose="02020603050405020304" pitchFamily="18" charset="0"/>
              </a:rPr>
              <a:t>i</a:t>
            </a:r>
            <a:r>
              <a:rPr lang="en-US" sz="1100" dirty="0">
                <a:latin typeface="RMTMI"/>
              </a:rPr>
              <a:t>,</a:t>
            </a:r>
            <a:r>
              <a:rPr lang="en-US" sz="1100" i="1" dirty="0">
                <a:latin typeface="Times New Roman" panose="02020603050405020304" pitchFamily="18" charset="0"/>
              </a:rPr>
              <a:t>n</a:t>
            </a:r>
            <a:r>
              <a:rPr lang="en-US" sz="1100" dirty="0">
                <a:latin typeface="MTSYN"/>
              </a:rPr>
              <a:t>+</a:t>
            </a:r>
            <a:r>
              <a:rPr lang="en-US" sz="11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</a:rPr>
              <a:t>for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MTSYN"/>
              </a:rPr>
              <a:t>= </a:t>
            </a:r>
            <a:r>
              <a:rPr lang="en-US" dirty="0" smtClean="0">
                <a:latin typeface="Times New Roman" panose="02020603050405020304" pitchFamily="18" charset="0"/>
              </a:rPr>
              <a:t>1</a:t>
            </a:r>
            <a:r>
              <a:rPr lang="en-US" dirty="0">
                <a:latin typeface="RMTMI"/>
              </a:rPr>
              <a:t>, </a:t>
            </a:r>
            <a:r>
              <a:rPr lang="en-US" dirty="0">
                <a:latin typeface="Times New Roman" panose="02020603050405020304" pitchFamily="18" charset="0"/>
              </a:rPr>
              <a:t>2</a:t>
            </a:r>
            <a:r>
              <a:rPr lang="en-US" dirty="0">
                <a:latin typeface="RMTMI"/>
              </a:rPr>
              <a:t>, . . . ,</a:t>
            </a:r>
            <a:r>
              <a:rPr lang="en-US" i="1" dirty="0">
                <a:latin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variable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sz="1100" i="1" dirty="0">
                <a:latin typeface="Times New Roman" panose="02020603050405020304" pitchFamily="18" charset="0"/>
              </a:rPr>
              <a:t>i</a:t>
            </a:r>
            <a:r>
              <a:rPr lang="en-US" sz="1100" dirty="0">
                <a:latin typeface="RMTMI"/>
              </a:rPr>
              <a:t>,</a:t>
            </a:r>
            <a:r>
              <a:rPr lang="en-US" sz="1100" i="1" dirty="0">
                <a:latin typeface="Times New Roman" panose="02020603050405020304" pitchFamily="18" charset="0"/>
              </a:rPr>
              <a:t>n</a:t>
            </a:r>
            <a:r>
              <a:rPr lang="en-US" sz="1100" dirty="0">
                <a:latin typeface="MTSYN"/>
              </a:rPr>
              <a:t>+</a:t>
            </a:r>
            <a:r>
              <a:rPr lang="en-US" sz="11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in the optimal solution will show how the excess availability is distributed</a:t>
            </a:r>
          </a:p>
          <a:p>
            <a:r>
              <a:rPr lang="en-US" dirty="0">
                <a:latin typeface="Times New Roman" panose="02020603050405020304" pitchFamily="18" charset="0"/>
              </a:rPr>
              <a:t>among the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743200"/>
            <a:ext cx="3275827" cy="903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8883" y="1834634"/>
            <a:ext cx="592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ADDITIONAL TRANSPORTATION CONSIDERATIONS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46212" y="4185941"/>
            <a:ext cx="8909724" cy="2226750"/>
          </a:xfrm>
        </p:spPr>
        <p:txBody>
          <a:bodyPr>
            <a:normAutofit/>
          </a:bodyPr>
          <a:lstStyle/>
          <a:p>
            <a:r>
              <a:rPr lang="en-US" sz="1800" dirty="0"/>
              <a:t>In this case, we create an artificial origin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= </a:t>
            </a:r>
            <a:r>
              <a:rPr lang="en-US" sz="1800" i="1" dirty="0"/>
              <a:t>m</a:t>
            </a:r>
            <a:r>
              <a:rPr lang="en-US" sz="1800" dirty="0"/>
              <a:t>+1, with corresponding ‘‘availability’’ </a:t>
            </a:r>
            <a:r>
              <a:rPr lang="en-US" sz="1800" i="1" dirty="0"/>
              <a:t>am</a:t>
            </a:r>
            <a:r>
              <a:rPr lang="en-US" sz="1800" dirty="0"/>
              <a:t>+1 = </a:t>
            </a:r>
            <a:r>
              <a:rPr lang="en-US" sz="1800" i="1" dirty="0"/>
              <a:t>d</a:t>
            </a:r>
            <a:r>
              <a:rPr lang="en-US" sz="1800" dirty="0"/>
              <a:t>, and </a:t>
            </a:r>
            <a:r>
              <a:rPr lang="en-US" sz="1800" dirty="0" smtClean="0"/>
              <a:t>assign zero </a:t>
            </a:r>
            <a:r>
              <a:rPr lang="en-US" sz="1800" dirty="0"/>
              <a:t>cost coefficients to this destination, that is, </a:t>
            </a:r>
            <a:r>
              <a:rPr lang="en-US" sz="1800" i="1" dirty="0"/>
              <a:t>cm</a:t>
            </a:r>
            <a:r>
              <a:rPr lang="en-US" sz="1800" dirty="0"/>
              <a:t>+1, </a:t>
            </a:r>
            <a:r>
              <a:rPr lang="en-US" sz="1800" i="1" dirty="0"/>
              <a:t>j </a:t>
            </a:r>
            <a:r>
              <a:rPr lang="en-US" sz="1800" dirty="0"/>
              <a:t>= 0 for </a:t>
            </a:r>
            <a:r>
              <a:rPr lang="en-US" sz="1800" i="1" dirty="0"/>
              <a:t>j </a:t>
            </a:r>
            <a:r>
              <a:rPr lang="en-US" sz="1800" dirty="0"/>
              <a:t>= 1, 2, . . . , </a:t>
            </a:r>
            <a:r>
              <a:rPr lang="en-US" sz="1800" i="1" dirty="0"/>
              <a:t>n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optimal value for </a:t>
            </a:r>
            <a:r>
              <a:rPr lang="en-US" sz="1800" dirty="0" smtClean="0"/>
              <a:t>the variable </a:t>
            </a:r>
            <a:r>
              <a:rPr lang="en-US" sz="1800" i="1" dirty="0"/>
              <a:t>xm</a:t>
            </a:r>
            <a:r>
              <a:rPr lang="en-US" sz="1800" dirty="0"/>
              <a:t>+1, </a:t>
            </a:r>
            <a:r>
              <a:rPr lang="en-US" sz="1800" i="1" dirty="0"/>
              <a:t>j </a:t>
            </a:r>
            <a:r>
              <a:rPr lang="en-US" sz="1800" dirty="0"/>
              <a:t>will show how the unsatisfied requirements are allocated among the destinations.</a:t>
            </a:r>
          </a:p>
        </p:txBody>
      </p:sp>
    </p:spTree>
    <p:extLst>
      <p:ext uri="{BB962C8B-B14F-4D97-AF65-F5344CB8AC3E}">
        <p14:creationId xmlns:p14="http://schemas.microsoft.com/office/powerpoint/2010/main" val="36032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803400"/>
            <a:ext cx="10057129" cy="4267200"/>
          </a:xfrm>
        </p:spPr>
        <p:txBody>
          <a:bodyPr/>
          <a:lstStyle/>
          <a:p>
            <a:r>
              <a:rPr lang="en-US" b="1" dirty="0"/>
              <a:t>Prohibited Routes</a:t>
            </a:r>
          </a:p>
          <a:p>
            <a:r>
              <a:rPr lang="en-US" dirty="0"/>
              <a:t>If it is impossible to ship </a:t>
            </a:r>
            <a:r>
              <a:rPr lang="en-US" i="1" dirty="0"/>
              <a:t>any </a:t>
            </a:r>
            <a:r>
              <a:rPr lang="en-US" dirty="0"/>
              <a:t>goods from source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destination </a:t>
            </a:r>
            <a:r>
              <a:rPr lang="en-US" i="1" dirty="0"/>
              <a:t>j </a:t>
            </a:r>
            <a:r>
              <a:rPr lang="en-US" dirty="0"/>
              <a:t>, we assign a very high cost to </a:t>
            </a:r>
            <a:r>
              <a:rPr lang="en-US" dirty="0" smtClean="0"/>
              <a:t>the corresponding </a:t>
            </a:r>
            <a:r>
              <a:rPr lang="en-US" dirty="0"/>
              <a:t>variable </a:t>
            </a:r>
            <a:r>
              <a:rPr lang="en-US" i="1" dirty="0" err="1" smtClean="0"/>
              <a:t>xij</a:t>
            </a:r>
            <a:r>
              <a:rPr lang="en-US" i="1" dirty="0" smtClean="0"/>
              <a:t> </a:t>
            </a:r>
            <a:r>
              <a:rPr lang="en-US" dirty="0"/>
              <a:t>, that is, </a:t>
            </a:r>
            <a:r>
              <a:rPr lang="en-US" i="1" dirty="0"/>
              <a:t>ci j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dirty="0"/>
              <a:t>, where </a:t>
            </a:r>
            <a:r>
              <a:rPr lang="en-US" i="1" dirty="0"/>
              <a:t>M </a:t>
            </a:r>
            <a:r>
              <a:rPr lang="en-US" dirty="0"/>
              <a:t>is a very large number, and use the </a:t>
            </a:r>
            <a:r>
              <a:rPr lang="en-US" dirty="0" smtClean="0"/>
              <a:t>procedure previously </a:t>
            </a:r>
            <a:r>
              <a:rPr lang="en-US" dirty="0"/>
              <a:t>discussed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If these prohibited routes cannot be eliminated from the optimal solution then </a:t>
            </a:r>
            <a:r>
              <a:rPr lang="en-US" dirty="0" smtClean="0">
                <a:solidFill>
                  <a:srgbClr val="FF0000"/>
                </a:solidFill>
              </a:rPr>
              <a:t>the problem </a:t>
            </a:r>
            <a:r>
              <a:rPr lang="en-US" dirty="0">
                <a:solidFill>
                  <a:srgbClr val="FF0000"/>
                </a:solidFill>
              </a:rPr>
              <a:t>is infeasible.</a:t>
            </a:r>
          </a:p>
        </p:txBody>
      </p:sp>
    </p:spTree>
    <p:extLst>
      <p:ext uri="{BB962C8B-B14F-4D97-AF65-F5344CB8AC3E}">
        <p14:creationId xmlns:p14="http://schemas.microsoft.com/office/powerpoint/2010/main" val="26738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Degeneracy</a:t>
            </a:r>
          </a:p>
          <a:p>
            <a:r>
              <a:rPr lang="en-US" dirty="0"/>
              <a:t>Degeneracy can occur on two different occasions during the computational process described in the </a:t>
            </a:r>
            <a:r>
              <a:rPr lang="en-US" dirty="0" smtClean="0"/>
              <a:t>previous section</a:t>
            </a:r>
            <a:r>
              <a:rPr lang="en-US" dirty="0"/>
              <a:t>. </a:t>
            </a:r>
          </a:p>
          <a:p>
            <a:r>
              <a:rPr lang="en-US" dirty="0" smtClean="0"/>
              <a:t>First</a:t>
            </a:r>
            <a:r>
              <a:rPr lang="en-US" dirty="0"/>
              <a:t>, during the computation of the initial solution of the transportation problem, we can </a:t>
            </a:r>
            <a:r>
              <a:rPr lang="en-US" dirty="0" smtClean="0"/>
              <a:t>simultaneously eliminate </a:t>
            </a:r>
            <a:r>
              <a:rPr lang="en-US" dirty="0"/>
              <a:t>a row and a column at an intermediate step. This situation gives rise to a basic solution </a:t>
            </a:r>
            <a:r>
              <a:rPr lang="en-US" dirty="0" smtClean="0"/>
              <a:t>with less </a:t>
            </a:r>
            <a:r>
              <a:rPr lang="en-US" dirty="0"/>
              <a:t>than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 </a:t>
            </a:r>
            <a:r>
              <a:rPr lang="en-US" dirty="0"/>
              <a:t>− 1) strictly positive variables.</a:t>
            </a:r>
          </a:p>
        </p:txBody>
      </p:sp>
    </p:spTree>
    <p:extLst>
      <p:ext uri="{BB962C8B-B14F-4D97-AF65-F5344CB8AC3E}">
        <p14:creationId xmlns:p14="http://schemas.microsoft.com/office/powerpoint/2010/main" val="10215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98" y="2438400"/>
            <a:ext cx="7707229" cy="28986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5812" y="1885127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As an example, let us apply the northwest-corner rule to the case in Tableau 11.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012" y="552095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We thus make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</a:rPr>
              <a:t>13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0, and treat it as a </a:t>
            </a:r>
            <a:r>
              <a:rPr lang="en-US" dirty="0" smtClean="0">
                <a:latin typeface="Times New Roman" panose="02020603050405020304" pitchFamily="18" charset="0"/>
              </a:rPr>
              <a:t>basic variable </a:t>
            </a:r>
            <a:r>
              <a:rPr lang="en-US" dirty="0">
                <a:latin typeface="Times New Roman" panose="02020603050405020304" pitchFamily="18" charset="0"/>
              </a:rPr>
              <a:t>in the rest of the computation.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TRANSPORTATION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2209800"/>
            <a:ext cx="10515600" cy="4267200"/>
          </a:xfrm>
        </p:spPr>
        <p:txBody>
          <a:bodyPr>
            <a:normAutofit/>
          </a:bodyPr>
          <a:lstStyle/>
          <a:p>
            <a:r>
              <a:rPr lang="en-US" dirty="0"/>
              <a:t>A second situation where degeneracy arises is while improving a current basic solution. A tie might </a:t>
            </a:r>
            <a:r>
              <a:rPr lang="en-US" dirty="0" smtClean="0"/>
              <a:t>be found </a:t>
            </a:r>
            <a:r>
              <a:rPr lang="en-US" dirty="0"/>
              <a:t>when computing the new value to be given to the entering basic variable, </a:t>
            </a:r>
            <a:r>
              <a:rPr lang="en-US" i="1" dirty="0" err="1"/>
              <a:t>xst</a:t>
            </a:r>
            <a:r>
              <a:rPr lang="en-US" i="1" dirty="0"/>
              <a:t> </a:t>
            </a:r>
            <a:r>
              <a:rPr lang="en-US" dirty="0"/>
              <a:t>= 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more than </a:t>
            </a:r>
            <a:r>
              <a:rPr lang="en-US" dirty="0"/>
              <a:t>one of the old basic variables will take the value zero simultaneously, creating a new basic </a:t>
            </a:r>
            <a:r>
              <a:rPr lang="en-US" dirty="0" smtClean="0"/>
              <a:t>solution with </a:t>
            </a:r>
            <a:r>
              <a:rPr lang="en-US" dirty="0"/>
              <a:t>less than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n </a:t>
            </a:r>
            <a:r>
              <a:rPr lang="en-US" dirty="0"/>
              <a:t>− 1) strictly positive values.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again, the problem is overcome by choosing </a:t>
            </a:r>
            <a:r>
              <a:rPr lang="en-US" dirty="0" smtClean="0"/>
              <a:t>the variable </a:t>
            </a:r>
            <a:r>
              <a:rPr lang="en-US" dirty="0"/>
              <a:t>to leave the basis arbitrarily from among the basic variables reaching </a:t>
            </a:r>
            <a:r>
              <a:rPr lang="en-US" dirty="0" smtClean="0"/>
              <a:t>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Flow Problem (MCFP)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955" y="2954734"/>
            <a:ext cx="7968915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Network Model</a:t>
            </a:r>
            <a:br>
              <a:rPr lang="en-US" dirty="0" smtClean="0"/>
            </a:br>
            <a:r>
              <a:rPr lang="en-US" dirty="0" smtClean="0"/>
              <a:t>Transportation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2286000"/>
            <a:ext cx="7996737" cy="1362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56" y="3648122"/>
            <a:ext cx="3060047" cy="1383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5334000"/>
            <a:ext cx="7848600" cy="8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411" y="1905000"/>
            <a:ext cx="954000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Model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35" y="1981201"/>
            <a:ext cx="7629418" cy="30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terms/"/>
    <ds:schemaRef ds:uri="4873beb7-5857-4685-be1f-d57550cc96cc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444</TotalTime>
  <Words>1778</Words>
  <Application>Microsoft Office PowerPoint</Application>
  <PresentationFormat>Custom</PresentationFormat>
  <Paragraphs>187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Constantia</vt:lpstr>
      <vt:lpstr>MTSYN</vt:lpstr>
      <vt:lpstr>RMTMI</vt:lpstr>
      <vt:lpstr>Symbol</vt:lpstr>
      <vt:lpstr>Times New Roman</vt:lpstr>
      <vt:lpstr>Wingdings</vt:lpstr>
      <vt:lpstr>Books Classic 16x9</vt:lpstr>
      <vt:lpstr>Belge</vt:lpstr>
      <vt:lpstr>Document</vt:lpstr>
      <vt:lpstr>Network Flow Models</vt:lpstr>
      <vt:lpstr>Today</vt:lpstr>
      <vt:lpstr>Introduction</vt:lpstr>
      <vt:lpstr>Example Network Flow</vt:lpstr>
      <vt:lpstr>Example Network Flow</vt:lpstr>
      <vt:lpstr>Minimum Cost Flow Problem (MCFP)</vt:lpstr>
      <vt:lpstr>Special Network Model Transportation Model</vt:lpstr>
      <vt:lpstr>Transportation Model</vt:lpstr>
      <vt:lpstr>Transportation Model Example</vt:lpstr>
      <vt:lpstr>Transportation Graphical Model</vt:lpstr>
      <vt:lpstr>Transportation LP Model Example</vt:lpstr>
      <vt:lpstr>Transshipment Model </vt:lpstr>
      <vt:lpstr>Transshipment Model </vt:lpstr>
      <vt:lpstr>PowerPoint Presentation</vt:lpstr>
      <vt:lpstr>PowerPoint Presentation</vt:lpstr>
      <vt:lpstr>PowerPoint Presentation</vt:lpstr>
      <vt:lpstr>PowerPoint Presentation</vt:lpstr>
      <vt:lpstr>Special Network Model Assignment Problem Model</vt:lpstr>
      <vt:lpstr>Assignment LP Model</vt:lpstr>
      <vt:lpstr>Maximum Flow Problem LP Model</vt:lpstr>
      <vt:lpstr>Max Flow Problem (Second Formulation)</vt:lpstr>
      <vt:lpstr>Shortest Path Problem LP Model</vt:lpstr>
      <vt:lpstr>Shortest Path Problem LP Model</vt:lpstr>
      <vt:lpstr>Shortest Path Problem </vt:lpstr>
      <vt:lpstr>PowerPoint Presentation</vt:lpstr>
      <vt:lpstr>SOLVING THE TRANSPORTATION PROBLEM</vt:lpstr>
      <vt:lpstr>Transportation Model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PowerPoint Presentation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  <vt:lpstr>SOLVING THE TRANSPORTATION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Koorush</dc:creator>
  <cp:lastModifiedBy>Koorush</cp:lastModifiedBy>
  <cp:revision>41</cp:revision>
  <dcterms:created xsi:type="dcterms:W3CDTF">2020-11-01T17:34:27Z</dcterms:created>
  <dcterms:modified xsi:type="dcterms:W3CDTF">2021-12-04T15:26:11Z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