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7" r:id="rId9"/>
    <p:sldId id="276" r:id="rId10"/>
    <p:sldId id="265" r:id="rId11"/>
    <p:sldId id="269" r:id="rId12"/>
    <p:sldId id="290" r:id="rId13"/>
    <p:sldId id="271" r:id="rId14"/>
    <p:sldId id="272" r:id="rId15"/>
    <p:sldId id="285" r:id="rId16"/>
    <p:sldId id="274" r:id="rId17"/>
    <p:sldId id="278" r:id="rId18"/>
    <p:sldId id="275" r:id="rId19"/>
    <p:sldId id="279" r:id="rId20"/>
    <p:sldId id="284" r:id="rId21"/>
    <p:sldId id="281" r:id="rId22"/>
    <p:sldId id="273" r:id="rId23"/>
    <p:sldId id="282" r:id="rId24"/>
    <p:sldId id="283" r:id="rId25"/>
    <p:sldId id="286" r:id="rId26"/>
    <p:sldId id="287" r:id="rId27"/>
    <p:sldId id="288" r:id="rId28"/>
    <p:sldId id="289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41D3BD-FF5B-40AA-97D7-98853342C3C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A34BBE-53DD-4525-8B36-69414F1079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Network Flow </a:t>
            </a:r>
            <a:r>
              <a:rPr lang="fr-CA" dirty="0" err="1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Minimum Cost Flow Problem MCFP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(n-1)</a:t>
            </a:r>
            <a:r>
              <a:rPr lang="en-US" dirty="0" smtClean="0">
                <a:sym typeface="Wingdings" panose="05000000000000000000" pitchFamily="2" charset="2"/>
              </a:rPr>
              <a:t> Spanning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234498"/>
            <a:ext cx="7669461" cy="2802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958" y="5188986"/>
            <a:ext cx="7679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(-1) x23 + (-1)x35 + x25 = 0    </a:t>
            </a:r>
            <a:r>
              <a:rPr lang="en-US" dirty="0" smtClean="0">
                <a:sym typeface="Wingdings" panose="05000000000000000000" pitchFamily="2" charset="2"/>
              </a:rPr>
              <a:t>  des arcs in the loop are non linear independent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       it could not be a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 smtClean="0"/>
              <a:t> </a:t>
            </a:r>
            <a:r>
              <a:rPr lang="en-US" sz="2800" dirty="0"/>
              <a:t>In the general minimum-cost flow problem, assuming that the upper and </a:t>
            </a:r>
            <a:r>
              <a:rPr lang="en-US" sz="2800" dirty="0" smtClean="0"/>
              <a:t>lower bounds </a:t>
            </a:r>
            <a:r>
              <a:rPr lang="en-US" sz="2800" dirty="0"/>
              <a:t>on the variables are integers and the </a:t>
            </a:r>
            <a:r>
              <a:rPr lang="en-US" sz="2800" dirty="0" err="1"/>
              <a:t>righthand</a:t>
            </a:r>
            <a:r>
              <a:rPr lang="en-US" sz="2800" dirty="0"/>
              <a:t>-side values for the flow-balance equations </a:t>
            </a:r>
            <a:r>
              <a:rPr lang="en-US" sz="2800" dirty="0" smtClean="0"/>
              <a:t>are integers,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                                                     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the values of the basic variables are also integers when the </a:t>
            </a:r>
            <a:r>
              <a:rPr lang="en-US" sz="2800" dirty="0" err="1"/>
              <a:t>nonbasic</a:t>
            </a:r>
            <a:r>
              <a:rPr lang="en-US" sz="2800" dirty="0"/>
              <a:t> variables are set to </a:t>
            </a:r>
            <a:r>
              <a:rPr lang="en-US" sz="2800" dirty="0" smtClean="0"/>
              <a:t>their upper </a:t>
            </a:r>
            <a:r>
              <a:rPr lang="en-US" sz="2800" dirty="0"/>
              <a:t>or lower bounds.</a:t>
            </a:r>
          </a:p>
        </p:txBody>
      </p:sp>
    </p:spTree>
    <p:extLst>
      <p:ext uri="{BB962C8B-B14F-4D97-AF65-F5344CB8AC3E}">
        <p14:creationId xmlns:p14="http://schemas.microsoft.com/office/powerpoint/2010/main" val="91104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Solving</a:t>
            </a:r>
            <a:r>
              <a:rPr lang="fr-CA" dirty="0" smtClean="0"/>
              <a:t> Minimum </a:t>
            </a:r>
            <a:r>
              <a:rPr lang="fr-CA" dirty="0" err="1" smtClean="0"/>
              <a:t>Cost</a:t>
            </a:r>
            <a:r>
              <a:rPr lang="fr-CA" dirty="0" smtClean="0"/>
              <a:t> Flow </a:t>
            </a:r>
            <a:r>
              <a:rPr lang="fr-CA" dirty="0" err="1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Minimum Cost Flow Problem MCFP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Minimum Cost Flow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55194"/>
            <a:ext cx="9050481" cy="35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87" y="2786414"/>
            <a:ext cx="4725752" cy="21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67" y="3103115"/>
            <a:ext cx="7575127" cy="17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Problem (MCFP)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963" y="2975906"/>
            <a:ext cx="5096399" cy="17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14" y="3107391"/>
            <a:ext cx="5343497" cy="15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4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82" y="2096096"/>
            <a:ext cx="11071149" cy="1251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67" y="4071409"/>
            <a:ext cx="6712048" cy="12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Slackness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0548"/>
            <a:ext cx="8169988" cy="2487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34" y="4715032"/>
            <a:ext cx="7745041" cy="10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286000"/>
            <a:ext cx="6664018" cy="3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 </a:t>
            </a:r>
            <a:r>
              <a:rPr lang="en-US" dirty="0" err="1"/>
              <a:t>X</a:t>
            </a:r>
            <a:r>
              <a:rPr lang="en-US" dirty="0" err="1" smtClean="0"/>
              <a:t>ij</a:t>
            </a:r>
            <a:r>
              <a:rPr lang="en-US" dirty="0" smtClean="0"/>
              <a:t>  ≠ </a:t>
            </a:r>
            <a:r>
              <a:rPr lang="en-US" dirty="0" err="1" smtClean="0"/>
              <a:t>Lij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Vij</a:t>
            </a:r>
            <a:r>
              <a:rPr lang="en-US" dirty="0" smtClean="0">
                <a:sym typeface="Wingdings" panose="05000000000000000000" pitchFamily="2" charset="2"/>
              </a:rPr>
              <a:t> = 0   (</a:t>
            </a:r>
            <a:r>
              <a:rPr lang="en-US" dirty="0" err="1" smtClean="0">
                <a:sym typeface="Wingdings" panose="05000000000000000000" pitchFamily="2" charset="2"/>
              </a:rPr>
              <a:t>Zij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Cij</a:t>
            </a:r>
            <a:r>
              <a:rPr lang="en-US" dirty="0" smtClean="0">
                <a:sym typeface="Wingdings" panose="05000000000000000000" pitchFamily="2" charset="2"/>
              </a:rPr>
              <a:t>) ≤ 0, 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  </a:t>
            </a:r>
            <a:r>
              <a:rPr lang="en-US" dirty="0" err="1" smtClean="0">
                <a:sym typeface="Wingdings" panose="05000000000000000000" pitchFamily="2" charset="2"/>
              </a:rPr>
              <a:t>Xij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≠ </a:t>
            </a:r>
            <a:r>
              <a:rPr lang="en-US" dirty="0" err="1" smtClean="0"/>
              <a:t>Uij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h</a:t>
            </a:r>
            <a:r>
              <a:rPr lang="en-US" dirty="0" err="1" smtClean="0">
                <a:sym typeface="Wingdings" panose="05000000000000000000" pitchFamily="2" charset="2"/>
              </a:rPr>
              <a:t>ij</a:t>
            </a:r>
            <a:r>
              <a:rPr lang="en-US" dirty="0" smtClean="0">
                <a:sym typeface="Wingdings" panose="05000000000000000000" pitchFamily="2" charset="2"/>
              </a:rPr>
              <a:t> =0  (</a:t>
            </a:r>
            <a:r>
              <a:rPr lang="en-US" dirty="0" err="1" smtClean="0">
                <a:sym typeface="Wingdings" panose="05000000000000000000" pitchFamily="2" charset="2"/>
              </a:rPr>
              <a:t>Zij</a:t>
            </a:r>
            <a:r>
              <a:rPr lang="en-US" dirty="0" smtClean="0">
                <a:sym typeface="Wingdings" panose="05000000000000000000" pitchFamily="2" charset="2"/>
              </a:rPr>
              <a:t> –</a:t>
            </a:r>
            <a:r>
              <a:rPr lang="en-US" dirty="0" err="1" smtClean="0">
                <a:sym typeface="Wingdings" panose="05000000000000000000" pitchFamily="2" charset="2"/>
              </a:rPr>
              <a:t>Cij</a:t>
            </a:r>
            <a:r>
              <a:rPr lang="en-US" dirty="0" smtClean="0">
                <a:sym typeface="Wingdings" panose="05000000000000000000" pitchFamily="2" charset="2"/>
              </a:rPr>
              <a:t> ) ≥ 0 ,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 </a:t>
            </a:r>
            <a:r>
              <a:rPr lang="en-US" dirty="0" err="1" smtClean="0">
                <a:sym typeface="Wingdings" panose="05000000000000000000" pitchFamily="2" charset="2"/>
              </a:rPr>
              <a:t>Lij</a:t>
            </a:r>
            <a:r>
              <a:rPr lang="en-US" dirty="0" smtClean="0">
                <a:sym typeface="Wingdings" panose="05000000000000000000" pitchFamily="2" charset="2"/>
              </a:rPr>
              <a:t>  &lt; </a:t>
            </a:r>
            <a:r>
              <a:rPr lang="en-US" dirty="0" err="1" smtClean="0">
                <a:sym typeface="Wingdings" panose="05000000000000000000" pitchFamily="2" charset="2"/>
              </a:rPr>
              <a:t>Xij</a:t>
            </a:r>
            <a:r>
              <a:rPr lang="en-US" dirty="0" smtClean="0">
                <a:sym typeface="Wingdings" panose="05000000000000000000" pitchFamily="2" charset="2"/>
              </a:rPr>
              <a:t> &lt; </a:t>
            </a:r>
            <a:r>
              <a:rPr lang="en-US" dirty="0" err="1" smtClean="0">
                <a:sym typeface="Wingdings" panose="05000000000000000000" pitchFamily="2" charset="2"/>
              </a:rPr>
              <a:t>Uij</a:t>
            </a:r>
            <a:r>
              <a:rPr lang="en-US" dirty="0" smtClean="0">
                <a:sym typeface="Wingdings" panose="05000000000000000000" pitchFamily="2" charset="2"/>
              </a:rPr>
              <a:t>    (</a:t>
            </a:r>
            <a:r>
              <a:rPr lang="en-US" dirty="0" err="1" smtClean="0">
                <a:sym typeface="Wingdings" panose="05000000000000000000" pitchFamily="2" charset="2"/>
              </a:rPr>
              <a:t>Zij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Cij</a:t>
            </a:r>
            <a:r>
              <a:rPr lang="en-US" dirty="0" smtClean="0">
                <a:sym typeface="Wingdings" panose="05000000000000000000" pitchFamily="2" charset="2"/>
              </a:rPr>
              <a:t>) =0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1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Conditions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27" y="2123827"/>
            <a:ext cx="9394750" cy="33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67" y="3103115"/>
            <a:ext cx="7575127" cy="17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MCFP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69" y="2370221"/>
            <a:ext cx="8779475" cy="20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MCFP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19" y="554434"/>
            <a:ext cx="6304979" cy="3044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59" y="3727361"/>
            <a:ext cx="3607585" cy="629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" y="1857653"/>
            <a:ext cx="5132262" cy="201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58" y="4041910"/>
            <a:ext cx="4114042" cy="1866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0717" y="4430745"/>
            <a:ext cx="2747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C12 – y1 + y2 = 0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y1 = 4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C24 – y2 + y4 = 0  y4 = -2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C25 – y2 + y5 = 0  y5 = -6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C34 – y3 + y5 =0  y3 =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0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MCFP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33" y="2201779"/>
            <a:ext cx="10476747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1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MCFP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348" y="1957535"/>
            <a:ext cx="6412605" cy="32420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463" y="4052057"/>
            <a:ext cx="4720085" cy="184989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638" y="2126009"/>
            <a:ext cx="3351736" cy="16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1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MCFP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06" y="4394389"/>
            <a:ext cx="3172417" cy="176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" y="1810127"/>
            <a:ext cx="5579292" cy="25842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5880" y="3102257"/>
            <a:ext cx="5286844" cy="2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smtClean="0"/>
              <a:t>MCFP 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1) Phase 1- Phase 2 Method</a:t>
            </a:r>
          </a:p>
          <a:p>
            <a:endParaRPr lang="en-US" dirty="0"/>
          </a:p>
          <a:p>
            <a:r>
              <a:rPr lang="en-US" dirty="0" smtClean="0"/>
              <a:t>2) Big M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 smtClean="0"/>
              <a:t>شرکتی برای گردشگران کوله پشتی تولید میکند. تقاضا برای تولید برای چهار ماه آینده بترتیب 100 – 200 – 180 و 300 واحد میباشد. شرکت از کار نیمه وقت برای تولید استفاده میکند و برای همین ظرفیت تولید متغیری دارد. برآورد شده که شرکت میتواند در چها ماه آینده 50 – 180 – 280 و 270 کوله پشتی تولید بکند.</a:t>
            </a:r>
          </a:p>
          <a:p>
            <a:pPr marL="0" indent="0" algn="r">
              <a:buNone/>
            </a:pPr>
            <a:r>
              <a:rPr lang="fa-IR" dirty="0" smtClean="0"/>
              <a:t>به دلیل عدم براری تولید و تقاضا در هر ماه شرکت میتواند از سه روش زیر برای تامین تقاضا بهره ببرد</a:t>
            </a:r>
          </a:p>
          <a:p>
            <a:pPr marL="0" indent="0" algn="r">
              <a:buNone/>
            </a:pPr>
            <a:r>
              <a:rPr lang="fa-IR" dirty="0" smtClean="0"/>
              <a:t>الف) تولید ماه جاری</a:t>
            </a:r>
          </a:p>
          <a:p>
            <a:pPr marL="0" indent="0" algn="r">
              <a:buNone/>
            </a:pPr>
            <a:r>
              <a:rPr lang="fa-IR" dirty="0" smtClean="0"/>
              <a:t>ب) مازاد تولید در ماه های قبلی</a:t>
            </a:r>
          </a:p>
          <a:p>
            <a:pPr marL="0" indent="0" algn="r">
              <a:buNone/>
            </a:pPr>
            <a:r>
              <a:rPr lang="fa-IR" dirty="0" smtClean="0"/>
              <a:t>ج) مازاد تولید در ماه های بعدی</a:t>
            </a:r>
          </a:p>
          <a:p>
            <a:pPr marL="0" indent="0" algn="r">
              <a:buNone/>
            </a:pPr>
            <a:r>
              <a:rPr lang="fa-IR" dirty="0" smtClean="0"/>
              <a:t>هزینه تولید هر کوله پشتی 40 دلار است و در حالت (ب) هزینه نگهداری 0.5 دلار برای هر کوله پشتی در ماه و در حالت (ج) هزینه 2 دلار برای تاخیر هر ماه پرداخت خواهد شد. </a:t>
            </a:r>
          </a:p>
          <a:p>
            <a:pPr marL="0" indent="0" algn="r">
              <a:buNone/>
            </a:pPr>
            <a:r>
              <a:rPr lang="fa-IR" dirty="0" smtClean="0"/>
              <a:t>مسئله را بصورت مدل شبکه تبدیل کنید بگویید چه مدلیست و انرا حل کنید.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825438"/>
            <a:ext cx="7476421" cy="35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Modeling</a:t>
            </a:r>
            <a:r>
              <a:rPr lang="fr-CA" dirty="0" smtClean="0"/>
              <a:t> </a:t>
            </a:r>
            <a:r>
              <a:rPr lang="fr-CA" dirty="0" err="1" smtClean="0"/>
              <a:t>Example</a:t>
            </a:r>
            <a:r>
              <a:rPr lang="fr-CA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 smtClean="0"/>
              <a:t>تقاضا برای یک موتور مخصوص در پنج ماه آیند بصورت زیر است</a:t>
            </a:r>
          </a:p>
          <a:p>
            <a:pPr algn="r"/>
            <a:r>
              <a:rPr lang="fa-IR" dirty="0" smtClean="0"/>
              <a:t>دریافت سفارش از قبل امکانپذیر نیست ولی سازنده میتواند در صورت لزوم </a:t>
            </a:r>
          </a:p>
          <a:p>
            <a:pPr algn="r"/>
            <a:r>
              <a:rPr lang="fa-IR" dirty="0" smtClean="0"/>
              <a:t>از اضافه کاری برای هر دوره برابر نصف ظرفیت تولید عادی بهره ببرد</a:t>
            </a:r>
          </a:p>
          <a:p>
            <a:pPr algn="r"/>
            <a:r>
              <a:rPr lang="fa-IR" dirty="0" smtClean="0"/>
              <a:t>هزینه تولید برای هر ماه بترتیب 100 – 96 - 116- 102 و 106 دلار </a:t>
            </a:r>
          </a:p>
          <a:p>
            <a:pPr algn="r"/>
            <a:r>
              <a:rPr lang="fa-IR" dirty="0" smtClean="0"/>
              <a:t>برای هر موتور است و هزینه تولید با اضافه کاری کارمندان 50 % بالاتر</a:t>
            </a:r>
          </a:p>
          <a:p>
            <a:pPr algn="r"/>
            <a:r>
              <a:rPr lang="fa-IR" dirty="0" smtClean="0"/>
              <a:t>از هزینه معمولیست. هزینه انبار داری 4 دلار در ماه میباشد. </a:t>
            </a:r>
          </a:p>
          <a:p>
            <a:pPr algn="r"/>
            <a:r>
              <a:rPr lang="fa-IR" dirty="0" smtClean="0"/>
              <a:t>مسئله را بصورت شبکه مدل کنید بگویید چه مدلی هست و انرا حل کنید. </a:t>
            </a:r>
          </a:p>
          <a:p>
            <a:pPr algn="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04474"/>
              </p:ext>
            </p:extLst>
          </p:nvPr>
        </p:nvGraphicFramePr>
        <p:xfrm>
          <a:off x="1213853" y="1934855"/>
          <a:ext cx="33461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3">
                  <a:extLst>
                    <a:ext uri="{9D8B030D-6E8A-4147-A177-3AD203B41FA5}">
                      <a16:colId xmlns:a16="http://schemas.microsoft.com/office/drawing/2014/main" val="3357654169"/>
                    </a:ext>
                  </a:extLst>
                </a:gridCol>
                <a:gridCol w="1282822">
                  <a:extLst>
                    <a:ext uri="{9D8B030D-6E8A-4147-A177-3AD203B41FA5}">
                      <a16:colId xmlns:a16="http://schemas.microsoft.com/office/drawing/2014/main" val="2493209883"/>
                    </a:ext>
                  </a:extLst>
                </a:gridCol>
                <a:gridCol w="1473321">
                  <a:extLst>
                    <a:ext uri="{9D8B030D-6E8A-4147-A177-3AD203B41FA5}">
                      <a16:colId xmlns:a16="http://schemas.microsoft.com/office/drawing/2014/main" val="264559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ماه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تقاضا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ظرفیت</a:t>
                      </a:r>
                      <a:r>
                        <a:rPr lang="fa-IR" baseline="0" dirty="0" smtClean="0"/>
                        <a:t> عرضه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3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1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8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430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0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2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6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72979"/>
            <a:ext cx="10058400" cy="822960"/>
          </a:xfrm>
        </p:spPr>
        <p:txBody>
          <a:bodyPr/>
          <a:lstStyle/>
          <a:p>
            <a:r>
              <a:rPr lang="fr-CA" dirty="0" err="1" smtClean="0"/>
              <a:t>Modeling</a:t>
            </a:r>
            <a:r>
              <a:rPr lang="fr-CA" dirty="0" smtClean="0"/>
              <a:t> </a:t>
            </a:r>
            <a:r>
              <a:rPr lang="fr-CA" dirty="0" err="1" smtClean="0"/>
              <a:t>Example</a:t>
            </a:r>
            <a:r>
              <a:rPr lang="fr-CA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7085"/>
            <a:ext cx="10058400" cy="466825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fa-IR" dirty="0" smtClean="0"/>
              <a:t>یک کارخانه چوب بری مطابق یک برنامه هفتگی تنه درختان را از چوب نرم صنوبر تا چوب سخت بلوط برش میدهد.</a:t>
            </a:r>
          </a:p>
          <a:p>
            <a:pPr algn="r"/>
            <a:r>
              <a:rPr lang="fa-IR" dirty="0" smtClean="0"/>
              <a:t>بر اساس نوع چوبی که برش داده میشود تقاضا برای تیغه برش در طول هفته متفادت است و اطلاعات در جدول زیر داده شده</a:t>
            </a:r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r>
              <a:rPr lang="fa-IR" dirty="0" smtClean="0"/>
              <a:t>کارخانه میتواند تقاضاهای روزانه را به سه طریق پاسخگو باشد</a:t>
            </a:r>
          </a:p>
          <a:p>
            <a:pPr algn="r"/>
            <a:r>
              <a:rPr lang="fa-IR" dirty="0" smtClean="0"/>
              <a:t>الف) خرید تیغه جدید به قیمت 12$ هر تیغه</a:t>
            </a:r>
          </a:p>
          <a:p>
            <a:pPr algn="r"/>
            <a:r>
              <a:rPr lang="fa-IR" dirty="0" smtClean="0"/>
              <a:t>ب) استفاده از خدمت رسانی سریع یک شبه 6$ هرتیغه قابل استفاده فردا صبح</a:t>
            </a:r>
          </a:p>
          <a:p>
            <a:pPr algn="r"/>
            <a:r>
              <a:rPr lang="fa-IR" dirty="0" smtClean="0"/>
              <a:t>ج) استفاده ار خدمت رسانی معمولی یک روزه 3$ قابل استفاده پس فردا صبح</a:t>
            </a:r>
          </a:p>
          <a:p>
            <a:pPr algn="r"/>
            <a:r>
              <a:rPr lang="fa-IR" dirty="0" smtClean="0"/>
              <a:t>مدل شبکه این مسئله را بنویسید بگویید چه مدلی هست و انرا حل کنید</a:t>
            </a:r>
          </a:p>
          <a:p>
            <a:pPr algn="r"/>
            <a:r>
              <a:rPr lang="fa-IR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09282"/>
              </p:ext>
            </p:extLst>
          </p:nvPr>
        </p:nvGraphicFramePr>
        <p:xfrm>
          <a:off x="1680144" y="3004970"/>
          <a:ext cx="8652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05">
                  <a:extLst>
                    <a:ext uri="{9D8B030D-6E8A-4147-A177-3AD203B41FA5}">
                      <a16:colId xmlns:a16="http://schemas.microsoft.com/office/drawing/2014/main" val="1741560622"/>
                    </a:ext>
                  </a:extLst>
                </a:gridCol>
                <a:gridCol w="1081505">
                  <a:extLst>
                    <a:ext uri="{9D8B030D-6E8A-4147-A177-3AD203B41FA5}">
                      <a16:colId xmlns:a16="http://schemas.microsoft.com/office/drawing/2014/main" val="2052275061"/>
                    </a:ext>
                  </a:extLst>
                </a:gridCol>
                <a:gridCol w="1081505">
                  <a:extLst>
                    <a:ext uri="{9D8B030D-6E8A-4147-A177-3AD203B41FA5}">
                      <a16:colId xmlns:a16="http://schemas.microsoft.com/office/drawing/2014/main" val="2689778814"/>
                    </a:ext>
                  </a:extLst>
                </a:gridCol>
                <a:gridCol w="1081505">
                  <a:extLst>
                    <a:ext uri="{9D8B030D-6E8A-4147-A177-3AD203B41FA5}">
                      <a16:colId xmlns:a16="http://schemas.microsoft.com/office/drawing/2014/main" val="3984459839"/>
                    </a:ext>
                  </a:extLst>
                </a:gridCol>
                <a:gridCol w="1081505">
                  <a:extLst>
                    <a:ext uri="{9D8B030D-6E8A-4147-A177-3AD203B41FA5}">
                      <a16:colId xmlns:a16="http://schemas.microsoft.com/office/drawing/2014/main" val="3694405614"/>
                    </a:ext>
                  </a:extLst>
                </a:gridCol>
                <a:gridCol w="1081505">
                  <a:extLst>
                    <a:ext uri="{9D8B030D-6E8A-4147-A177-3AD203B41FA5}">
                      <a16:colId xmlns:a16="http://schemas.microsoft.com/office/drawing/2014/main" val="475861615"/>
                    </a:ext>
                  </a:extLst>
                </a:gridCol>
                <a:gridCol w="683128">
                  <a:extLst>
                    <a:ext uri="{9D8B030D-6E8A-4147-A177-3AD203B41FA5}">
                      <a16:colId xmlns:a16="http://schemas.microsoft.com/office/drawing/2014/main" val="3278150335"/>
                    </a:ext>
                  </a:extLst>
                </a:gridCol>
                <a:gridCol w="1479882">
                  <a:extLst>
                    <a:ext uri="{9D8B030D-6E8A-4147-A177-3AD203B41FA5}">
                      <a16:colId xmlns:a16="http://schemas.microsoft.com/office/drawing/2014/main" val="277901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جمعه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پنج 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چهارشنبه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سه 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دوشنبه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یکشنبه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شنبه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تقاضا ( تیغه)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2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7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Flow Problem (MCFP)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544" y="2954735"/>
            <a:ext cx="7968915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network </a:t>
            </a:r>
            <a:r>
              <a:rPr lang="en-US" dirty="0"/>
              <a:t>is defined to be any finite collection of points, called nodes, together with a collection</a:t>
            </a:r>
          </a:p>
          <a:p>
            <a:r>
              <a:rPr lang="en-US" dirty="0"/>
              <a:t>of directed arcs that connect particular pairs of these nodes.  </a:t>
            </a:r>
            <a:r>
              <a:rPr lang="en-US" dirty="0" smtClean="0"/>
              <a:t>By </a:t>
            </a:r>
            <a:r>
              <a:rPr lang="en-US" dirty="0"/>
              <a:t>convention, we do not allow an arc to </a:t>
            </a:r>
            <a:r>
              <a:rPr lang="en-US" dirty="0" smtClean="0"/>
              <a:t>connect a </a:t>
            </a:r>
            <a:r>
              <a:rPr lang="en-US" dirty="0"/>
              <a:t>node to </a:t>
            </a:r>
            <a:r>
              <a:rPr lang="en-US" dirty="0" smtClean="0"/>
              <a:t>itself.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 smtClean="0">
                <a:solidFill>
                  <a:srgbClr val="FF0000"/>
                </a:solidFill>
              </a:rPr>
              <a:t>loop </a:t>
            </a:r>
            <a:r>
              <a:rPr lang="en-US" dirty="0"/>
              <a:t>is a sequence of arcs, where the direction of the arcs is </a:t>
            </a:r>
            <a:r>
              <a:rPr lang="en-US" dirty="0" smtClean="0"/>
              <a:t>ignored</a:t>
            </a:r>
          </a:p>
          <a:p>
            <a:r>
              <a:rPr lang="en-US" dirty="0"/>
              <a:t>In Fig. 8.1, the node sequences 3–4–5–3 and 1–2–3–1 are both examples of loops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i="1" dirty="0">
                <a:solidFill>
                  <a:srgbClr val="FF0000"/>
                </a:solidFill>
              </a:rPr>
              <a:t>end </a:t>
            </a:r>
            <a:r>
              <a:rPr lang="en-US" dirty="0"/>
              <a:t>is a node of a network with exactly one arc incident to it.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spanning tree</a:t>
            </a:r>
            <a:r>
              <a:rPr lang="en-US" i="1" dirty="0"/>
              <a:t> </a:t>
            </a:r>
            <a:r>
              <a:rPr lang="en-US" dirty="0"/>
              <a:t>is a connected subset of a network including all nodes and containing no loops.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30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Spanning-Tree Characterization. </a:t>
            </a:r>
            <a:r>
              <a:rPr lang="en-US" dirty="0"/>
              <a:t>A subnetwork of </a:t>
            </a:r>
            <a:r>
              <a:rPr lang="en-US" dirty="0" smtClean="0"/>
              <a:t>a network </a:t>
            </a:r>
            <a:r>
              <a:rPr lang="en-US" dirty="0"/>
              <a:t>with </a:t>
            </a:r>
            <a:r>
              <a:rPr lang="en-US" i="1" dirty="0"/>
              <a:t>n </a:t>
            </a:r>
            <a:r>
              <a:rPr lang="en-US" dirty="0"/>
              <a:t>nodes is a spanning tree if </a:t>
            </a:r>
            <a:r>
              <a:rPr lang="en-US" dirty="0" smtClean="0"/>
              <a:t>and only </a:t>
            </a:r>
            <a:r>
              <a:rPr lang="en-US" dirty="0"/>
              <a:t>if it is connected and contains (</a:t>
            </a:r>
            <a:r>
              <a:rPr lang="en-US" i="1" dirty="0"/>
              <a:t>n </a:t>
            </a:r>
            <a:r>
              <a:rPr lang="en-US" dirty="0"/>
              <a:t>− 1) arcs.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67" y="2845066"/>
            <a:ext cx="7356043" cy="2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Spanning-Tree Property of Network Bases. </a:t>
            </a:r>
            <a:r>
              <a:rPr lang="en-US" sz="2400" dirty="0"/>
              <a:t>In a general minimum-cost flow model, a </a:t>
            </a:r>
            <a:r>
              <a:rPr lang="en-US" sz="2400" dirty="0" smtClean="0"/>
              <a:t>spanning tree </a:t>
            </a:r>
            <a:r>
              <a:rPr lang="en-US" sz="2400" dirty="0"/>
              <a:t>for the network corresponds to a basis for the simplex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110897"/>
            <a:ext cx="9887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This is an important property since, together with the spanning-tree characterization, it implies that </a:t>
            </a:r>
            <a:r>
              <a:rPr lang="en-US" sz="2400" dirty="0" smtClean="0">
                <a:latin typeface="Times New Roman" panose="02020603050405020304" pitchFamily="18" charset="0"/>
              </a:rPr>
              <a:t>the number </a:t>
            </a:r>
            <a:r>
              <a:rPr lang="en-US" sz="2400" dirty="0">
                <a:latin typeface="Times New Roman" panose="02020603050405020304" pitchFamily="18" charset="0"/>
              </a:rPr>
              <a:t>of basic variables is always one less than the number of nodes in a general </a:t>
            </a:r>
            <a:r>
              <a:rPr lang="en-US" sz="2400" dirty="0" smtClean="0">
                <a:latin typeface="Times New Roman" panose="02020603050405020304" pitchFamily="18" charset="0"/>
              </a:rPr>
              <a:t>network-flow problem.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1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let us intuitively argue that the spanning-tree property holds, 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first</a:t>
            </a:r>
            <a:r>
              <a:rPr 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</a:rPr>
              <a:t>by showing that the variables </a:t>
            </a:r>
            <a:r>
              <a:rPr lang="en-US" sz="2800" dirty="0" smtClean="0">
                <a:latin typeface="Times New Roman" panose="02020603050405020304" pitchFamily="18" charset="0"/>
              </a:rPr>
              <a:t>corresponding to </a:t>
            </a:r>
            <a:r>
              <a:rPr lang="en-US" sz="2800" dirty="0">
                <a:latin typeface="Times New Roman" panose="02020603050405020304" pitchFamily="18" charset="0"/>
              </a:rPr>
              <a:t>a spanning tree constitute a basis,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second</a:t>
            </a:r>
            <a:r>
              <a:rPr 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</a:rPr>
              <a:t>by showing that a set of basic variables constitutes a spanning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tree.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4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</a:t>
            </a:r>
            <a:r>
              <a:rPr lang="en-US" dirty="0" smtClean="0">
                <a:sym typeface="Wingdings" panose="05000000000000000000" pitchFamily="2" charset="2"/>
              </a:rPr>
              <a:t> Basis with n-1 variables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2" y="3793501"/>
            <a:ext cx="4976186" cy="2581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073" y="1848126"/>
            <a:ext cx="838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First, assume that we have a network with </a:t>
            </a:r>
            <a:r>
              <a:rPr lang="en-US" sz="2400" i="1" dirty="0">
                <a:latin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</a:rPr>
              <a:t>nodes, which is a spanning tree. In order to show that </a:t>
            </a:r>
            <a:r>
              <a:rPr lang="en-US" sz="2400" dirty="0" smtClean="0">
                <a:latin typeface="Times New Roman" panose="02020603050405020304" pitchFamily="18" charset="0"/>
              </a:rPr>
              <a:t>the variables </a:t>
            </a:r>
            <a:r>
              <a:rPr lang="en-US" sz="2400" dirty="0">
                <a:latin typeface="Times New Roman" panose="02020603050405020304" pitchFamily="18" charset="0"/>
              </a:rPr>
              <a:t>corresponding to the arcs in the tree constitute a basis, it is sufficient to show that the </a:t>
            </a:r>
            <a:r>
              <a:rPr lang="en-US" sz="2400" dirty="0">
                <a:latin typeface="RMTMI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n </a:t>
            </a:r>
            <a:r>
              <a:rPr lang="en-US" sz="2400" dirty="0">
                <a:latin typeface="MTSYN"/>
              </a:rPr>
              <a:t>− </a:t>
            </a:r>
            <a:r>
              <a:rPr lang="en-US" sz="2400" dirty="0">
                <a:latin typeface="Times New Roman" panose="02020603050405020304" pitchFamily="18" charset="0"/>
              </a:rPr>
              <a:t>1</a:t>
            </a:r>
            <a:r>
              <a:rPr lang="en-US" sz="2400" dirty="0">
                <a:latin typeface="RMTMI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</a:rPr>
              <a:t>tree variables </a:t>
            </a:r>
            <a:r>
              <a:rPr lang="en-US" sz="2400" dirty="0">
                <a:latin typeface="Times New Roman" panose="02020603050405020304" pitchFamily="18" charset="0"/>
              </a:rPr>
              <a:t>are uniquely determined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1" y="4046164"/>
            <a:ext cx="3050341" cy="18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8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1005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MTSYN</vt:lpstr>
      <vt:lpstr>RMTMI</vt:lpstr>
      <vt:lpstr>Times New Roman</vt:lpstr>
      <vt:lpstr>Wingdings</vt:lpstr>
      <vt:lpstr>Retrospect</vt:lpstr>
      <vt:lpstr>Network Flow Models</vt:lpstr>
      <vt:lpstr>Example Network Flow</vt:lpstr>
      <vt:lpstr>Example Network Flow</vt:lpstr>
      <vt:lpstr>Minimum Cost Flow Problem (MCFP)</vt:lpstr>
      <vt:lpstr>Network Terminology</vt:lpstr>
      <vt:lpstr>Spanning Tree</vt:lpstr>
      <vt:lpstr>Spanning Tree</vt:lpstr>
      <vt:lpstr>Spanning Tree</vt:lpstr>
      <vt:lpstr>Spanning Tree  Basis with n-1 variables </vt:lpstr>
      <vt:lpstr>Basis (n-1) Spanning Tree</vt:lpstr>
      <vt:lpstr>Integrity Property</vt:lpstr>
      <vt:lpstr>Solving Minimum Cost Flow Problem</vt:lpstr>
      <vt:lpstr>Solving Minimum Cost Flow Problem</vt:lpstr>
      <vt:lpstr>Initial Solution </vt:lpstr>
      <vt:lpstr>Optimality Condition</vt:lpstr>
      <vt:lpstr>Primal Problem (MCFP)</vt:lpstr>
      <vt:lpstr>Dual Problem</vt:lpstr>
      <vt:lpstr>PowerPoint Presentation</vt:lpstr>
      <vt:lpstr>Complementary Slackness Conditions</vt:lpstr>
      <vt:lpstr>Optimality Conditions</vt:lpstr>
      <vt:lpstr>Optimality Conditions</vt:lpstr>
      <vt:lpstr>Optimality Condition</vt:lpstr>
      <vt:lpstr>Solving MCFP</vt:lpstr>
      <vt:lpstr>Solving MCFP</vt:lpstr>
      <vt:lpstr>Solving MCFP</vt:lpstr>
      <vt:lpstr>Solving MCFP</vt:lpstr>
      <vt:lpstr>Solving MCFP</vt:lpstr>
      <vt:lpstr>Solving MCFP Initial Solution</vt:lpstr>
      <vt:lpstr>Modeling Example 1</vt:lpstr>
      <vt:lpstr>Modeling Example 2</vt:lpstr>
      <vt:lpstr>Modeling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Models</dc:title>
  <dc:creator>Koorush</dc:creator>
  <cp:lastModifiedBy>Koorush</cp:lastModifiedBy>
  <cp:revision>28</cp:revision>
  <dcterms:created xsi:type="dcterms:W3CDTF">2020-11-13T17:23:11Z</dcterms:created>
  <dcterms:modified xsi:type="dcterms:W3CDTF">2020-11-15T16:11:58Z</dcterms:modified>
</cp:coreProperties>
</file>