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7" r:id="rId15"/>
    <p:sldId id="278" r:id="rId16"/>
    <p:sldId id="279" r:id="rId17"/>
    <p:sldId id="280" r:id="rId18"/>
    <p:sldId id="287" r:id="rId19"/>
    <p:sldId id="288" r:id="rId20"/>
    <p:sldId id="289" r:id="rId21"/>
    <p:sldId id="290" r:id="rId22"/>
    <p:sldId id="291" r:id="rId23"/>
    <p:sldId id="292" r:id="rId24"/>
    <p:sldId id="293" r:id="rId25"/>
    <p:sldId id="294" r:id="rId26"/>
    <p:sldId id="313" r:id="rId27"/>
    <p:sldId id="314" r:id="rId28"/>
    <p:sldId id="315" r:id="rId29"/>
    <p:sldId id="316" r:id="rId30"/>
    <p:sldId id="317" r:id="rId31"/>
    <p:sldId id="318" r:id="rId32"/>
    <p:sldId id="320" r:id="rId33"/>
    <p:sldId id="321" r:id="rId34"/>
    <p:sldId id="322" r:id="rId35"/>
    <p:sldId id="324" r:id="rId36"/>
    <p:sldId id="295" r:id="rId37"/>
    <p:sldId id="296" r:id="rId38"/>
    <p:sldId id="281" r:id="rId39"/>
    <p:sldId id="282" r:id="rId40"/>
    <p:sldId id="283" r:id="rId41"/>
    <p:sldId id="284" r:id="rId42"/>
    <p:sldId id="2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D4F30D-BCB0-4881-BD63-0524CA7B8033}"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260108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4F30D-BCB0-4881-BD63-0524CA7B8033}"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273895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4F30D-BCB0-4881-BD63-0524CA7B8033}"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77018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4F30D-BCB0-4881-BD63-0524CA7B8033}"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327807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4F30D-BCB0-4881-BD63-0524CA7B8033}"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23192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D4F30D-BCB0-4881-BD63-0524CA7B8033}"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73180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D4F30D-BCB0-4881-BD63-0524CA7B8033}"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81962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D4F30D-BCB0-4881-BD63-0524CA7B8033}"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244949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4F30D-BCB0-4881-BD63-0524CA7B8033}"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16763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4F30D-BCB0-4881-BD63-0524CA7B8033}"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78647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4F30D-BCB0-4881-BD63-0524CA7B8033}"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D19F0-5BC2-4F05-8BE4-F69FA5339D4A}" type="slidenum">
              <a:rPr lang="en-US" smtClean="0"/>
              <a:t>‹#›</a:t>
            </a:fld>
            <a:endParaRPr lang="en-US"/>
          </a:p>
        </p:txBody>
      </p:sp>
    </p:spTree>
    <p:extLst>
      <p:ext uri="{BB962C8B-B14F-4D97-AF65-F5344CB8AC3E}">
        <p14:creationId xmlns:p14="http://schemas.microsoft.com/office/powerpoint/2010/main" val="129029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4F30D-BCB0-4881-BD63-0524CA7B8033}" type="datetimeFigureOut">
              <a:rPr lang="en-US" smtClean="0"/>
              <a:t>12/25/2021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D19F0-5BC2-4F05-8BE4-F69FA5339D4A}" type="slidenum">
              <a:rPr lang="en-US" smtClean="0"/>
              <a:t>‹#›</a:t>
            </a:fld>
            <a:endParaRPr lang="en-US"/>
          </a:p>
        </p:txBody>
      </p:sp>
    </p:spTree>
    <p:extLst>
      <p:ext uri="{BB962C8B-B14F-4D97-AF65-F5344CB8AC3E}">
        <p14:creationId xmlns:p14="http://schemas.microsoft.com/office/powerpoint/2010/main" val="323244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br>
              <a:rPr lang="en-US" dirty="0" smtClean="0"/>
            </a:br>
            <a:r>
              <a:rPr lang="en-US" dirty="0" smtClean="0"/>
              <a:t>Critical Path Method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852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0140" y="365125"/>
            <a:ext cx="11591310" cy="6519553"/>
          </a:xfrm>
          <a:prstGeom prst="rect">
            <a:avLst/>
          </a:prstGeom>
        </p:spPr>
      </p:pic>
    </p:spTree>
    <p:extLst>
      <p:ext uri="{BB962C8B-B14F-4D97-AF65-F5344CB8AC3E}">
        <p14:creationId xmlns:p14="http://schemas.microsoft.com/office/powerpoint/2010/main" val="137419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914" y="534390"/>
            <a:ext cx="11242937" cy="6323610"/>
          </a:xfrm>
          <a:prstGeom prst="rect">
            <a:avLst/>
          </a:prstGeom>
        </p:spPr>
      </p:pic>
    </p:spTree>
    <p:extLst>
      <p:ext uri="{BB962C8B-B14F-4D97-AF65-F5344CB8AC3E}">
        <p14:creationId xmlns:p14="http://schemas.microsoft.com/office/powerpoint/2010/main" val="312072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654" y="605641"/>
            <a:ext cx="11295722" cy="6353299"/>
          </a:xfrm>
          <a:prstGeom prst="rect">
            <a:avLst/>
          </a:prstGeom>
        </p:spPr>
      </p:pic>
      <p:sp>
        <p:nvSpPr>
          <p:cNvPr id="5" name="Rectangle 4"/>
          <p:cNvSpPr/>
          <p:nvPr/>
        </p:nvSpPr>
        <p:spPr>
          <a:xfrm>
            <a:off x="4762005" y="3277590"/>
            <a:ext cx="2992582" cy="332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77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482" y="475012"/>
            <a:ext cx="11348505" cy="6382987"/>
          </a:xfrm>
          <a:prstGeom prst="rect">
            <a:avLst/>
          </a:prstGeom>
        </p:spPr>
      </p:pic>
    </p:spTree>
    <p:extLst>
      <p:ext uri="{BB962C8B-B14F-4D97-AF65-F5344CB8AC3E}">
        <p14:creationId xmlns:p14="http://schemas.microsoft.com/office/powerpoint/2010/main" val="189404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 y="570016"/>
            <a:ext cx="11179596" cy="6287984"/>
          </a:xfrm>
          <a:prstGeom prst="rect">
            <a:avLst/>
          </a:prstGeom>
        </p:spPr>
      </p:pic>
    </p:spTree>
    <p:extLst>
      <p:ext uri="{BB962C8B-B14F-4D97-AF65-F5344CB8AC3E}">
        <p14:creationId xmlns:p14="http://schemas.microsoft.com/office/powerpoint/2010/main" val="216149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8946" y="365125"/>
            <a:ext cx="11543878" cy="6492875"/>
          </a:xfrm>
          <a:prstGeom prst="rect">
            <a:avLst/>
          </a:prstGeom>
        </p:spPr>
      </p:pic>
    </p:spTree>
    <p:extLst>
      <p:ext uri="{BB962C8B-B14F-4D97-AF65-F5344CB8AC3E}">
        <p14:creationId xmlns:p14="http://schemas.microsoft.com/office/powerpoint/2010/main" val="375110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8854" y="329498"/>
            <a:ext cx="11723342" cy="6593815"/>
          </a:xfrm>
          <a:prstGeom prst="rect">
            <a:avLst/>
          </a:prstGeom>
        </p:spPr>
      </p:pic>
    </p:spTree>
    <p:extLst>
      <p:ext uri="{BB962C8B-B14F-4D97-AF65-F5344CB8AC3E}">
        <p14:creationId xmlns:p14="http://schemas.microsoft.com/office/powerpoint/2010/main" val="48293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482" y="475012"/>
            <a:ext cx="11348505" cy="6382987"/>
          </a:xfrm>
          <a:prstGeom prst="rect">
            <a:avLst/>
          </a:prstGeom>
        </p:spPr>
      </p:pic>
    </p:spTree>
    <p:extLst>
      <p:ext uri="{BB962C8B-B14F-4D97-AF65-F5344CB8AC3E}">
        <p14:creationId xmlns:p14="http://schemas.microsoft.com/office/powerpoint/2010/main" val="242098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254" y="498764"/>
            <a:ext cx="11485054" cy="6459789"/>
          </a:xfrm>
          <a:prstGeom prst="rect">
            <a:avLst/>
          </a:prstGeom>
        </p:spPr>
      </p:pic>
    </p:spTree>
    <p:extLst>
      <p:ext uri="{BB962C8B-B14F-4D97-AF65-F5344CB8AC3E}">
        <p14:creationId xmlns:p14="http://schemas.microsoft.com/office/powerpoint/2010/main" val="31629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688" y="558140"/>
            <a:ext cx="11200711" cy="6299860"/>
          </a:xfrm>
          <a:prstGeom prst="rect">
            <a:avLst/>
          </a:prstGeom>
        </p:spPr>
      </p:pic>
    </p:spTree>
    <p:extLst>
      <p:ext uri="{BB962C8B-B14F-4D97-AF65-F5344CB8AC3E}">
        <p14:creationId xmlns:p14="http://schemas.microsoft.com/office/powerpoint/2010/main" val="404384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6108" y="157306"/>
            <a:ext cx="11519784" cy="6479323"/>
          </a:xfrm>
          <a:prstGeom prst="rect">
            <a:avLst/>
          </a:prstGeom>
        </p:spPr>
      </p:pic>
    </p:spTree>
    <p:extLst>
      <p:ext uri="{BB962C8B-B14F-4D97-AF65-F5344CB8AC3E}">
        <p14:creationId xmlns:p14="http://schemas.microsoft.com/office/powerpoint/2010/main" val="3137512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9028" y="522514"/>
            <a:ext cx="11442828" cy="6436039"/>
          </a:xfrm>
          <a:prstGeom prst="rect">
            <a:avLst/>
          </a:prstGeom>
        </p:spPr>
      </p:pic>
    </p:spTree>
    <p:extLst>
      <p:ext uri="{BB962C8B-B14F-4D97-AF65-F5344CB8AC3E}">
        <p14:creationId xmlns:p14="http://schemas.microsoft.com/office/powerpoint/2010/main" val="8186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800" y="498763"/>
            <a:ext cx="11380176" cy="6400800"/>
          </a:xfrm>
          <a:prstGeom prst="rect">
            <a:avLst/>
          </a:prstGeom>
        </p:spPr>
      </p:pic>
    </p:spTree>
    <p:extLst>
      <p:ext uri="{BB962C8B-B14F-4D97-AF65-F5344CB8AC3E}">
        <p14:creationId xmlns:p14="http://schemas.microsoft.com/office/powerpoint/2010/main" val="96394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5708" y="451262"/>
            <a:ext cx="11390732" cy="6406738"/>
          </a:xfrm>
          <a:prstGeom prst="rect">
            <a:avLst/>
          </a:prstGeom>
        </p:spPr>
      </p:pic>
    </p:spTree>
    <p:extLst>
      <p:ext uri="{BB962C8B-B14F-4D97-AF65-F5344CB8AC3E}">
        <p14:creationId xmlns:p14="http://schemas.microsoft.com/office/powerpoint/2010/main" val="152196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800" y="546265"/>
            <a:ext cx="11400600" cy="6412288"/>
          </a:xfrm>
          <a:prstGeom prst="rect">
            <a:avLst/>
          </a:prstGeom>
        </p:spPr>
      </p:pic>
    </p:spTree>
    <p:extLst>
      <p:ext uri="{BB962C8B-B14F-4D97-AF65-F5344CB8AC3E}">
        <p14:creationId xmlns:p14="http://schemas.microsoft.com/office/powerpoint/2010/main" val="377269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 y="570016"/>
            <a:ext cx="11179596" cy="6287984"/>
          </a:xfrm>
          <a:prstGeom prst="rect">
            <a:avLst/>
          </a:prstGeom>
        </p:spPr>
      </p:pic>
    </p:spTree>
    <p:extLst>
      <p:ext uri="{BB962C8B-B14F-4D97-AF65-F5344CB8AC3E}">
        <p14:creationId xmlns:p14="http://schemas.microsoft.com/office/powerpoint/2010/main" val="29429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0140" y="510638"/>
            <a:ext cx="11285164" cy="6347361"/>
          </a:xfrm>
          <a:prstGeom prst="rect">
            <a:avLst/>
          </a:prstGeom>
        </p:spPr>
      </p:pic>
    </p:spTree>
    <p:extLst>
      <p:ext uri="{BB962C8B-B14F-4D97-AF65-F5344CB8AC3E}">
        <p14:creationId xmlns:p14="http://schemas.microsoft.com/office/powerpoint/2010/main" val="1506940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62200" y="609600"/>
            <a:ext cx="7772400" cy="685800"/>
          </a:xfrm>
        </p:spPr>
        <p:txBody>
          <a:bodyPr/>
          <a:lstStyle/>
          <a:p>
            <a:r>
              <a:rPr lang="en-US" altLang="en-US" sz="3600">
                <a:latin typeface="Book Antiqua" panose="02040602050305030304" pitchFamily="18" charset="0"/>
              </a:rPr>
              <a:t>Example 2</a:t>
            </a:r>
          </a:p>
        </p:txBody>
      </p:sp>
      <p:sp>
        <p:nvSpPr>
          <p:cNvPr id="19459" name="Rectangle 3"/>
          <p:cNvSpPr>
            <a:spLocks noGrp="1" noChangeArrowheads="1"/>
          </p:cNvSpPr>
          <p:nvPr>
            <p:ph idx="1"/>
          </p:nvPr>
        </p:nvSpPr>
        <p:spPr bwMode="auto">
          <a:xfrm>
            <a:off x="2057400" y="1447800"/>
            <a:ext cx="8382000" cy="4876800"/>
          </a:xfrm>
        </p:spPr>
        <p:txBody>
          <a:bodyPr wrap="square" numCol="1" anchor="t" anchorCtr="0" compatLnSpc="1">
            <a:prstTxWarp prst="textNoShape">
              <a:avLst/>
            </a:prstTxWarp>
          </a:bodyPr>
          <a:lstStyle/>
          <a:p>
            <a:pPr>
              <a:lnSpc>
                <a:spcPct val="85000"/>
              </a:lnSpc>
              <a:buClr>
                <a:schemeClr val="tx1"/>
              </a:buClr>
              <a:buFont typeface="Wingdings" panose="05000000000000000000" pitchFamily="2" charset="2"/>
              <a:buNone/>
            </a:pPr>
            <a:r>
              <a:rPr lang="en-US" altLang="en-US" sz="1800">
                <a:latin typeface="Book Antiqua" panose="02040602050305030304" pitchFamily="18" charset="0"/>
              </a:rPr>
              <a:t>	</a:t>
            </a:r>
            <a:r>
              <a:rPr lang="en-US" altLang="en-US" sz="2000">
                <a:latin typeface="Book Antiqua" panose="02040602050305030304" pitchFamily="18" charset="0"/>
              </a:rPr>
              <a:t>Develop the network for a project with following activities and immediate predecessors</a:t>
            </a:r>
            <a:r>
              <a:rPr lang="en-US" altLang="en-US" sz="1800">
                <a:latin typeface="Book Antiqua" panose="02040602050305030304" pitchFamily="18" charset="0"/>
              </a:rPr>
              <a:t>:</a:t>
            </a:r>
          </a:p>
          <a:p>
            <a:pPr>
              <a:lnSpc>
                <a:spcPct val="85000"/>
              </a:lnSpc>
              <a:buClr>
                <a:schemeClr val="tx1"/>
              </a:buClr>
              <a:buFont typeface="Wingdings" panose="05000000000000000000" pitchFamily="2" charset="2"/>
              <a:buNone/>
            </a:pPr>
            <a:endParaRPr lang="en-US" altLang="en-US" sz="1800" i="1">
              <a:latin typeface="Book Antiqua" panose="02040602050305030304" pitchFamily="18" charset="0"/>
            </a:endParaRPr>
          </a:p>
        </p:txBody>
      </p:sp>
      <p:sp>
        <p:nvSpPr>
          <p:cNvPr id="6" name="Date Placeholder 3"/>
          <p:cNvSpPr>
            <a:spLocks noGrp="1"/>
          </p:cNvSpPr>
          <p:nvPr>
            <p:ph type="dt" sz="quarter" idx="10"/>
          </p:nvPr>
        </p:nvSpPr>
        <p:spPr/>
        <p:txBody>
          <a:bodyPr/>
          <a:lstStyle/>
          <a:p>
            <a:pPr>
              <a:defRPr/>
            </a:pPr>
            <a:r>
              <a:rPr lang="en-US" altLang="en-US"/>
              <a:t>Chapter 8</a:t>
            </a:r>
          </a:p>
        </p:txBody>
      </p:sp>
      <p:sp>
        <p:nvSpPr>
          <p:cNvPr id="7" name="Footer Placeholder 4"/>
          <p:cNvSpPr>
            <a:spLocks noGrp="1"/>
          </p:cNvSpPr>
          <p:nvPr>
            <p:ph type="ftr" sz="quarter" idx="11"/>
          </p:nvPr>
        </p:nvSpPr>
        <p:spPr/>
        <p:txBody>
          <a:bodyPr/>
          <a:lstStyle/>
          <a:p>
            <a:pPr>
              <a:defRPr/>
            </a:pPr>
            <a:r>
              <a:rPr lang="en-US" altLang="en-US"/>
              <a:t>Scheduling, PERT, Critical Path Analysis</a:t>
            </a:r>
          </a:p>
        </p:txBody>
      </p:sp>
      <p:sp>
        <p:nvSpPr>
          <p:cNvPr id="8" name="Slide Number Placeholder 5"/>
          <p:cNvSpPr>
            <a:spLocks noGrp="1"/>
          </p:cNvSpPr>
          <p:nvPr>
            <p:ph type="sldNum" sz="quarter" idx="12"/>
          </p:nvPr>
        </p:nvSpPr>
        <p:spPr/>
        <p:txBody>
          <a:bodyPr/>
          <a:lstStyle/>
          <a:p>
            <a:pPr>
              <a:defRPr/>
            </a:pPr>
            <a:fld id="{022F6E4B-354E-41F3-8703-DF1F39D16D1C}" type="slidenum">
              <a:rPr lang="en-US" altLang="en-US"/>
              <a:pPr>
                <a:defRPr/>
              </a:pPr>
              <a:t>26</a:t>
            </a:fld>
            <a:endParaRPr lang="en-US" altLang="en-US"/>
          </a:p>
        </p:txBody>
      </p:sp>
      <p:sp>
        <p:nvSpPr>
          <p:cNvPr id="19463" name="Text Box 4"/>
          <p:cNvSpPr txBox="1">
            <a:spLocks noChangeArrowheads="1"/>
          </p:cNvSpPr>
          <p:nvPr/>
        </p:nvSpPr>
        <p:spPr bwMode="auto">
          <a:xfrm>
            <a:off x="4038600" y="2209800"/>
            <a:ext cx="289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80000"/>
              </a:lnSpc>
            </a:pPr>
            <a:r>
              <a:rPr lang="en-US" altLang="en-US" sz="1800" b="1" u="sng">
                <a:latin typeface="Book Antiqua" panose="02040602050305030304" pitchFamily="18" charset="0"/>
              </a:rPr>
              <a:t>Activity</a:t>
            </a:r>
            <a:r>
              <a:rPr lang="en-US" altLang="en-US" sz="1800">
                <a:latin typeface="Book Antiqua" panose="02040602050305030304" pitchFamily="18" charset="0"/>
              </a:rPr>
              <a:t>	     </a:t>
            </a:r>
            <a:r>
              <a:rPr lang="en-US" altLang="en-US" sz="1800" b="1">
                <a:latin typeface="Book Antiqua" panose="02040602050305030304" pitchFamily="18" charset="0"/>
              </a:rPr>
              <a:t>Immediate</a:t>
            </a:r>
          </a:p>
          <a:p>
            <a:pPr algn="l" eaLnBrk="1" hangingPunct="1">
              <a:lnSpc>
                <a:spcPct val="80000"/>
              </a:lnSpc>
            </a:pPr>
            <a:r>
              <a:rPr lang="en-US" altLang="en-US" sz="1800">
                <a:latin typeface="Book Antiqua" panose="02040602050305030304" pitchFamily="18" charset="0"/>
              </a:rPr>
              <a:t>	   </a:t>
            </a:r>
            <a:r>
              <a:rPr lang="en-US" altLang="en-US" sz="1800" b="1" u="sng">
                <a:latin typeface="Book Antiqua" panose="02040602050305030304" pitchFamily="18" charset="0"/>
              </a:rPr>
              <a:t>predecessors</a:t>
            </a:r>
          </a:p>
          <a:p>
            <a:pPr algn="l" eaLnBrk="1" hangingPunct="1">
              <a:lnSpc>
                <a:spcPct val="80000"/>
              </a:lnSpc>
            </a:pPr>
            <a:r>
              <a:rPr lang="en-US" altLang="en-US" sz="1800">
                <a:latin typeface="Book Antiqua" panose="02040602050305030304" pitchFamily="18" charset="0"/>
              </a:rPr>
              <a:t>   A		-</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B		-</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C		B</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D		A, C</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E		C</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F		C</a:t>
            </a:r>
          </a:p>
          <a:p>
            <a:pPr algn="l" eaLnBrk="1" hangingPunct="1">
              <a:lnSpc>
                <a:spcPct val="80000"/>
              </a:lnSpc>
            </a:pPr>
            <a:endParaRPr lang="en-US" altLang="en-US" sz="1800">
              <a:latin typeface="Book Antiqua" panose="02040602050305030304" pitchFamily="18" charset="0"/>
            </a:endParaRPr>
          </a:p>
          <a:p>
            <a:pPr algn="l" eaLnBrk="1" hangingPunct="1">
              <a:lnSpc>
                <a:spcPct val="80000"/>
              </a:lnSpc>
            </a:pPr>
            <a:r>
              <a:rPr lang="en-US" altLang="en-US" sz="1800">
                <a:latin typeface="Book Antiqua" panose="02040602050305030304" pitchFamily="18" charset="0"/>
              </a:rPr>
              <a:t>   G		D,E,F</a:t>
            </a:r>
          </a:p>
        </p:txBody>
      </p:sp>
      <p:sp>
        <p:nvSpPr>
          <p:cNvPr id="19464" name="Text Box 6"/>
          <p:cNvSpPr txBox="1">
            <a:spLocks noChangeArrowheads="1"/>
          </p:cNvSpPr>
          <p:nvPr/>
        </p:nvSpPr>
        <p:spPr bwMode="auto">
          <a:xfrm>
            <a:off x="2590801" y="5638800"/>
            <a:ext cx="651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Book Antiqua" panose="02040602050305030304" pitchFamily="18" charset="0"/>
              </a:rPr>
              <a:t>Try to do for the first five (A,B,C,D,E) activities</a:t>
            </a:r>
          </a:p>
        </p:txBody>
      </p:sp>
    </p:spTree>
    <p:extLst>
      <p:ext uri="{BB962C8B-B14F-4D97-AF65-F5344CB8AC3E}">
        <p14:creationId xmlns:p14="http://schemas.microsoft.com/office/powerpoint/2010/main" val="3421454665"/>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762000"/>
            <a:ext cx="7772400" cy="762000"/>
          </a:xfrm>
        </p:spPr>
        <p:txBody>
          <a:bodyPr/>
          <a:lstStyle/>
          <a:p>
            <a:pPr algn="ctr"/>
            <a:r>
              <a:rPr lang="en-US" altLang="en-US" sz="3600">
                <a:latin typeface="Book Antiqua" panose="02040602050305030304" pitchFamily="18" charset="0"/>
              </a:rPr>
              <a:t>Network of first five activities</a:t>
            </a:r>
          </a:p>
        </p:txBody>
      </p:sp>
      <p:sp>
        <p:nvSpPr>
          <p:cNvPr id="20" name="Date Placeholder 2"/>
          <p:cNvSpPr>
            <a:spLocks noGrp="1"/>
          </p:cNvSpPr>
          <p:nvPr>
            <p:ph type="dt" sz="quarter" idx="10"/>
          </p:nvPr>
        </p:nvSpPr>
        <p:spPr/>
        <p:txBody>
          <a:bodyPr/>
          <a:lstStyle/>
          <a:p>
            <a:pPr>
              <a:defRPr/>
            </a:pPr>
            <a:r>
              <a:rPr lang="en-US" altLang="en-US"/>
              <a:t>Chapter 8</a:t>
            </a:r>
          </a:p>
        </p:txBody>
      </p:sp>
      <p:sp>
        <p:nvSpPr>
          <p:cNvPr id="21" name="Footer Placeholder 3"/>
          <p:cNvSpPr>
            <a:spLocks noGrp="1"/>
          </p:cNvSpPr>
          <p:nvPr>
            <p:ph type="ftr" sz="quarter" idx="11"/>
          </p:nvPr>
        </p:nvSpPr>
        <p:spPr/>
        <p:txBody>
          <a:bodyPr/>
          <a:lstStyle/>
          <a:p>
            <a:pPr>
              <a:defRPr/>
            </a:pPr>
            <a:r>
              <a:rPr lang="en-US" altLang="en-US"/>
              <a:t>Scheduling, PERT, Critical Path Analysis</a:t>
            </a:r>
          </a:p>
        </p:txBody>
      </p:sp>
      <p:sp>
        <p:nvSpPr>
          <p:cNvPr id="22" name="Slide Number Placeholder 4"/>
          <p:cNvSpPr>
            <a:spLocks noGrp="1"/>
          </p:cNvSpPr>
          <p:nvPr>
            <p:ph type="sldNum" sz="quarter" idx="12"/>
          </p:nvPr>
        </p:nvSpPr>
        <p:spPr/>
        <p:txBody>
          <a:bodyPr/>
          <a:lstStyle/>
          <a:p>
            <a:pPr>
              <a:defRPr/>
            </a:pPr>
            <a:fld id="{4F49DF3A-F29C-45D6-B121-DDC0B9FD4A55}" type="slidenum">
              <a:rPr lang="en-US" altLang="en-US"/>
              <a:pPr>
                <a:defRPr/>
              </a:pPr>
              <a:t>27</a:t>
            </a:fld>
            <a:endParaRPr lang="en-US" altLang="en-US"/>
          </a:p>
        </p:txBody>
      </p:sp>
      <p:sp>
        <p:nvSpPr>
          <p:cNvPr id="20486" name="Oval 3"/>
          <p:cNvSpPr>
            <a:spLocks noChangeArrowheads="1"/>
          </p:cNvSpPr>
          <p:nvPr/>
        </p:nvSpPr>
        <p:spPr bwMode="auto">
          <a:xfrm>
            <a:off x="3124200" y="228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a:t>
            </a:r>
          </a:p>
        </p:txBody>
      </p:sp>
      <p:sp>
        <p:nvSpPr>
          <p:cNvPr id="20487" name="Oval 4"/>
          <p:cNvSpPr>
            <a:spLocks noChangeArrowheads="1"/>
          </p:cNvSpPr>
          <p:nvPr/>
        </p:nvSpPr>
        <p:spPr bwMode="auto">
          <a:xfrm>
            <a:off x="6477000" y="228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a:t>
            </a:r>
          </a:p>
        </p:txBody>
      </p:sp>
      <p:sp>
        <p:nvSpPr>
          <p:cNvPr id="20488" name="Oval 5"/>
          <p:cNvSpPr>
            <a:spLocks noChangeArrowheads="1"/>
          </p:cNvSpPr>
          <p:nvPr/>
        </p:nvSpPr>
        <p:spPr bwMode="auto">
          <a:xfrm>
            <a:off x="8915400" y="228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4</a:t>
            </a:r>
          </a:p>
        </p:txBody>
      </p:sp>
      <p:sp>
        <p:nvSpPr>
          <p:cNvPr id="20489" name="Oval 6"/>
          <p:cNvSpPr>
            <a:spLocks noChangeArrowheads="1"/>
          </p:cNvSpPr>
          <p:nvPr/>
        </p:nvSpPr>
        <p:spPr bwMode="auto">
          <a:xfrm>
            <a:off x="3886200" y="4191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sp>
        <p:nvSpPr>
          <p:cNvPr id="20490" name="Line 7"/>
          <p:cNvSpPr>
            <a:spLocks noChangeShapeType="1"/>
          </p:cNvSpPr>
          <p:nvPr/>
        </p:nvSpPr>
        <p:spPr bwMode="auto">
          <a:xfrm>
            <a:off x="6858000" y="2514600"/>
            <a:ext cx="2057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8"/>
          <p:cNvSpPr>
            <a:spLocks noChangeShapeType="1"/>
          </p:cNvSpPr>
          <p:nvPr/>
        </p:nvSpPr>
        <p:spPr bwMode="auto">
          <a:xfrm>
            <a:off x="3505200" y="2514600"/>
            <a:ext cx="2971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492" name="AutoShape 9"/>
          <p:cNvCxnSpPr>
            <a:cxnSpLocks noChangeShapeType="1"/>
            <a:stCxn id="20486" idx="5"/>
            <a:endCxn id="20489" idx="1"/>
          </p:cNvCxnSpPr>
          <p:nvPr/>
        </p:nvCxnSpPr>
        <p:spPr bwMode="auto">
          <a:xfrm>
            <a:off x="3449639" y="2611439"/>
            <a:ext cx="492125" cy="16351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3" name="Text Box 10"/>
          <p:cNvSpPr txBox="1">
            <a:spLocks noChangeArrowheads="1"/>
          </p:cNvSpPr>
          <p:nvPr/>
        </p:nvSpPr>
        <p:spPr bwMode="auto">
          <a:xfrm>
            <a:off x="4724400" y="2133601"/>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2000"/>
              <a:t>A</a:t>
            </a:r>
          </a:p>
        </p:txBody>
      </p:sp>
      <p:cxnSp>
        <p:nvCxnSpPr>
          <p:cNvPr id="20494" name="AutoShape 11"/>
          <p:cNvCxnSpPr>
            <a:cxnSpLocks noChangeShapeType="1"/>
            <a:stCxn id="20489" idx="7"/>
            <a:endCxn id="20498" idx="2"/>
          </p:cNvCxnSpPr>
          <p:nvPr/>
        </p:nvCxnSpPr>
        <p:spPr bwMode="auto">
          <a:xfrm flipV="1">
            <a:off x="4211638" y="3924301"/>
            <a:ext cx="1884362" cy="322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5" name="Text Box 12"/>
          <p:cNvSpPr txBox="1">
            <a:spLocks noChangeArrowheads="1"/>
          </p:cNvSpPr>
          <p:nvPr/>
        </p:nvSpPr>
        <p:spPr bwMode="auto">
          <a:xfrm>
            <a:off x="3657600" y="3124201"/>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2000"/>
              <a:t>B</a:t>
            </a:r>
          </a:p>
        </p:txBody>
      </p:sp>
      <p:sp>
        <p:nvSpPr>
          <p:cNvPr id="20496" name="Text Box 13"/>
          <p:cNvSpPr txBox="1">
            <a:spLocks noChangeArrowheads="1"/>
          </p:cNvSpPr>
          <p:nvPr/>
        </p:nvSpPr>
        <p:spPr bwMode="auto">
          <a:xfrm>
            <a:off x="4953001" y="3733801"/>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C</a:t>
            </a:r>
          </a:p>
        </p:txBody>
      </p:sp>
      <p:sp>
        <p:nvSpPr>
          <p:cNvPr id="20497" name="Text Box 14"/>
          <p:cNvSpPr txBox="1">
            <a:spLocks noChangeArrowheads="1"/>
          </p:cNvSpPr>
          <p:nvPr/>
        </p:nvSpPr>
        <p:spPr bwMode="auto">
          <a:xfrm>
            <a:off x="7708900" y="2147889"/>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D</a:t>
            </a:r>
          </a:p>
        </p:txBody>
      </p:sp>
      <p:sp>
        <p:nvSpPr>
          <p:cNvPr id="20498" name="Oval 18"/>
          <p:cNvSpPr>
            <a:spLocks noChangeArrowheads="1"/>
          </p:cNvSpPr>
          <p:nvPr/>
        </p:nvSpPr>
        <p:spPr bwMode="auto">
          <a:xfrm>
            <a:off x="60960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5</a:t>
            </a:r>
          </a:p>
        </p:txBody>
      </p:sp>
      <p:cxnSp>
        <p:nvCxnSpPr>
          <p:cNvPr id="20499" name="AutoShape 19"/>
          <p:cNvCxnSpPr>
            <a:cxnSpLocks noChangeShapeType="1"/>
            <a:stCxn id="20498" idx="0"/>
            <a:endCxn id="20487" idx="4"/>
          </p:cNvCxnSpPr>
          <p:nvPr/>
        </p:nvCxnSpPr>
        <p:spPr bwMode="auto">
          <a:xfrm flipV="1">
            <a:off x="6286500" y="2667000"/>
            <a:ext cx="381000" cy="106680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0" name="AutoShape 20"/>
          <p:cNvCxnSpPr>
            <a:cxnSpLocks noChangeShapeType="1"/>
            <a:stCxn id="20498" idx="6"/>
          </p:cNvCxnSpPr>
          <p:nvPr/>
        </p:nvCxnSpPr>
        <p:spPr bwMode="auto">
          <a:xfrm flipV="1">
            <a:off x="6477000" y="2667000"/>
            <a:ext cx="2590800" cy="1257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1" name="Text Box 21"/>
          <p:cNvSpPr txBox="1">
            <a:spLocks noChangeArrowheads="1"/>
          </p:cNvSpPr>
          <p:nvPr/>
        </p:nvSpPr>
        <p:spPr bwMode="auto">
          <a:xfrm>
            <a:off x="7451726" y="2971801"/>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E</a:t>
            </a:r>
          </a:p>
        </p:txBody>
      </p:sp>
      <p:sp>
        <p:nvSpPr>
          <p:cNvPr id="20502" name="AutoShape 23"/>
          <p:cNvSpPr>
            <a:spLocks noChangeArrowheads="1"/>
          </p:cNvSpPr>
          <p:nvPr/>
        </p:nvSpPr>
        <p:spPr bwMode="auto">
          <a:xfrm>
            <a:off x="7086600" y="4419600"/>
            <a:ext cx="2667000" cy="609600"/>
          </a:xfrm>
          <a:prstGeom prst="wedgeRectCallout">
            <a:avLst>
              <a:gd name="adj1" fmla="val -71963"/>
              <a:gd name="adj2" fmla="val -24661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en-US" sz="2000">
                <a:latin typeface="Book Antiqua" panose="02040602050305030304" pitchFamily="18" charset="0"/>
              </a:rPr>
              <a:t>We need to introduce a dummy activity</a:t>
            </a:r>
          </a:p>
        </p:txBody>
      </p:sp>
    </p:spTree>
    <p:extLst>
      <p:ext uri="{BB962C8B-B14F-4D97-AF65-F5344CB8AC3E}">
        <p14:creationId xmlns:p14="http://schemas.microsoft.com/office/powerpoint/2010/main" val="685822371"/>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quarter" idx="10"/>
          </p:nvPr>
        </p:nvSpPr>
        <p:spPr/>
        <p:txBody>
          <a:bodyPr/>
          <a:lstStyle/>
          <a:p>
            <a:pPr>
              <a:defRPr/>
            </a:pPr>
            <a:r>
              <a:rPr lang="en-US" altLang="en-US"/>
              <a:t>Chapter 8</a:t>
            </a:r>
          </a:p>
        </p:txBody>
      </p:sp>
      <p:sp>
        <p:nvSpPr>
          <p:cNvPr id="30" name="Footer Placeholder 4"/>
          <p:cNvSpPr>
            <a:spLocks noGrp="1"/>
          </p:cNvSpPr>
          <p:nvPr>
            <p:ph type="ftr" sz="quarter" idx="11"/>
          </p:nvPr>
        </p:nvSpPr>
        <p:spPr/>
        <p:txBody>
          <a:bodyPr/>
          <a:lstStyle/>
          <a:p>
            <a:pPr>
              <a:defRPr/>
            </a:pPr>
            <a:r>
              <a:rPr lang="en-US" altLang="en-US"/>
              <a:t>Scheduling, PERT, Critical Path Analysis</a:t>
            </a:r>
          </a:p>
        </p:txBody>
      </p:sp>
      <p:sp>
        <p:nvSpPr>
          <p:cNvPr id="31" name="Slide Number Placeholder 5"/>
          <p:cNvSpPr>
            <a:spLocks noGrp="1"/>
          </p:cNvSpPr>
          <p:nvPr>
            <p:ph type="sldNum" sz="quarter" idx="12"/>
          </p:nvPr>
        </p:nvSpPr>
        <p:spPr/>
        <p:txBody>
          <a:bodyPr/>
          <a:lstStyle/>
          <a:p>
            <a:pPr>
              <a:defRPr/>
            </a:pPr>
            <a:fld id="{02B7E306-F194-4F51-9262-46235213F8B0}" type="slidenum">
              <a:rPr lang="en-US" altLang="en-US"/>
              <a:pPr>
                <a:defRPr/>
              </a:pPr>
              <a:t>28</a:t>
            </a:fld>
            <a:endParaRPr lang="en-US" altLang="en-US"/>
          </a:p>
        </p:txBody>
      </p:sp>
      <p:sp>
        <p:nvSpPr>
          <p:cNvPr id="21509" name="Text Box 28"/>
          <p:cNvSpPr txBox="1">
            <a:spLocks noChangeArrowheads="1"/>
          </p:cNvSpPr>
          <p:nvPr/>
        </p:nvSpPr>
        <p:spPr bwMode="auto">
          <a:xfrm>
            <a:off x="2057400" y="3733800"/>
            <a:ext cx="81534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1125" indent="-111125">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85000"/>
              </a:lnSpc>
              <a:spcBef>
                <a:spcPct val="0"/>
              </a:spcBef>
              <a:buFontTx/>
              <a:buChar char="•"/>
            </a:pPr>
            <a:r>
              <a:rPr lang="en-US" altLang="en-US" sz="2000">
                <a:latin typeface="Book Antiqua" panose="02040602050305030304" pitchFamily="18" charset="0"/>
              </a:rPr>
              <a:t>Note how the network correctly identifies D, E, and F as the immediate predecessors for activity G.</a:t>
            </a:r>
          </a:p>
          <a:p>
            <a:pPr eaLnBrk="1" hangingPunct="1">
              <a:lnSpc>
                <a:spcPct val="85000"/>
              </a:lnSpc>
              <a:spcBef>
                <a:spcPct val="0"/>
              </a:spcBef>
              <a:buFontTx/>
              <a:buChar char="•"/>
            </a:pPr>
            <a:endParaRPr lang="en-US" altLang="en-US" sz="2000">
              <a:latin typeface="Book Antiqua" panose="02040602050305030304" pitchFamily="18" charset="0"/>
            </a:endParaRPr>
          </a:p>
          <a:p>
            <a:pPr eaLnBrk="1" hangingPunct="1">
              <a:lnSpc>
                <a:spcPct val="85000"/>
              </a:lnSpc>
              <a:spcBef>
                <a:spcPct val="0"/>
              </a:spcBef>
              <a:buFontTx/>
              <a:buChar char="•"/>
            </a:pPr>
            <a:r>
              <a:rPr lang="en-US" altLang="en-US" sz="2000">
                <a:latin typeface="Book Antiqua" panose="02040602050305030304" pitchFamily="18" charset="0"/>
              </a:rPr>
              <a:t>Dummy activities is used to identify precedence relationships correctly and  to eliminate possible confusion of two or more activities having the same starting and ending nodes</a:t>
            </a:r>
          </a:p>
          <a:p>
            <a:pPr eaLnBrk="1" hangingPunct="1">
              <a:lnSpc>
                <a:spcPct val="85000"/>
              </a:lnSpc>
              <a:spcBef>
                <a:spcPct val="0"/>
              </a:spcBef>
              <a:buFontTx/>
              <a:buNone/>
            </a:pPr>
            <a:endParaRPr lang="en-US" altLang="en-US" sz="2000">
              <a:latin typeface="Book Antiqua" panose="02040602050305030304" pitchFamily="18" charset="0"/>
            </a:endParaRPr>
          </a:p>
          <a:p>
            <a:pPr eaLnBrk="1" hangingPunct="1">
              <a:lnSpc>
                <a:spcPct val="85000"/>
              </a:lnSpc>
              <a:spcBef>
                <a:spcPct val="0"/>
              </a:spcBef>
              <a:buFontTx/>
              <a:buChar char="•"/>
            </a:pPr>
            <a:r>
              <a:rPr lang="en-US" altLang="en-US" sz="2000">
                <a:latin typeface="Book Antiqua" panose="02040602050305030304" pitchFamily="18" charset="0"/>
              </a:rPr>
              <a:t>Dummy activities have no resources (time, labor, machinery, etc) – purpose is to PRESERVE LOGIC of the network</a:t>
            </a:r>
          </a:p>
        </p:txBody>
      </p:sp>
      <p:sp>
        <p:nvSpPr>
          <p:cNvPr id="21510" name="Text Box 29"/>
          <p:cNvSpPr txBox="1">
            <a:spLocks noChangeArrowheads="1"/>
          </p:cNvSpPr>
          <p:nvPr/>
        </p:nvSpPr>
        <p:spPr bwMode="auto">
          <a:xfrm>
            <a:off x="3484563" y="873125"/>
            <a:ext cx="5249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a:latin typeface="Book Antiqua" panose="02040602050305030304" pitchFamily="18" charset="0"/>
              </a:rPr>
              <a:t>Network of Seven Activities</a:t>
            </a:r>
          </a:p>
        </p:txBody>
      </p:sp>
      <p:grpSp>
        <p:nvGrpSpPr>
          <p:cNvPr id="21511" name="Group 33"/>
          <p:cNvGrpSpPr>
            <a:grpSpLocks/>
          </p:cNvGrpSpPr>
          <p:nvPr/>
        </p:nvGrpSpPr>
        <p:grpSpPr bwMode="auto">
          <a:xfrm>
            <a:off x="2895600" y="1524000"/>
            <a:ext cx="6858000" cy="2057400"/>
            <a:chOff x="864" y="960"/>
            <a:chExt cx="4320" cy="1296"/>
          </a:xfrm>
        </p:grpSpPr>
        <p:sp>
          <p:nvSpPr>
            <p:cNvPr id="21512" name="Oval 5"/>
            <p:cNvSpPr>
              <a:spLocks noChangeArrowheads="1"/>
            </p:cNvSpPr>
            <p:nvPr/>
          </p:nvSpPr>
          <p:spPr bwMode="auto">
            <a:xfrm>
              <a:off x="864" y="1041"/>
              <a:ext cx="216" cy="20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a:t>
              </a:r>
            </a:p>
          </p:txBody>
        </p:sp>
        <p:sp>
          <p:nvSpPr>
            <p:cNvPr id="21513" name="Oval 6"/>
            <p:cNvSpPr>
              <a:spLocks noChangeArrowheads="1"/>
            </p:cNvSpPr>
            <p:nvPr/>
          </p:nvSpPr>
          <p:spPr bwMode="auto">
            <a:xfrm>
              <a:off x="2549" y="1041"/>
              <a:ext cx="216" cy="20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a:t>
              </a:r>
            </a:p>
          </p:txBody>
        </p:sp>
        <p:sp>
          <p:nvSpPr>
            <p:cNvPr id="21514" name="Oval 7"/>
            <p:cNvSpPr>
              <a:spLocks noChangeArrowheads="1"/>
            </p:cNvSpPr>
            <p:nvPr/>
          </p:nvSpPr>
          <p:spPr bwMode="auto">
            <a:xfrm>
              <a:off x="3931" y="1041"/>
              <a:ext cx="216" cy="20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4</a:t>
              </a:r>
            </a:p>
          </p:txBody>
        </p:sp>
        <p:sp>
          <p:nvSpPr>
            <p:cNvPr id="21515" name="Oval 8"/>
            <p:cNvSpPr>
              <a:spLocks noChangeArrowheads="1"/>
            </p:cNvSpPr>
            <p:nvPr/>
          </p:nvSpPr>
          <p:spPr bwMode="auto">
            <a:xfrm>
              <a:off x="1296" y="2054"/>
              <a:ext cx="216" cy="20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sp>
          <p:nvSpPr>
            <p:cNvPr id="21516" name="Line 9"/>
            <p:cNvSpPr>
              <a:spLocks noChangeShapeType="1"/>
            </p:cNvSpPr>
            <p:nvPr/>
          </p:nvSpPr>
          <p:spPr bwMode="auto">
            <a:xfrm>
              <a:off x="2765" y="1163"/>
              <a:ext cx="11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1517" name="AutoShape 10"/>
            <p:cNvCxnSpPr>
              <a:cxnSpLocks noChangeShapeType="1"/>
              <a:stCxn id="21512" idx="5"/>
              <a:endCxn id="21515" idx="1"/>
            </p:cNvCxnSpPr>
            <p:nvPr/>
          </p:nvCxnSpPr>
          <p:spPr bwMode="auto">
            <a:xfrm>
              <a:off x="1049" y="1214"/>
              <a:ext cx="279" cy="86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8" name="Text Box 11"/>
            <p:cNvSpPr txBox="1">
              <a:spLocks noChangeArrowheads="1"/>
            </p:cNvSpPr>
            <p:nvPr/>
          </p:nvSpPr>
          <p:spPr bwMode="auto">
            <a:xfrm>
              <a:off x="1685" y="960"/>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2000"/>
                <a:t>A</a:t>
              </a:r>
            </a:p>
          </p:txBody>
        </p:sp>
        <p:cxnSp>
          <p:nvCxnSpPr>
            <p:cNvPr id="21519" name="AutoShape 12"/>
            <p:cNvCxnSpPr>
              <a:cxnSpLocks noChangeShapeType="1"/>
              <a:stCxn id="21515" idx="7"/>
              <a:endCxn id="21523" idx="2"/>
            </p:cNvCxnSpPr>
            <p:nvPr/>
          </p:nvCxnSpPr>
          <p:spPr bwMode="auto">
            <a:xfrm flipV="1">
              <a:off x="1481" y="1912"/>
              <a:ext cx="1068" cy="17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0" name="Text Box 13"/>
            <p:cNvSpPr txBox="1">
              <a:spLocks noChangeArrowheads="1"/>
            </p:cNvSpPr>
            <p:nvPr/>
          </p:nvSpPr>
          <p:spPr bwMode="auto">
            <a:xfrm>
              <a:off x="1166" y="1519"/>
              <a:ext cx="2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50000"/>
                </a:spcBef>
              </a:pPr>
              <a:r>
                <a:rPr lang="en-US" altLang="en-US" sz="2000"/>
                <a:t>B</a:t>
              </a:r>
            </a:p>
          </p:txBody>
        </p:sp>
        <p:sp>
          <p:nvSpPr>
            <p:cNvPr id="21521" name="Text Box 14"/>
            <p:cNvSpPr txBox="1">
              <a:spLocks noChangeArrowheads="1"/>
            </p:cNvSpPr>
            <p:nvPr/>
          </p:nvSpPr>
          <p:spPr bwMode="auto">
            <a:xfrm>
              <a:off x="1901" y="1811"/>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C</a:t>
              </a:r>
            </a:p>
          </p:txBody>
        </p:sp>
        <p:sp>
          <p:nvSpPr>
            <p:cNvPr id="21522" name="Text Box 15"/>
            <p:cNvSpPr txBox="1">
              <a:spLocks noChangeArrowheads="1"/>
            </p:cNvSpPr>
            <p:nvPr/>
          </p:nvSpPr>
          <p:spPr bwMode="auto">
            <a:xfrm>
              <a:off x="3204" y="99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D</a:t>
              </a:r>
            </a:p>
          </p:txBody>
        </p:sp>
        <p:sp>
          <p:nvSpPr>
            <p:cNvPr id="21523" name="Oval 16"/>
            <p:cNvSpPr>
              <a:spLocks noChangeArrowheads="1"/>
            </p:cNvSpPr>
            <p:nvPr/>
          </p:nvSpPr>
          <p:spPr bwMode="auto">
            <a:xfrm>
              <a:off x="2549" y="1811"/>
              <a:ext cx="216" cy="20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5</a:t>
              </a:r>
            </a:p>
          </p:txBody>
        </p:sp>
        <p:cxnSp>
          <p:nvCxnSpPr>
            <p:cNvPr id="21524" name="AutoShape 17"/>
            <p:cNvCxnSpPr>
              <a:cxnSpLocks noChangeShapeType="1"/>
              <a:stCxn id="21523" idx="0"/>
              <a:endCxn id="21513" idx="4"/>
            </p:cNvCxnSpPr>
            <p:nvPr/>
          </p:nvCxnSpPr>
          <p:spPr bwMode="auto">
            <a:xfrm flipV="1">
              <a:off x="2657" y="1244"/>
              <a:ext cx="0" cy="567"/>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5" name="AutoShape 18"/>
            <p:cNvCxnSpPr>
              <a:cxnSpLocks noChangeShapeType="1"/>
              <a:stCxn id="21523" idx="7"/>
              <a:endCxn id="21514" idx="3"/>
            </p:cNvCxnSpPr>
            <p:nvPr/>
          </p:nvCxnSpPr>
          <p:spPr bwMode="auto">
            <a:xfrm flipV="1">
              <a:off x="2733" y="1214"/>
              <a:ext cx="1230" cy="6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6" name="Text Box 19"/>
            <p:cNvSpPr txBox="1">
              <a:spLocks noChangeArrowheads="1"/>
            </p:cNvSpPr>
            <p:nvPr/>
          </p:nvSpPr>
          <p:spPr bwMode="auto">
            <a:xfrm>
              <a:off x="3134" y="1397"/>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E</a:t>
              </a:r>
            </a:p>
          </p:txBody>
        </p:sp>
        <p:sp>
          <p:nvSpPr>
            <p:cNvPr id="21527" name="Oval 20"/>
            <p:cNvSpPr>
              <a:spLocks noChangeArrowheads="1"/>
            </p:cNvSpPr>
            <p:nvPr/>
          </p:nvSpPr>
          <p:spPr bwMode="auto">
            <a:xfrm>
              <a:off x="4968" y="1203"/>
              <a:ext cx="216" cy="20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a:t>
              </a:r>
            </a:p>
          </p:txBody>
        </p:sp>
        <p:sp>
          <p:nvSpPr>
            <p:cNvPr id="21528" name="Oval 21"/>
            <p:cNvSpPr>
              <a:spLocks noChangeArrowheads="1"/>
            </p:cNvSpPr>
            <p:nvPr/>
          </p:nvSpPr>
          <p:spPr bwMode="auto">
            <a:xfrm>
              <a:off x="3715" y="2054"/>
              <a:ext cx="216" cy="20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6</a:t>
              </a:r>
            </a:p>
          </p:txBody>
        </p:sp>
        <p:cxnSp>
          <p:nvCxnSpPr>
            <p:cNvPr id="21529" name="AutoShape 22"/>
            <p:cNvCxnSpPr>
              <a:cxnSpLocks noChangeShapeType="1"/>
            </p:cNvCxnSpPr>
            <p:nvPr/>
          </p:nvCxnSpPr>
          <p:spPr bwMode="auto">
            <a:xfrm>
              <a:off x="2765" y="1932"/>
              <a:ext cx="950" cy="24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0" name="AutoShape 23"/>
            <p:cNvCxnSpPr>
              <a:cxnSpLocks noChangeShapeType="1"/>
              <a:stCxn id="21528" idx="0"/>
              <a:endCxn id="21514" idx="4"/>
            </p:cNvCxnSpPr>
            <p:nvPr/>
          </p:nvCxnSpPr>
          <p:spPr bwMode="auto">
            <a:xfrm flipV="1">
              <a:off x="3823" y="1244"/>
              <a:ext cx="216" cy="8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1" name="AutoShape 24"/>
            <p:cNvCxnSpPr>
              <a:cxnSpLocks noChangeShapeType="1"/>
              <a:stCxn id="21514" idx="6"/>
              <a:endCxn id="21527" idx="2"/>
            </p:cNvCxnSpPr>
            <p:nvPr/>
          </p:nvCxnSpPr>
          <p:spPr bwMode="auto">
            <a:xfrm>
              <a:off x="4147" y="1142"/>
              <a:ext cx="821" cy="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2" name="AutoShape 25"/>
            <p:cNvCxnSpPr>
              <a:cxnSpLocks noChangeShapeType="1"/>
              <a:stCxn id="21512" idx="6"/>
              <a:endCxn id="21513" idx="2"/>
            </p:cNvCxnSpPr>
            <p:nvPr/>
          </p:nvCxnSpPr>
          <p:spPr bwMode="auto">
            <a:xfrm>
              <a:off x="1080" y="1142"/>
              <a:ext cx="1469"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3" name="Text Box 26"/>
            <p:cNvSpPr txBox="1">
              <a:spLocks noChangeArrowheads="1"/>
            </p:cNvSpPr>
            <p:nvPr/>
          </p:nvSpPr>
          <p:spPr bwMode="auto">
            <a:xfrm>
              <a:off x="3142" y="1851"/>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F</a:t>
              </a:r>
            </a:p>
          </p:txBody>
        </p:sp>
        <p:sp>
          <p:nvSpPr>
            <p:cNvPr id="21534" name="Text Box 27"/>
            <p:cNvSpPr txBox="1">
              <a:spLocks noChangeArrowheads="1"/>
            </p:cNvSpPr>
            <p:nvPr/>
          </p:nvSpPr>
          <p:spPr bwMode="auto">
            <a:xfrm>
              <a:off x="4493" y="1041"/>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t>G</a:t>
              </a:r>
            </a:p>
          </p:txBody>
        </p:sp>
        <p:sp>
          <p:nvSpPr>
            <p:cNvPr id="21535" name="Text Box 30"/>
            <p:cNvSpPr txBox="1">
              <a:spLocks noChangeArrowheads="1"/>
            </p:cNvSpPr>
            <p:nvPr/>
          </p:nvSpPr>
          <p:spPr bwMode="auto">
            <a:xfrm>
              <a:off x="2150" y="1466"/>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t>dummy</a:t>
              </a:r>
            </a:p>
          </p:txBody>
        </p:sp>
      </p:grpSp>
    </p:spTree>
    <p:extLst>
      <p:ext uri="{BB962C8B-B14F-4D97-AF65-F5344CB8AC3E}">
        <p14:creationId xmlns:p14="http://schemas.microsoft.com/office/powerpoint/2010/main" val="4170139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1"/>
          <p:cNvSpPr>
            <a:spLocks noGrp="1"/>
          </p:cNvSpPr>
          <p:nvPr>
            <p:ph type="dt" sz="quarter" idx="10"/>
          </p:nvPr>
        </p:nvSpPr>
        <p:spPr/>
        <p:txBody>
          <a:bodyPr/>
          <a:lstStyle/>
          <a:p>
            <a:pPr>
              <a:defRPr/>
            </a:pPr>
            <a:r>
              <a:rPr lang="en-US" altLang="en-US"/>
              <a:t>Chapter 8</a:t>
            </a:r>
          </a:p>
        </p:txBody>
      </p:sp>
      <p:sp>
        <p:nvSpPr>
          <p:cNvPr id="61" name="Footer Placeholder 2"/>
          <p:cNvSpPr>
            <a:spLocks noGrp="1"/>
          </p:cNvSpPr>
          <p:nvPr>
            <p:ph type="ftr" sz="quarter" idx="11"/>
          </p:nvPr>
        </p:nvSpPr>
        <p:spPr/>
        <p:txBody>
          <a:bodyPr/>
          <a:lstStyle/>
          <a:p>
            <a:pPr>
              <a:defRPr/>
            </a:pPr>
            <a:r>
              <a:rPr lang="en-US" altLang="en-US"/>
              <a:t>Scheduling, PERT, Critical Path Analysis</a:t>
            </a:r>
          </a:p>
        </p:txBody>
      </p:sp>
      <p:sp>
        <p:nvSpPr>
          <p:cNvPr id="62" name="Slide Number Placeholder 3"/>
          <p:cNvSpPr>
            <a:spLocks noGrp="1"/>
          </p:cNvSpPr>
          <p:nvPr>
            <p:ph type="sldNum" sz="quarter" idx="12"/>
          </p:nvPr>
        </p:nvSpPr>
        <p:spPr/>
        <p:txBody>
          <a:bodyPr/>
          <a:lstStyle/>
          <a:p>
            <a:pPr>
              <a:defRPr/>
            </a:pPr>
            <a:fld id="{FA60EA34-EEDD-4B02-923B-933FC088A4BD}" type="slidenum">
              <a:rPr lang="en-US" altLang="en-US"/>
              <a:pPr>
                <a:defRPr/>
              </a:pPr>
              <a:t>29</a:t>
            </a:fld>
            <a:endParaRPr lang="en-US" altLang="en-US"/>
          </a:p>
        </p:txBody>
      </p:sp>
      <p:sp>
        <p:nvSpPr>
          <p:cNvPr id="22533" name="Rectangle 49"/>
          <p:cNvSpPr>
            <a:spLocks noChangeArrowheads="1"/>
          </p:cNvSpPr>
          <p:nvPr/>
        </p:nvSpPr>
        <p:spPr bwMode="auto">
          <a:xfrm>
            <a:off x="2514600" y="533401"/>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lnSpc>
                <a:spcPct val="90000"/>
              </a:lnSpc>
              <a:spcBef>
                <a:spcPts val="750"/>
              </a:spcBef>
              <a:buFont typeface="Arial" panose="020B0604020202020204" pitchFamily="34" charset="0"/>
              <a:buChar char="•"/>
              <a:tabLst>
                <a:tab pos="457200" algn="r"/>
                <a:tab pos="5486400" algn="r"/>
              </a:tabLst>
              <a:defRPr sz="2100">
                <a:solidFill>
                  <a:schemeClr val="tx1"/>
                </a:solidFill>
                <a:latin typeface="Calibri" panose="020F0502020204030204" pitchFamily="34" charset="0"/>
              </a:defRPr>
            </a:lvl1pPr>
            <a:lvl2pPr marL="514350" indent="-171450">
              <a:lnSpc>
                <a:spcPct val="90000"/>
              </a:lnSpc>
              <a:spcBef>
                <a:spcPts val="375"/>
              </a:spcBef>
              <a:buFont typeface="Arial" panose="020B0604020202020204" pitchFamily="34" charset="0"/>
              <a:buChar char="•"/>
              <a:tabLst>
                <a:tab pos="457200" algn="r"/>
                <a:tab pos="5486400" algn="r"/>
              </a:tabLst>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tabLst>
                <a:tab pos="457200" algn="r"/>
                <a:tab pos="5486400" algn="r"/>
              </a:tabLst>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5pPr>
            <a:lvl6pPr marL="2000250" indent="-171450" fontAlgn="base">
              <a:lnSpc>
                <a:spcPct val="90000"/>
              </a:lnSpc>
              <a:spcBef>
                <a:spcPts val="375"/>
              </a:spcBef>
              <a:spcAft>
                <a:spcPct val="0"/>
              </a:spcAft>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6pPr>
            <a:lvl7pPr marL="2457450" indent="-171450" fontAlgn="base">
              <a:lnSpc>
                <a:spcPct val="90000"/>
              </a:lnSpc>
              <a:spcBef>
                <a:spcPts val="375"/>
              </a:spcBef>
              <a:spcAft>
                <a:spcPct val="0"/>
              </a:spcAft>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7pPr>
            <a:lvl8pPr marL="2914650" indent="-171450" fontAlgn="base">
              <a:lnSpc>
                <a:spcPct val="90000"/>
              </a:lnSpc>
              <a:spcBef>
                <a:spcPts val="375"/>
              </a:spcBef>
              <a:spcAft>
                <a:spcPct val="0"/>
              </a:spcAft>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8pPr>
            <a:lvl9pPr marL="3371850" indent="-171450" fontAlgn="base">
              <a:lnSpc>
                <a:spcPct val="90000"/>
              </a:lnSpc>
              <a:spcBef>
                <a:spcPts val="375"/>
              </a:spcBef>
              <a:spcAft>
                <a:spcPct val="0"/>
              </a:spcAft>
              <a:buFont typeface="Arial" panose="020B0604020202020204" pitchFamily="34" charset="0"/>
              <a:buChar char="•"/>
              <a:tabLst>
                <a:tab pos="457200" algn="r"/>
                <a:tab pos="5486400" algn="r"/>
              </a:tabLst>
              <a:defRPr sz="1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a:latin typeface="Arial" panose="020B0604020202020204" pitchFamily="34" charset="0"/>
                <a:cs typeface="Arial" panose="020B0604020202020204" pitchFamily="34" charset="0"/>
              </a:rPr>
              <a:t>EXAMPLES OF THE USE OF DUMMYACTIVITY</a:t>
            </a:r>
            <a:endParaRPr lang="en-US" altLang="en-US" sz="2000">
              <a:latin typeface="Times New Roman" panose="02020603050405020304" pitchFamily="18" charset="0"/>
            </a:endParaRPr>
          </a:p>
        </p:txBody>
      </p:sp>
      <p:sp>
        <p:nvSpPr>
          <p:cNvPr id="22534" name="Line 39"/>
          <p:cNvSpPr>
            <a:spLocks noChangeShapeType="1"/>
          </p:cNvSpPr>
          <p:nvPr/>
        </p:nvSpPr>
        <p:spPr bwMode="auto">
          <a:xfrm>
            <a:off x="7905750" y="16414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Text Box 22"/>
          <p:cNvSpPr txBox="1">
            <a:spLocks noChangeArrowheads="1"/>
          </p:cNvSpPr>
          <p:nvPr/>
        </p:nvSpPr>
        <p:spPr bwMode="auto">
          <a:xfrm>
            <a:off x="5867400" y="1676400"/>
            <a:ext cx="857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Dummy</a:t>
            </a:r>
            <a:endParaRPr lang="en-US" altLang="en-US" sz="1200" b="1">
              <a:cs typeface="Times New Roman" panose="02020603050405020304" pitchFamily="18" charset="0"/>
            </a:endParaRPr>
          </a:p>
          <a:p>
            <a:pPr algn="l"/>
            <a:endParaRPr lang="en-US" altLang="en-US" b="1"/>
          </a:p>
        </p:txBody>
      </p:sp>
      <p:sp>
        <p:nvSpPr>
          <p:cNvPr id="22536" name="Text Box 21"/>
          <p:cNvSpPr txBox="1">
            <a:spLocks noChangeArrowheads="1"/>
          </p:cNvSpPr>
          <p:nvPr/>
        </p:nvSpPr>
        <p:spPr bwMode="auto">
          <a:xfrm>
            <a:off x="4495800" y="2362201"/>
            <a:ext cx="952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RIGHT </a:t>
            </a:r>
            <a:r>
              <a:rPr lang="en-US" altLang="en-US" sz="1400" b="1">
                <a:latin typeface="Arial" panose="020B0604020202020204" pitchFamily="34" charset="0"/>
                <a:cs typeface="Arial" panose="020B0604020202020204" pitchFamily="34" charset="0"/>
                <a:sym typeface="Wingdings" panose="05000000000000000000" pitchFamily="2" charset="2"/>
              </a:rPr>
              <a:t></a:t>
            </a:r>
            <a:endParaRPr lang="en-US" altLang="en-US" sz="1200" b="1">
              <a:cs typeface="Times New Roman" panose="02020603050405020304" pitchFamily="18" charset="0"/>
            </a:endParaRPr>
          </a:p>
          <a:p>
            <a:pPr algn="l"/>
            <a:endParaRPr lang="en-US" altLang="en-US" b="1"/>
          </a:p>
        </p:txBody>
      </p:sp>
      <p:grpSp>
        <p:nvGrpSpPr>
          <p:cNvPr id="22537" name="Group 82"/>
          <p:cNvGrpSpPr>
            <a:grpSpLocks/>
          </p:cNvGrpSpPr>
          <p:nvPr/>
        </p:nvGrpSpPr>
        <p:grpSpPr bwMode="auto">
          <a:xfrm>
            <a:off x="2667000" y="3276600"/>
            <a:ext cx="3409950" cy="2362200"/>
            <a:chOff x="1068" y="2160"/>
            <a:chExt cx="2724" cy="1656"/>
          </a:xfrm>
        </p:grpSpPr>
        <p:sp>
          <p:nvSpPr>
            <p:cNvPr id="22564" name="Line 37"/>
            <p:cNvSpPr>
              <a:spLocks noChangeShapeType="1"/>
            </p:cNvSpPr>
            <p:nvPr/>
          </p:nvSpPr>
          <p:spPr bwMode="auto">
            <a:xfrm>
              <a:off x="1140" y="2724"/>
              <a:ext cx="504"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5" name="Line 36"/>
            <p:cNvSpPr>
              <a:spLocks noChangeShapeType="1"/>
            </p:cNvSpPr>
            <p:nvPr/>
          </p:nvSpPr>
          <p:spPr bwMode="auto">
            <a:xfrm flipV="1">
              <a:off x="1140" y="3156"/>
              <a:ext cx="504"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6" name="Oval 35"/>
            <p:cNvSpPr>
              <a:spLocks noChangeArrowheads="1"/>
            </p:cNvSpPr>
            <p:nvPr/>
          </p:nvSpPr>
          <p:spPr bwMode="auto">
            <a:xfrm>
              <a:off x="1572" y="2940"/>
              <a:ext cx="216" cy="216"/>
            </a:xfrm>
            <a:prstGeom prst="ellipse">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a:t>
              </a:r>
            </a:p>
            <a:p>
              <a:pPr algn="l"/>
              <a:endParaRPr lang="en-US" altLang="en-US"/>
            </a:p>
          </p:txBody>
        </p:sp>
        <p:sp>
          <p:nvSpPr>
            <p:cNvPr id="22567" name="Line 34"/>
            <p:cNvSpPr>
              <a:spLocks noChangeShapeType="1"/>
            </p:cNvSpPr>
            <p:nvPr/>
          </p:nvSpPr>
          <p:spPr bwMode="auto">
            <a:xfrm flipV="1">
              <a:off x="1788" y="2796"/>
              <a:ext cx="43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8" name="Line 33"/>
            <p:cNvSpPr>
              <a:spLocks noChangeShapeType="1"/>
            </p:cNvSpPr>
            <p:nvPr/>
          </p:nvSpPr>
          <p:spPr bwMode="auto">
            <a:xfrm>
              <a:off x="1788" y="3084"/>
              <a:ext cx="43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9" name="AutoShape 32"/>
            <p:cNvSpPr>
              <a:spLocks noChangeArrowheads="1"/>
            </p:cNvSpPr>
            <p:nvPr/>
          </p:nvSpPr>
          <p:spPr bwMode="auto">
            <a:xfrm>
              <a:off x="2928" y="2784"/>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a:t>
              </a:r>
            </a:p>
            <a:p>
              <a:pPr algn="l"/>
              <a:endParaRPr lang="en-US" altLang="en-US"/>
            </a:p>
          </p:txBody>
        </p:sp>
        <p:sp>
          <p:nvSpPr>
            <p:cNvPr id="22570" name="AutoShape 31"/>
            <p:cNvSpPr>
              <a:spLocks noChangeArrowheads="1"/>
            </p:cNvSpPr>
            <p:nvPr/>
          </p:nvSpPr>
          <p:spPr bwMode="auto">
            <a:xfrm>
              <a:off x="2976" y="3264"/>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2</a:t>
              </a:r>
            </a:p>
            <a:p>
              <a:pPr algn="l"/>
              <a:endParaRPr lang="en-US" altLang="en-US"/>
            </a:p>
          </p:txBody>
        </p:sp>
        <p:sp>
          <p:nvSpPr>
            <p:cNvPr id="22571" name="Line 30"/>
            <p:cNvSpPr>
              <a:spLocks noChangeShapeType="1"/>
            </p:cNvSpPr>
            <p:nvPr/>
          </p:nvSpPr>
          <p:spPr bwMode="auto">
            <a:xfrm>
              <a:off x="2400" y="2688"/>
              <a:ext cx="504"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2" name="Line 29"/>
            <p:cNvSpPr>
              <a:spLocks noChangeShapeType="1"/>
            </p:cNvSpPr>
            <p:nvPr/>
          </p:nvSpPr>
          <p:spPr bwMode="auto">
            <a:xfrm flipV="1">
              <a:off x="2400" y="2976"/>
              <a:ext cx="504"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3" name="Line 28"/>
            <p:cNvSpPr>
              <a:spLocks noChangeShapeType="1"/>
            </p:cNvSpPr>
            <p:nvPr/>
          </p:nvSpPr>
          <p:spPr bwMode="auto">
            <a:xfrm>
              <a:off x="2448" y="3360"/>
              <a:ext cx="5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4" name="Line 27"/>
            <p:cNvSpPr>
              <a:spLocks noChangeShapeType="1"/>
            </p:cNvSpPr>
            <p:nvPr/>
          </p:nvSpPr>
          <p:spPr bwMode="auto">
            <a:xfrm>
              <a:off x="3072" y="3024"/>
              <a:ext cx="0" cy="2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5" name="Line 26"/>
            <p:cNvSpPr>
              <a:spLocks noChangeShapeType="1"/>
            </p:cNvSpPr>
            <p:nvPr/>
          </p:nvSpPr>
          <p:spPr bwMode="auto">
            <a:xfrm>
              <a:off x="3168" y="2880"/>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6" name="Line 25"/>
            <p:cNvSpPr>
              <a:spLocks noChangeShapeType="1"/>
            </p:cNvSpPr>
            <p:nvPr/>
          </p:nvSpPr>
          <p:spPr bwMode="auto">
            <a:xfrm>
              <a:off x="3216" y="3360"/>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7" name="Line 24"/>
            <p:cNvSpPr>
              <a:spLocks noChangeShapeType="1"/>
            </p:cNvSpPr>
            <p:nvPr/>
          </p:nvSpPr>
          <p:spPr bwMode="auto">
            <a:xfrm>
              <a:off x="1068" y="3081"/>
              <a:ext cx="5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78" name="Text Box 16"/>
            <p:cNvSpPr txBox="1">
              <a:spLocks noChangeArrowheads="1"/>
            </p:cNvSpPr>
            <p:nvPr/>
          </p:nvSpPr>
          <p:spPr bwMode="auto">
            <a:xfrm>
              <a:off x="1584" y="2160"/>
              <a:ext cx="16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Activity  c not required for e                                                                                              </a:t>
              </a:r>
              <a:r>
                <a:rPr lang="en-US" altLang="en-US" sz="1400">
                  <a:latin typeface="Arial" panose="020B0604020202020204" pitchFamily="34" charset="0"/>
                  <a:cs typeface="Arial" panose="020B0604020202020204" pitchFamily="34" charset="0"/>
                </a:rPr>
                <a:t>         </a:t>
              </a:r>
              <a:r>
                <a:rPr lang="en-US" altLang="en-US" sz="1200">
                  <a:latin typeface="Arial" panose="020B0604020202020204" pitchFamily="34" charset="0"/>
                  <a:cs typeface="Arial" panose="020B0604020202020204" pitchFamily="34" charset="0"/>
                </a:rPr>
                <a:t> </a:t>
              </a:r>
              <a:endParaRPr lang="en-US" altLang="en-US" sz="1200">
                <a:cs typeface="Times New Roman" panose="02020603050405020304" pitchFamily="18" charset="0"/>
              </a:endParaRPr>
            </a:p>
            <a:p>
              <a:pPr algn="l"/>
              <a:endParaRPr lang="en-US" altLang="en-US"/>
            </a:p>
          </p:txBody>
        </p:sp>
        <p:sp>
          <p:nvSpPr>
            <p:cNvPr id="22579" name="Text Box 15"/>
            <p:cNvSpPr txBox="1">
              <a:spLocks noChangeArrowheads="1"/>
            </p:cNvSpPr>
            <p:nvPr/>
          </p:nvSpPr>
          <p:spPr bwMode="auto">
            <a:xfrm>
              <a:off x="1200" y="261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a</a:t>
              </a:r>
              <a:endParaRPr lang="en-US" altLang="en-US" sz="1200">
                <a:cs typeface="Times New Roman" panose="02020603050405020304" pitchFamily="18" charset="0"/>
              </a:endParaRPr>
            </a:p>
            <a:p>
              <a:pPr algn="l"/>
              <a:endParaRPr lang="en-US" altLang="en-US"/>
            </a:p>
          </p:txBody>
        </p:sp>
        <p:sp>
          <p:nvSpPr>
            <p:cNvPr id="22580" name="Text Box 14"/>
            <p:cNvSpPr txBox="1">
              <a:spLocks noChangeArrowheads="1"/>
            </p:cNvSpPr>
            <p:nvPr/>
          </p:nvSpPr>
          <p:spPr bwMode="auto">
            <a:xfrm>
              <a:off x="1080" y="2922"/>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algn="l"/>
              <a:endParaRPr lang="en-US" altLang="en-US"/>
            </a:p>
          </p:txBody>
        </p:sp>
        <p:sp>
          <p:nvSpPr>
            <p:cNvPr id="22581" name="Text Box 13"/>
            <p:cNvSpPr txBox="1">
              <a:spLocks noChangeArrowheads="1"/>
            </p:cNvSpPr>
            <p:nvPr/>
          </p:nvSpPr>
          <p:spPr bwMode="auto">
            <a:xfrm>
              <a:off x="1146" y="3204"/>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c</a:t>
              </a:r>
              <a:endParaRPr lang="en-US" altLang="en-US" sz="1200">
                <a:cs typeface="Times New Roman" panose="02020603050405020304" pitchFamily="18" charset="0"/>
              </a:endParaRPr>
            </a:p>
            <a:p>
              <a:pPr algn="l"/>
              <a:endParaRPr lang="en-US" altLang="en-US"/>
            </a:p>
          </p:txBody>
        </p:sp>
        <p:sp>
          <p:nvSpPr>
            <p:cNvPr id="22582" name="Text Box 12"/>
            <p:cNvSpPr txBox="1">
              <a:spLocks noChangeArrowheads="1"/>
            </p:cNvSpPr>
            <p:nvPr/>
          </p:nvSpPr>
          <p:spPr bwMode="auto">
            <a:xfrm>
              <a:off x="1956" y="270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d</a:t>
              </a:r>
              <a:endParaRPr lang="en-US" altLang="en-US" sz="1200">
                <a:cs typeface="Times New Roman" panose="02020603050405020304" pitchFamily="18" charset="0"/>
              </a:endParaRPr>
            </a:p>
            <a:p>
              <a:pPr algn="l"/>
              <a:endParaRPr lang="en-US" altLang="en-US"/>
            </a:p>
          </p:txBody>
        </p:sp>
        <p:sp>
          <p:nvSpPr>
            <p:cNvPr id="22583" name="Text Box 11"/>
            <p:cNvSpPr txBox="1">
              <a:spLocks noChangeArrowheads="1"/>
            </p:cNvSpPr>
            <p:nvPr/>
          </p:nvSpPr>
          <p:spPr bwMode="auto">
            <a:xfrm>
              <a:off x="1842" y="297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e</a:t>
              </a:r>
              <a:endParaRPr lang="en-US" altLang="en-US" sz="1200">
                <a:cs typeface="Times New Roman" panose="02020603050405020304" pitchFamily="18" charset="0"/>
              </a:endParaRPr>
            </a:p>
            <a:p>
              <a:pPr algn="l"/>
              <a:endParaRPr lang="en-US" altLang="en-US"/>
            </a:p>
          </p:txBody>
        </p:sp>
        <p:sp>
          <p:nvSpPr>
            <p:cNvPr id="22584" name="Text Box 10"/>
            <p:cNvSpPr txBox="1">
              <a:spLocks noChangeArrowheads="1"/>
            </p:cNvSpPr>
            <p:nvPr/>
          </p:nvSpPr>
          <p:spPr bwMode="auto">
            <a:xfrm>
              <a:off x="2592" y="24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a</a:t>
              </a:r>
              <a:endParaRPr lang="en-US" altLang="en-US" sz="1200">
                <a:cs typeface="Times New Roman" panose="02020603050405020304" pitchFamily="18" charset="0"/>
              </a:endParaRPr>
            </a:p>
            <a:p>
              <a:pPr algn="l"/>
              <a:endParaRPr lang="en-US" altLang="en-US"/>
            </a:p>
          </p:txBody>
        </p:sp>
        <p:sp>
          <p:nvSpPr>
            <p:cNvPr id="22585" name="Text Box 9"/>
            <p:cNvSpPr txBox="1">
              <a:spLocks noChangeArrowheads="1"/>
            </p:cNvSpPr>
            <p:nvPr/>
          </p:nvSpPr>
          <p:spPr bwMode="auto">
            <a:xfrm>
              <a:off x="2400" y="2928"/>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algn="l"/>
              <a:endParaRPr lang="en-US" altLang="en-US"/>
            </a:p>
          </p:txBody>
        </p:sp>
        <p:sp>
          <p:nvSpPr>
            <p:cNvPr id="22586" name="Text Box 8"/>
            <p:cNvSpPr txBox="1">
              <a:spLocks noChangeArrowheads="1"/>
            </p:cNvSpPr>
            <p:nvPr/>
          </p:nvSpPr>
          <p:spPr bwMode="auto">
            <a:xfrm>
              <a:off x="2640" y="3408"/>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c</a:t>
              </a:r>
              <a:endParaRPr lang="en-US" altLang="en-US" sz="1200">
                <a:cs typeface="Times New Roman" panose="02020603050405020304" pitchFamily="18" charset="0"/>
              </a:endParaRPr>
            </a:p>
            <a:p>
              <a:pPr algn="l"/>
              <a:endParaRPr lang="en-US" altLang="en-US"/>
            </a:p>
          </p:txBody>
        </p:sp>
        <p:sp>
          <p:nvSpPr>
            <p:cNvPr id="22587" name="Text Box 7"/>
            <p:cNvSpPr txBox="1">
              <a:spLocks noChangeArrowheads="1"/>
            </p:cNvSpPr>
            <p:nvPr/>
          </p:nvSpPr>
          <p:spPr bwMode="auto">
            <a:xfrm>
              <a:off x="3360" y="3120"/>
              <a:ext cx="1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d</a:t>
              </a:r>
              <a:endParaRPr lang="en-US" altLang="en-US" sz="1200">
                <a:cs typeface="Times New Roman" panose="02020603050405020304" pitchFamily="18" charset="0"/>
              </a:endParaRPr>
            </a:p>
            <a:p>
              <a:pPr algn="l"/>
              <a:endParaRPr lang="en-US" altLang="en-US"/>
            </a:p>
          </p:txBody>
        </p:sp>
        <p:sp>
          <p:nvSpPr>
            <p:cNvPr id="22588" name="Text Box 6"/>
            <p:cNvSpPr txBox="1">
              <a:spLocks noChangeArrowheads="1"/>
            </p:cNvSpPr>
            <p:nvPr/>
          </p:nvSpPr>
          <p:spPr bwMode="auto">
            <a:xfrm>
              <a:off x="3312" y="2640"/>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e</a:t>
              </a:r>
              <a:endParaRPr lang="en-US" altLang="en-US" sz="1200">
                <a:cs typeface="Times New Roman" panose="02020603050405020304" pitchFamily="18" charset="0"/>
              </a:endParaRPr>
            </a:p>
            <a:p>
              <a:pPr algn="l"/>
              <a:endParaRPr lang="en-US" altLang="en-US"/>
            </a:p>
          </p:txBody>
        </p:sp>
        <p:sp>
          <p:nvSpPr>
            <p:cNvPr id="22589" name="Text Box 5"/>
            <p:cNvSpPr txBox="1">
              <a:spLocks noChangeArrowheads="1"/>
            </p:cNvSpPr>
            <p:nvPr/>
          </p:nvSpPr>
          <p:spPr bwMode="auto">
            <a:xfrm>
              <a:off x="1236" y="3534"/>
              <a:ext cx="70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WRONG!!!</a:t>
              </a:r>
              <a:endParaRPr lang="en-US" altLang="en-US" sz="1200" b="1">
                <a:cs typeface="Times New Roman" panose="02020603050405020304" pitchFamily="18" charset="0"/>
              </a:endParaRPr>
            </a:p>
            <a:p>
              <a:pPr algn="l"/>
              <a:endParaRPr lang="en-US" altLang="en-US" b="1"/>
            </a:p>
          </p:txBody>
        </p:sp>
        <p:sp>
          <p:nvSpPr>
            <p:cNvPr id="22590" name="Text Box 4"/>
            <p:cNvSpPr txBox="1">
              <a:spLocks noChangeArrowheads="1"/>
            </p:cNvSpPr>
            <p:nvPr/>
          </p:nvSpPr>
          <p:spPr bwMode="auto">
            <a:xfrm>
              <a:off x="2736" y="3600"/>
              <a:ext cx="6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RIGHT </a:t>
              </a:r>
              <a:r>
                <a:rPr lang="en-US" altLang="en-US" sz="1400" b="1">
                  <a:latin typeface="Arial" panose="020B0604020202020204" pitchFamily="34" charset="0"/>
                  <a:cs typeface="Arial" panose="020B0604020202020204" pitchFamily="34" charset="0"/>
                  <a:sym typeface="Wingdings" panose="05000000000000000000" pitchFamily="2" charset="2"/>
                </a:rPr>
                <a:t></a:t>
              </a:r>
              <a:endParaRPr lang="en-US" altLang="en-US"/>
            </a:p>
          </p:txBody>
        </p:sp>
      </p:grpSp>
      <p:sp>
        <p:nvSpPr>
          <p:cNvPr id="22538" name="Rectangle 79"/>
          <p:cNvSpPr>
            <a:spLocks noChangeArrowheads="1"/>
          </p:cNvSpPr>
          <p:nvPr/>
        </p:nvSpPr>
        <p:spPr bwMode="auto">
          <a:xfrm>
            <a:off x="1524000" y="-334963"/>
            <a:ext cx="91440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 </a:t>
            </a:r>
            <a:endParaRPr lang="en-US" altLang="en-US" sz="1200">
              <a:cs typeface="Times New Roman" panose="02020603050405020304" pitchFamily="18" charset="0"/>
            </a:endParaRPr>
          </a:p>
          <a:p>
            <a:pPr algn="l"/>
            <a:endParaRPr lang="en-US" altLang="en-US"/>
          </a:p>
        </p:txBody>
      </p:sp>
      <p:pic>
        <p:nvPicPr>
          <p:cNvPr id="22539" name="Picture 81" descr="C:\Documents and Settings\shari\Application Data\Microsoft\Media Catalog\network logic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371600"/>
            <a:ext cx="2947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Rectangle 83"/>
          <p:cNvSpPr>
            <a:spLocks noChangeArrowheads="1"/>
          </p:cNvSpPr>
          <p:nvPr/>
        </p:nvSpPr>
        <p:spPr bwMode="auto">
          <a:xfrm>
            <a:off x="2514600" y="3200400"/>
            <a:ext cx="41910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2541" name="Group 87"/>
          <p:cNvGrpSpPr>
            <a:grpSpLocks/>
          </p:cNvGrpSpPr>
          <p:nvPr/>
        </p:nvGrpSpPr>
        <p:grpSpPr bwMode="auto">
          <a:xfrm>
            <a:off x="2743200" y="1066800"/>
            <a:ext cx="3429000" cy="1524000"/>
            <a:chOff x="768" y="672"/>
            <a:chExt cx="2208" cy="939"/>
          </a:xfrm>
        </p:grpSpPr>
        <p:sp>
          <p:nvSpPr>
            <p:cNvPr id="22546" name="Text Box 3"/>
            <p:cNvSpPr txBox="1">
              <a:spLocks noChangeArrowheads="1"/>
            </p:cNvSpPr>
            <p:nvPr/>
          </p:nvSpPr>
          <p:spPr bwMode="auto">
            <a:xfrm>
              <a:off x="864" y="672"/>
              <a:ext cx="21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Network concurrent activities</a:t>
              </a:r>
              <a:r>
                <a:rPr lang="en-US" altLang="en-US" sz="1400">
                  <a:latin typeface="Arial" panose="020B0604020202020204" pitchFamily="34" charset="0"/>
                  <a:cs typeface="Arial" panose="020B0604020202020204" pitchFamily="34" charset="0"/>
                </a:rPr>
                <a:t>            </a:t>
              </a:r>
              <a:endParaRPr lang="en-US" altLang="en-US" sz="1200">
                <a:cs typeface="Times New Roman" panose="02020603050405020304" pitchFamily="18" charset="0"/>
              </a:endParaRPr>
            </a:p>
            <a:p>
              <a:pPr algn="l"/>
              <a:endParaRPr lang="en-US" altLang="en-US"/>
            </a:p>
          </p:txBody>
        </p:sp>
        <p:grpSp>
          <p:nvGrpSpPr>
            <p:cNvPr id="22547" name="Group 86"/>
            <p:cNvGrpSpPr>
              <a:grpSpLocks/>
            </p:cNvGrpSpPr>
            <p:nvPr/>
          </p:nvGrpSpPr>
          <p:grpSpPr bwMode="auto">
            <a:xfrm>
              <a:off x="768" y="816"/>
              <a:ext cx="1992" cy="795"/>
              <a:chOff x="768" y="816"/>
              <a:chExt cx="1992" cy="795"/>
            </a:xfrm>
          </p:grpSpPr>
          <p:sp>
            <p:nvSpPr>
              <p:cNvPr id="22548" name="AutoShape 48"/>
              <p:cNvSpPr>
                <a:spLocks noChangeArrowheads="1"/>
              </p:cNvSpPr>
              <p:nvPr/>
            </p:nvSpPr>
            <p:spPr bwMode="auto">
              <a:xfrm>
                <a:off x="768" y="1056"/>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a:t>
                </a:r>
              </a:p>
              <a:p>
                <a:pPr algn="l"/>
                <a:endParaRPr lang="en-US" altLang="en-US"/>
              </a:p>
            </p:txBody>
          </p:sp>
          <p:sp>
            <p:nvSpPr>
              <p:cNvPr id="22549" name="AutoShape 47"/>
              <p:cNvSpPr>
                <a:spLocks noChangeArrowheads="1"/>
              </p:cNvSpPr>
              <p:nvPr/>
            </p:nvSpPr>
            <p:spPr bwMode="auto">
              <a:xfrm>
                <a:off x="1392" y="1056"/>
                <a:ext cx="216" cy="168"/>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2</a:t>
                </a:r>
              </a:p>
              <a:p>
                <a:pPr algn="l"/>
                <a:endParaRPr lang="en-US" altLang="en-US"/>
              </a:p>
            </p:txBody>
          </p:sp>
          <p:sp>
            <p:nvSpPr>
              <p:cNvPr id="22550" name="Line 46"/>
              <p:cNvSpPr>
                <a:spLocks noChangeShapeType="1"/>
              </p:cNvSpPr>
              <p:nvPr/>
            </p:nvSpPr>
            <p:spPr bwMode="auto">
              <a:xfrm>
                <a:off x="864" y="1056"/>
                <a:ext cx="6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1" name="Line 45"/>
              <p:cNvSpPr>
                <a:spLocks noChangeShapeType="1"/>
              </p:cNvSpPr>
              <p:nvPr/>
            </p:nvSpPr>
            <p:spPr bwMode="auto">
              <a:xfrm>
                <a:off x="960" y="1248"/>
                <a:ext cx="5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2" name="AutoShape 44"/>
              <p:cNvSpPr>
                <a:spLocks noChangeArrowheads="1"/>
              </p:cNvSpPr>
              <p:nvPr/>
            </p:nvSpPr>
            <p:spPr bwMode="auto">
              <a:xfrm>
                <a:off x="1920" y="1056"/>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a:t>
                </a:r>
              </a:p>
              <a:p>
                <a:pPr algn="l"/>
                <a:endParaRPr lang="en-US" altLang="en-US"/>
              </a:p>
            </p:txBody>
          </p:sp>
          <p:sp>
            <p:nvSpPr>
              <p:cNvPr id="22553" name="AutoShape 43"/>
              <p:cNvSpPr>
                <a:spLocks noChangeArrowheads="1"/>
              </p:cNvSpPr>
              <p:nvPr/>
            </p:nvSpPr>
            <p:spPr bwMode="auto">
              <a:xfrm>
                <a:off x="2544" y="864"/>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2</a:t>
                </a:r>
              </a:p>
              <a:p>
                <a:pPr algn="l"/>
                <a:endParaRPr lang="en-US" altLang="en-US"/>
              </a:p>
            </p:txBody>
          </p:sp>
          <p:sp>
            <p:nvSpPr>
              <p:cNvPr id="22554" name="AutoShape 42"/>
              <p:cNvSpPr>
                <a:spLocks noChangeArrowheads="1"/>
              </p:cNvSpPr>
              <p:nvPr/>
            </p:nvSpPr>
            <p:spPr bwMode="auto">
              <a:xfrm>
                <a:off x="2496" y="1296"/>
                <a:ext cx="216" cy="216"/>
              </a:xfrm>
              <a:prstGeom prst="flowChartConnector">
                <a:avLst/>
              </a:prstGeom>
              <a:solidFill>
                <a:srgbClr val="FFFFFF"/>
              </a:solidFill>
              <a:ln w="9525">
                <a:solidFill>
                  <a:srgbClr val="000000"/>
                </a:solidFill>
                <a:round/>
                <a:headEnd/>
                <a:tailEnd/>
              </a:ln>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3</a:t>
                </a:r>
              </a:p>
              <a:p>
                <a:pPr algn="l"/>
                <a:endParaRPr lang="en-US" altLang="en-US"/>
              </a:p>
            </p:txBody>
          </p:sp>
          <p:sp>
            <p:nvSpPr>
              <p:cNvPr id="22555" name="Line 41"/>
              <p:cNvSpPr>
                <a:spLocks noChangeShapeType="1"/>
              </p:cNvSpPr>
              <p:nvPr/>
            </p:nvSpPr>
            <p:spPr bwMode="auto">
              <a:xfrm flipV="1">
                <a:off x="2064" y="960"/>
                <a:ext cx="480"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6" name="Line 40"/>
              <p:cNvSpPr>
                <a:spLocks noChangeShapeType="1"/>
              </p:cNvSpPr>
              <p:nvPr/>
            </p:nvSpPr>
            <p:spPr bwMode="auto">
              <a:xfrm>
                <a:off x="2112" y="1248"/>
                <a:ext cx="384"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7" name="Line 38"/>
              <p:cNvSpPr>
                <a:spLocks noChangeShapeType="1"/>
              </p:cNvSpPr>
              <p:nvPr/>
            </p:nvSpPr>
            <p:spPr bwMode="auto">
              <a:xfrm>
                <a:off x="2640" y="1104"/>
                <a:ext cx="0" cy="19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8" name="Text Box 23"/>
              <p:cNvSpPr txBox="1">
                <a:spLocks noChangeArrowheads="1"/>
              </p:cNvSpPr>
              <p:nvPr/>
            </p:nvSpPr>
            <p:spPr bwMode="auto">
              <a:xfrm>
                <a:off x="2160" y="816"/>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tabLst>
                    <a:tab pos="0" algn="r"/>
                    <a:tab pos="5486400" algn="r"/>
                  </a:tabLst>
                  <a:defRPr sz="2100">
                    <a:solidFill>
                      <a:schemeClr val="tx1"/>
                    </a:solidFill>
                    <a:latin typeface="Calibri" panose="020F0502020204030204" pitchFamily="34" charset="0"/>
                  </a:defRPr>
                </a:lvl1pPr>
                <a:lvl2pPr marL="514350" indent="-171450">
                  <a:lnSpc>
                    <a:spcPct val="90000"/>
                  </a:lnSpc>
                  <a:spcBef>
                    <a:spcPts val="375"/>
                  </a:spcBef>
                  <a:buFont typeface="Arial" panose="020B0604020202020204" pitchFamily="34" charset="0"/>
                  <a:buChar char="•"/>
                  <a:tabLst>
                    <a:tab pos="0" algn="r"/>
                    <a:tab pos="5486400" algn="r"/>
                  </a:tabLst>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tabLst>
                    <a:tab pos="0" algn="r"/>
                    <a:tab pos="5486400" algn="r"/>
                  </a:tabLst>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5pPr>
                <a:lvl6pPr marL="2000250" indent="-171450" fontAlgn="base">
                  <a:lnSpc>
                    <a:spcPct val="90000"/>
                  </a:lnSpc>
                  <a:spcBef>
                    <a:spcPts val="375"/>
                  </a:spcBef>
                  <a:spcAft>
                    <a:spcPct val="0"/>
                  </a:spcAft>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6pPr>
                <a:lvl7pPr marL="2457450" indent="-171450" fontAlgn="base">
                  <a:lnSpc>
                    <a:spcPct val="90000"/>
                  </a:lnSpc>
                  <a:spcBef>
                    <a:spcPts val="375"/>
                  </a:spcBef>
                  <a:spcAft>
                    <a:spcPct val="0"/>
                  </a:spcAft>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7pPr>
                <a:lvl8pPr marL="2914650" indent="-171450" fontAlgn="base">
                  <a:lnSpc>
                    <a:spcPct val="90000"/>
                  </a:lnSpc>
                  <a:spcBef>
                    <a:spcPts val="375"/>
                  </a:spcBef>
                  <a:spcAft>
                    <a:spcPct val="0"/>
                  </a:spcAft>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8pPr>
                <a:lvl9pPr marL="3371850" indent="-171450" fontAlgn="base">
                  <a:lnSpc>
                    <a:spcPct val="90000"/>
                  </a:lnSpc>
                  <a:spcBef>
                    <a:spcPts val="375"/>
                  </a:spcBef>
                  <a:spcAft>
                    <a:spcPct val="0"/>
                  </a:spcAft>
                  <a:buFont typeface="Arial" panose="020B0604020202020204" pitchFamily="34" charset="0"/>
                  <a:buChar char="•"/>
                  <a:tabLst>
                    <a:tab pos="0" algn="r"/>
                    <a:tab pos="5486400" algn="r"/>
                  </a:tabLst>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a:latin typeface="Tahoma" panose="020B0604030504040204" pitchFamily="34" charset="0"/>
                    <a:cs typeface="Tahoma" panose="020B0604030504040204" pitchFamily="34" charset="0"/>
                  </a:rPr>
                  <a:t>a</a:t>
                </a:r>
                <a:endParaRPr lang="en-US" altLang="en-US" sz="1200">
                  <a:latin typeface="Times New Roman" panose="02020603050405020304" pitchFamily="18" charset="0"/>
                  <a:cs typeface="Times New Roman" panose="02020603050405020304" pitchFamily="18" charset="0"/>
                </a:endParaRPr>
              </a:p>
              <a:p>
                <a:pPr>
                  <a:lnSpc>
                    <a:spcPct val="100000"/>
                  </a:lnSpc>
                  <a:spcBef>
                    <a:spcPct val="0"/>
                  </a:spcBef>
                  <a:buFontTx/>
                  <a:buNone/>
                </a:pPr>
                <a:endParaRPr lang="en-US" altLang="en-US" sz="2400">
                  <a:latin typeface="Times New Roman" panose="02020603050405020304" pitchFamily="18" charset="0"/>
                </a:endParaRPr>
              </a:p>
            </p:txBody>
          </p:sp>
          <p:sp>
            <p:nvSpPr>
              <p:cNvPr id="22559" name="Text Box 20"/>
              <p:cNvSpPr txBox="1">
                <a:spLocks noChangeArrowheads="1"/>
              </p:cNvSpPr>
              <p:nvPr/>
            </p:nvSpPr>
            <p:spPr bwMode="auto">
              <a:xfrm>
                <a:off x="768" y="1440"/>
                <a:ext cx="75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b="1">
                    <a:latin typeface="Arial" panose="020B0604020202020204" pitchFamily="34" charset="0"/>
                    <a:cs typeface="Arial" panose="020B0604020202020204" pitchFamily="34" charset="0"/>
                  </a:rPr>
                  <a:t>WRONG!!!</a:t>
                </a:r>
                <a:endParaRPr lang="en-US" altLang="en-US" b="1"/>
              </a:p>
            </p:txBody>
          </p:sp>
          <p:sp>
            <p:nvSpPr>
              <p:cNvPr id="22560" name="Text Box 19"/>
              <p:cNvSpPr txBox="1">
                <a:spLocks noChangeArrowheads="1"/>
              </p:cNvSpPr>
              <p:nvPr/>
            </p:nvSpPr>
            <p:spPr bwMode="auto">
              <a:xfrm>
                <a:off x="1104" y="864"/>
                <a:ext cx="19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a</a:t>
                </a:r>
                <a:endParaRPr lang="en-US" altLang="en-US" sz="1200">
                  <a:cs typeface="Times New Roman" panose="02020603050405020304" pitchFamily="18" charset="0"/>
                </a:endParaRPr>
              </a:p>
              <a:p>
                <a:pPr algn="l"/>
                <a:endParaRPr lang="en-US" altLang="en-US"/>
              </a:p>
            </p:txBody>
          </p:sp>
          <p:sp>
            <p:nvSpPr>
              <p:cNvPr id="22561" name="Text Box 18"/>
              <p:cNvSpPr txBox="1">
                <a:spLocks noChangeArrowheads="1"/>
              </p:cNvSpPr>
              <p:nvPr/>
            </p:nvSpPr>
            <p:spPr bwMode="auto">
              <a:xfrm>
                <a:off x="1152" y="1296"/>
                <a:ext cx="1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algn="l"/>
                <a:endParaRPr lang="en-US" altLang="en-US"/>
              </a:p>
            </p:txBody>
          </p:sp>
          <p:sp>
            <p:nvSpPr>
              <p:cNvPr id="22562" name="Text Box 17"/>
              <p:cNvSpPr txBox="1">
                <a:spLocks noChangeArrowheads="1"/>
              </p:cNvSpPr>
              <p:nvPr/>
            </p:nvSpPr>
            <p:spPr bwMode="auto">
              <a:xfrm>
                <a:off x="2160" y="1344"/>
                <a:ext cx="1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algn="l"/>
                <a:endParaRPr lang="en-US" altLang="en-US"/>
              </a:p>
            </p:txBody>
          </p:sp>
          <p:sp>
            <p:nvSpPr>
              <p:cNvPr id="22563" name="Line 85"/>
              <p:cNvSpPr>
                <a:spLocks noChangeShapeType="1"/>
              </p:cNvSpPr>
              <p:nvPr/>
            </p:nvSpPr>
            <p:spPr bwMode="auto">
              <a:xfrm flipH="1">
                <a:off x="2688" y="1152"/>
                <a:ext cx="4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2542" name="Rectangle 88"/>
          <p:cNvSpPr>
            <a:spLocks noChangeArrowheads="1"/>
          </p:cNvSpPr>
          <p:nvPr/>
        </p:nvSpPr>
        <p:spPr bwMode="auto">
          <a:xfrm>
            <a:off x="2514600" y="1066800"/>
            <a:ext cx="4191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3" name="Rectangle 89"/>
          <p:cNvSpPr>
            <a:spLocks noChangeArrowheads="1"/>
          </p:cNvSpPr>
          <p:nvPr/>
        </p:nvSpPr>
        <p:spPr bwMode="auto">
          <a:xfrm>
            <a:off x="6705600" y="1066800"/>
            <a:ext cx="3581400" cy="510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44" name="Text Box 90"/>
          <p:cNvSpPr txBox="1">
            <a:spLocks noChangeArrowheads="1"/>
          </p:cNvSpPr>
          <p:nvPr/>
        </p:nvSpPr>
        <p:spPr bwMode="auto">
          <a:xfrm>
            <a:off x="7543800" y="3276601"/>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t>WRONG !</a:t>
            </a:r>
          </a:p>
        </p:txBody>
      </p:sp>
      <p:sp>
        <p:nvSpPr>
          <p:cNvPr id="22545" name="Text Box 91"/>
          <p:cNvSpPr txBox="1">
            <a:spLocks noChangeArrowheads="1"/>
          </p:cNvSpPr>
          <p:nvPr/>
        </p:nvSpPr>
        <p:spPr bwMode="auto">
          <a:xfrm>
            <a:off x="7543800" y="55626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a:t>RIGHT </a:t>
            </a:r>
            <a:r>
              <a:rPr lang="en-US" altLang="en-US" sz="2000" b="1">
                <a:sym typeface="Wingdings" panose="05000000000000000000" pitchFamily="2" charset="2"/>
              </a:rPr>
              <a:t></a:t>
            </a:r>
            <a:endParaRPr lang="en-US" altLang="en-US" sz="2000" b="1"/>
          </a:p>
        </p:txBody>
      </p:sp>
    </p:spTree>
    <p:extLst>
      <p:ext uri="{BB962C8B-B14F-4D97-AF65-F5344CB8AC3E}">
        <p14:creationId xmlns:p14="http://schemas.microsoft.com/office/powerpoint/2010/main" val="317545629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8854" y="329499"/>
            <a:ext cx="11722654" cy="6593428"/>
          </a:xfrm>
          <a:prstGeom prst="rect">
            <a:avLst/>
          </a:prstGeom>
        </p:spPr>
      </p:pic>
    </p:spTree>
    <p:extLst>
      <p:ext uri="{BB962C8B-B14F-4D97-AF65-F5344CB8AC3E}">
        <p14:creationId xmlns:p14="http://schemas.microsoft.com/office/powerpoint/2010/main" val="1891963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ate Placeholder 1"/>
          <p:cNvSpPr>
            <a:spLocks noGrp="1"/>
          </p:cNvSpPr>
          <p:nvPr>
            <p:ph type="dt" sz="quarter" idx="10"/>
          </p:nvPr>
        </p:nvSpPr>
        <p:spPr/>
        <p:txBody>
          <a:bodyPr/>
          <a:lstStyle/>
          <a:p>
            <a:pPr>
              <a:defRPr/>
            </a:pPr>
            <a:r>
              <a:rPr lang="en-US" altLang="en-US"/>
              <a:t>Chapter 8</a:t>
            </a:r>
          </a:p>
        </p:txBody>
      </p:sp>
      <p:sp>
        <p:nvSpPr>
          <p:cNvPr id="50" name="Footer Placeholder 2"/>
          <p:cNvSpPr>
            <a:spLocks noGrp="1"/>
          </p:cNvSpPr>
          <p:nvPr>
            <p:ph type="ftr" sz="quarter" idx="11"/>
          </p:nvPr>
        </p:nvSpPr>
        <p:spPr/>
        <p:txBody>
          <a:bodyPr/>
          <a:lstStyle/>
          <a:p>
            <a:pPr>
              <a:defRPr/>
            </a:pPr>
            <a:r>
              <a:rPr lang="en-US" altLang="en-US"/>
              <a:t>Scheduling, PERT, Critical Path Analysis</a:t>
            </a:r>
          </a:p>
        </p:txBody>
      </p:sp>
      <p:sp>
        <p:nvSpPr>
          <p:cNvPr id="51" name="Slide Number Placeholder 3"/>
          <p:cNvSpPr>
            <a:spLocks noGrp="1"/>
          </p:cNvSpPr>
          <p:nvPr>
            <p:ph type="sldNum" sz="quarter" idx="12"/>
          </p:nvPr>
        </p:nvSpPr>
        <p:spPr/>
        <p:txBody>
          <a:bodyPr/>
          <a:lstStyle/>
          <a:p>
            <a:pPr>
              <a:defRPr/>
            </a:pPr>
            <a:fld id="{8290C4F7-BAE5-42C1-98E7-9E0B2B7624AB}" type="slidenum">
              <a:rPr lang="en-US" altLang="en-US"/>
              <a:pPr>
                <a:defRPr/>
              </a:pPr>
              <a:t>30</a:t>
            </a:fld>
            <a:endParaRPr lang="en-US" altLang="en-US"/>
          </a:p>
        </p:txBody>
      </p:sp>
      <p:grpSp>
        <p:nvGrpSpPr>
          <p:cNvPr id="23557" name="Group 2"/>
          <p:cNvGrpSpPr>
            <a:grpSpLocks/>
          </p:cNvGrpSpPr>
          <p:nvPr/>
        </p:nvGrpSpPr>
        <p:grpSpPr bwMode="auto">
          <a:xfrm>
            <a:off x="2514600" y="990600"/>
            <a:ext cx="6781800" cy="4191000"/>
            <a:chOff x="3645" y="1605"/>
            <a:chExt cx="10605" cy="7635"/>
          </a:xfrm>
        </p:grpSpPr>
        <p:sp>
          <p:nvSpPr>
            <p:cNvPr id="23558" name="Oval 3"/>
            <p:cNvSpPr>
              <a:spLocks noChangeArrowheads="1"/>
            </p:cNvSpPr>
            <p:nvPr/>
          </p:nvSpPr>
          <p:spPr bwMode="auto">
            <a:xfrm>
              <a:off x="5175" y="2651"/>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59" name="Text Box 4"/>
            <p:cNvSpPr txBox="1">
              <a:spLocks noChangeArrowheads="1"/>
            </p:cNvSpPr>
            <p:nvPr/>
          </p:nvSpPr>
          <p:spPr bwMode="auto">
            <a:xfrm>
              <a:off x="5145" y="2756"/>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1</a:t>
              </a:r>
            </a:p>
          </p:txBody>
        </p:sp>
        <p:sp>
          <p:nvSpPr>
            <p:cNvPr id="23560" name="Oval 5"/>
            <p:cNvSpPr>
              <a:spLocks noChangeArrowheads="1"/>
            </p:cNvSpPr>
            <p:nvPr/>
          </p:nvSpPr>
          <p:spPr bwMode="auto">
            <a:xfrm>
              <a:off x="10095" y="2576"/>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1" name="Text Box 6"/>
            <p:cNvSpPr txBox="1">
              <a:spLocks noChangeArrowheads="1"/>
            </p:cNvSpPr>
            <p:nvPr/>
          </p:nvSpPr>
          <p:spPr bwMode="auto">
            <a:xfrm>
              <a:off x="10065" y="2681"/>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1</a:t>
              </a:r>
            </a:p>
          </p:txBody>
        </p:sp>
        <p:sp>
          <p:nvSpPr>
            <p:cNvPr id="23562" name="Oval 7"/>
            <p:cNvSpPr>
              <a:spLocks noChangeArrowheads="1"/>
            </p:cNvSpPr>
            <p:nvPr/>
          </p:nvSpPr>
          <p:spPr bwMode="auto">
            <a:xfrm>
              <a:off x="5115" y="4811"/>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3" name="Text Box 8"/>
            <p:cNvSpPr txBox="1">
              <a:spLocks noChangeArrowheads="1"/>
            </p:cNvSpPr>
            <p:nvPr/>
          </p:nvSpPr>
          <p:spPr bwMode="auto">
            <a:xfrm>
              <a:off x="5085" y="4916"/>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2</a:t>
              </a:r>
            </a:p>
          </p:txBody>
        </p:sp>
        <p:sp>
          <p:nvSpPr>
            <p:cNvPr id="23564" name="Oval 9"/>
            <p:cNvSpPr>
              <a:spLocks noChangeArrowheads="1"/>
            </p:cNvSpPr>
            <p:nvPr/>
          </p:nvSpPr>
          <p:spPr bwMode="auto">
            <a:xfrm>
              <a:off x="10035" y="4736"/>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5" name="Text Box 10"/>
            <p:cNvSpPr txBox="1">
              <a:spLocks noChangeArrowheads="1"/>
            </p:cNvSpPr>
            <p:nvPr/>
          </p:nvSpPr>
          <p:spPr bwMode="auto">
            <a:xfrm>
              <a:off x="10005" y="4841"/>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2</a:t>
              </a:r>
            </a:p>
          </p:txBody>
        </p:sp>
        <p:sp>
          <p:nvSpPr>
            <p:cNvPr id="23566" name="Oval 11"/>
            <p:cNvSpPr>
              <a:spLocks noChangeArrowheads="1"/>
            </p:cNvSpPr>
            <p:nvPr/>
          </p:nvSpPr>
          <p:spPr bwMode="auto">
            <a:xfrm>
              <a:off x="5085" y="7046"/>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7" name="Text Box 12"/>
            <p:cNvSpPr txBox="1">
              <a:spLocks noChangeArrowheads="1"/>
            </p:cNvSpPr>
            <p:nvPr/>
          </p:nvSpPr>
          <p:spPr bwMode="auto">
            <a:xfrm>
              <a:off x="5055" y="7151"/>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3</a:t>
              </a:r>
            </a:p>
          </p:txBody>
        </p:sp>
        <p:sp>
          <p:nvSpPr>
            <p:cNvPr id="23568" name="Oval 13"/>
            <p:cNvSpPr>
              <a:spLocks noChangeArrowheads="1"/>
            </p:cNvSpPr>
            <p:nvPr/>
          </p:nvSpPr>
          <p:spPr bwMode="auto">
            <a:xfrm>
              <a:off x="10005" y="6971"/>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9" name="Text Box 14"/>
            <p:cNvSpPr txBox="1">
              <a:spLocks noChangeArrowheads="1"/>
            </p:cNvSpPr>
            <p:nvPr/>
          </p:nvSpPr>
          <p:spPr bwMode="auto">
            <a:xfrm>
              <a:off x="9975" y="7076"/>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3</a:t>
              </a:r>
            </a:p>
          </p:txBody>
        </p:sp>
        <p:sp>
          <p:nvSpPr>
            <p:cNvPr id="23570" name="Oval 15"/>
            <p:cNvSpPr>
              <a:spLocks noChangeArrowheads="1"/>
            </p:cNvSpPr>
            <p:nvPr/>
          </p:nvSpPr>
          <p:spPr bwMode="auto">
            <a:xfrm>
              <a:off x="12375" y="4826"/>
              <a:ext cx="840" cy="85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1" name="Text Box 16"/>
            <p:cNvSpPr txBox="1">
              <a:spLocks noChangeArrowheads="1"/>
            </p:cNvSpPr>
            <p:nvPr/>
          </p:nvSpPr>
          <p:spPr bwMode="auto">
            <a:xfrm>
              <a:off x="12345" y="4931"/>
              <a:ext cx="88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vantGarde" pitchFamily="34" charset="0"/>
                </a:rPr>
                <a:t>4</a:t>
              </a:r>
            </a:p>
          </p:txBody>
        </p:sp>
        <p:sp>
          <p:nvSpPr>
            <p:cNvPr id="23572" name="Line 17"/>
            <p:cNvSpPr>
              <a:spLocks noChangeShapeType="1"/>
            </p:cNvSpPr>
            <p:nvPr/>
          </p:nvSpPr>
          <p:spPr bwMode="auto">
            <a:xfrm flipV="1">
              <a:off x="4140" y="3045"/>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3" name="Line 18"/>
            <p:cNvSpPr>
              <a:spLocks noChangeShapeType="1"/>
            </p:cNvSpPr>
            <p:nvPr/>
          </p:nvSpPr>
          <p:spPr bwMode="auto">
            <a:xfrm flipV="1">
              <a:off x="6030" y="3060"/>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4" name="Line 19"/>
            <p:cNvSpPr>
              <a:spLocks noChangeShapeType="1"/>
            </p:cNvSpPr>
            <p:nvPr/>
          </p:nvSpPr>
          <p:spPr bwMode="auto">
            <a:xfrm flipV="1">
              <a:off x="9045" y="3060"/>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5" name="Line 20"/>
            <p:cNvSpPr>
              <a:spLocks noChangeShapeType="1"/>
            </p:cNvSpPr>
            <p:nvPr/>
          </p:nvSpPr>
          <p:spPr bwMode="auto">
            <a:xfrm flipV="1">
              <a:off x="10950" y="3060"/>
              <a:ext cx="309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6" name="Line 21"/>
            <p:cNvSpPr>
              <a:spLocks noChangeShapeType="1"/>
            </p:cNvSpPr>
            <p:nvPr/>
          </p:nvSpPr>
          <p:spPr bwMode="auto">
            <a:xfrm flipV="1">
              <a:off x="13230" y="5220"/>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7" name="Line 22"/>
            <p:cNvSpPr>
              <a:spLocks noChangeShapeType="1"/>
            </p:cNvSpPr>
            <p:nvPr/>
          </p:nvSpPr>
          <p:spPr bwMode="auto">
            <a:xfrm flipV="1">
              <a:off x="4065" y="5220"/>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8" name="Line 23"/>
            <p:cNvSpPr>
              <a:spLocks noChangeShapeType="1"/>
            </p:cNvSpPr>
            <p:nvPr/>
          </p:nvSpPr>
          <p:spPr bwMode="auto">
            <a:xfrm flipV="1">
              <a:off x="5955" y="5235"/>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79" name="Line 24"/>
            <p:cNvSpPr>
              <a:spLocks noChangeShapeType="1"/>
            </p:cNvSpPr>
            <p:nvPr/>
          </p:nvSpPr>
          <p:spPr bwMode="auto">
            <a:xfrm rot="5400000">
              <a:off x="5010" y="4245"/>
              <a:ext cx="1080" cy="0"/>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0" name="Line 25"/>
            <p:cNvSpPr>
              <a:spLocks noChangeShapeType="1"/>
            </p:cNvSpPr>
            <p:nvPr/>
          </p:nvSpPr>
          <p:spPr bwMode="auto">
            <a:xfrm rot="5400000">
              <a:off x="4905" y="6435"/>
              <a:ext cx="1170" cy="0"/>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1" name="Line 26"/>
            <p:cNvSpPr>
              <a:spLocks noChangeShapeType="1"/>
            </p:cNvSpPr>
            <p:nvPr/>
          </p:nvSpPr>
          <p:spPr bwMode="auto">
            <a:xfrm flipV="1">
              <a:off x="4065" y="7440"/>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2" name="Line 27"/>
            <p:cNvSpPr>
              <a:spLocks noChangeShapeType="1"/>
            </p:cNvSpPr>
            <p:nvPr/>
          </p:nvSpPr>
          <p:spPr bwMode="auto">
            <a:xfrm flipV="1">
              <a:off x="5925" y="7455"/>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3" name="Line 28"/>
            <p:cNvSpPr>
              <a:spLocks noChangeShapeType="1"/>
            </p:cNvSpPr>
            <p:nvPr/>
          </p:nvSpPr>
          <p:spPr bwMode="auto">
            <a:xfrm flipV="1">
              <a:off x="8955" y="7425"/>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4" name="Line 29"/>
            <p:cNvSpPr>
              <a:spLocks noChangeShapeType="1"/>
            </p:cNvSpPr>
            <p:nvPr/>
          </p:nvSpPr>
          <p:spPr bwMode="auto">
            <a:xfrm flipV="1">
              <a:off x="10860" y="7425"/>
              <a:ext cx="309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5" name="Line 30"/>
            <p:cNvSpPr>
              <a:spLocks noChangeShapeType="1"/>
            </p:cNvSpPr>
            <p:nvPr/>
          </p:nvSpPr>
          <p:spPr bwMode="auto">
            <a:xfrm flipV="1">
              <a:off x="8985" y="5175"/>
              <a:ext cx="1020" cy="0"/>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6" name="Line 31"/>
            <p:cNvSpPr>
              <a:spLocks noChangeShapeType="1"/>
            </p:cNvSpPr>
            <p:nvPr/>
          </p:nvSpPr>
          <p:spPr bwMode="auto">
            <a:xfrm>
              <a:off x="10905" y="5160"/>
              <a:ext cx="1455" cy="15"/>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7" name="Line 32"/>
            <p:cNvSpPr>
              <a:spLocks noChangeShapeType="1"/>
            </p:cNvSpPr>
            <p:nvPr/>
          </p:nvSpPr>
          <p:spPr bwMode="auto">
            <a:xfrm rot="5400000">
              <a:off x="9840" y="6375"/>
              <a:ext cx="1170" cy="0"/>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8" name="Line 33"/>
            <p:cNvSpPr>
              <a:spLocks noChangeShapeType="1"/>
            </p:cNvSpPr>
            <p:nvPr/>
          </p:nvSpPr>
          <p:spPr bwMode="auto">
            <a:xfrm>
              <a:off x="10830" y="3360"/>
              <a:ext cx="1755" cy="1500"/>
            </a:xfrm>
            <a:prstGeom prst="line">
              <a:avLst/>
            </a:prstGeom>
            <a:noFill/>
            <a:ln w="19050">
              <a:solidFill>
                <a:srgbClr val="000000"/>
              </a:solidFill>
              <a:prstDash val="lg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3589" name="Text Box 34"/>
            <p:cNvSpPr txBox="1">
              <a:spLocks noChangeArrowheads="1"/>
            </p:cNvSpPr>
            <p:nvPr/>
          </p:nvSpPr>
          <p:spPr bwMode="auto">
            <a:xfrm>
              <a:off x="4275" y="241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a</a:t>
              </a:r>
            </a:p>
          </p:txBody>
        </p:sp>
        <p:sp>
          <p:nvSpPr>
            <p:cNvPr id="23590" name="Text Box 35"/>
            <p:cNvSpPr txBox="1">
              <a:spLocks noChangeArrowheads="1"/>
            </p:cNvSpPr>
            <p:nvPr/>
          </p:nvSpPr>
          <p:spPr bwMode="auto">
            <a:xfrm>
              <a:off x="6270" y="241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d</a:t>
              </a:r>
            </a:p>
          </p:txBody>
        </p:sp>
        <p:sp>
          <p:nvSpPr>
            <p:cNvPr id="23591" name="Text Box 36"/>
            <p:cNvSpPr txBox="1">
              <a:spLocks noChangeArrowheads="1"/>
            </p:cNvSpPr>
            <p:nvPr/>
          </p:nvSpPr>
          <p:spPr bwMode="auto">
            <a:xfrm>
              <a:off x="4185" y="463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b</a:t>
              </a:r>
            </a:p>
          </p:txBody>
        </p:sp>
        <p:sp>
          <p:nvSpPr>
            <p:cNvPr id="23592" name="Text Box 37"/>
            <p:cNvSpPr txBox="1">
              <a:spLocks noChangeArrowheads="1"/>
            </p:cNvSpPr>
            <p:nvPr/>
          </p:nvSpPr>
          <p:spPr bwMode="auto">
            <a:xfrm>
              <a:off x="6150" y="4620"/>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e</a:t>
              </a:r>
            </a:p>
          </p:txBody>
        </p:sp>
        <p:sp>
          <p:nvSpPr>
            <p:cNvPr id="23593" name="Text Box 38"/>
            <p:cNvSpPr txBox="1">
              <a:spLocks noChangeArrowheads="1"/>
            </p:cNvSpPr>
            <p:nvPr/>
          </p:nvSpPr>
          <p:spPr bwMode="auto">
            <a:xfrm>
              <a:off x="4185" y="6900"/>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c</a:t>
              </a:r>
            </a:p>
          </p:txBody>
        </p:sp>
        <p:sp>
          <p:nvSpPr>
            <p:cNvPr id="23594" name="Text Box 39"/>
            <p:cNvSpPr txBox="1">
              <a:spLocks noChangeArrowheads="1"/>
            </p:cNvSpPr>
            <p:nvPr/>
          </p:nvSpPr>
          <p:spPr bwMode="auto">
            <a:xfrm>
              <a:off x="6060" y="688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f</a:t>
              </a:r>
            </a:p>
          </p:txBody>
        </p:sp>
        <p:sp>
          <p:nvSpPr>
            <p:cNvPr id="23595" name="Text Box 40"/>
            <p:cNvSpPr txBox="1">
              <a:spLocks noChangeArrowheads="1"/>
            </p:cNvSpPr>
            <p:nvPr/>
          </p:nvSpPr>
          <p:spPr bwMode="auto">
            <a:xfrm>
              <a:off x="9255" y="247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a</a:t>
              </a:r>
            </a:p>
          </p:txBody>
        </p:sp>
        <p:sp>
          <p:nvSpPr>
            <p:cNvPr id="23596" name="Text Box 41"/>
            <p:cNvSpPr txBox="1">
              <a:spLocks noChangeArrowheads="1"/>
            </p:cNvSpPr>
            <p:nvPr/>
          </p:nvSpPr>
          <p:spPr bwMode="auto">
            <a:xfrm>
              <a:off x="13095" y="247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d</a:t>
              </a:r>
            </a:p>
          </p:txBody>
        </p:sp>
        <p:sp>
          <p:nvSpPr>
            <p:cNvPr id="23597" name="Text Box 42"/>
            <p:cNvSpPr txBox="1">
              <a:spLocks noChangeArrowheads="1"/>
            </p:cNvSpPr>
            <p:nvPr/>
          </p:nvSpPr>
          <p:spPr bwMode="auto">
            <a:xfrm>
              <a:off x="9240" y="4590"/>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b</a:t>
              </a:r>
            </a:p>
          </p:txBody>
        </p:sp>
        <p:sp>
          <p:nvSpPr>
            <p:cNvPr id="23598" name="Text Box 43"/>
            <p:cNvSpPr txBox="1">
              <a:spLocks noChangeArrowheads="1"/>
            </p:cNvSpPr>
            <p:nvPr/>
          </p:nvSpPr>
          <p:spPr bwMode="auto">
            <a:xfrm>
              <a:off x="13260" y="5175"/>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e</a:t>
              </a:r>
            </a:p>
          </p:txBody>
        </p:sp>
        <p:sp>
          <p:nvSpPr>
            <p:cNvPr id="23599" name="Text Box 44"/>
            <p:cNvSpPr txBox="1">
              <a:spLocks noChangeArrowheads="1"/>
            </p:cNvSpPr>
            <p:nvPr/>
          </p:nvSpPr>
          <p:spPr bwMode="auto">
            <a:xfrm>
              <a:off x="12555" y="6840"/>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f</a:t>
              </a:r>
            </a:p>
          </p:txBody>
        </p:sp>
        <p:sp>
          <p:nvSpPr>
            <p:cNvPr id="23600" name="Text Box 45"/>
            <p:cNvSpPr txBox="1">
              <a:spLocks noChangeArrowheads="1"/>
            </p:cNvSpPr>
            <p:nvPr/>
          </p:nvSpPr>
          <p:spPr bwMode="auto">
            <a:xfrm>
              <a:off x="9240" y="6840"/>
              <a:ext cx="70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800" b="1">
                  <a:latin typeface="Arial" panose="020B0604020202020204" pitchFamily="34" charset="0"/>
                </a:rPr>
                <a:t>c</a:t>
              </a:r>
            </a:p>
          </p:txBody>
        </p:sp>
        <p:sp>
          <p:nvSpPr>
            <p:cNvPr id="23601" name="Text Box 46"/>
            <p:cNvSpPr txBox="1">
              <a:spLocks noChangeArrowheads="1"/>
            </p:cNvSpPr>
            <p:nvPr/>
          </p:nvSpPr>
          <p:spPr bwMode="auto">
            <a:xfrm>
              <a:off x="4695" y="1605"/>
              <a:ext cx="172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400">
                  <a:latin typeface="Arial" panose="020B0604020202020204" pitchFamily="34" charset="0"/>
                </a:rPr>
                <a:t>WRONG!!!</a:t>
              </a:r>
              <a:endParaRPr lang="en-US" altLang="en-US" sz="1200"/>
            </a:p>
          </p:txBody>
        </p:sp>
        <p:sp>
          <p:nvSpPr>
            <p:cNvPr id="23602" name="Text Box 47"/>
            <p:cNvSpPr txBox="1">
              <a:spLocks noChangeArrowheads="1"/>
            </p:cNvSpPr>
            <p:nvPr/>
          </p:nvSpPr>
          <p:spPr bwMode="auto">
            <a:xfrm>
              <a:off x="9660" y="1620"/>
              <a:ext cx="168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400">
                  <a:latin typeface="Arial" panose="020B0604020202020204" pitchFamily="34" charset="0"/>
                </a:rPr>
                <a:t>RIGHT!!!</a:t>
              </a:r>
            </a:p>
            <a:p>
              <a:pPr algn="l"/>
              <a:endParaRPr lang="en-US" altLang="en-US" sz="1200"/>
            </a:p>
          </p:txBody>
        </p:sp>
        <p:sp>
          <p:nvSpPr>
            <p:cNvPr id="23603" name="Text Box 48"/>
            <p:cNvSpPr txBox="1">
              <a:spLocks noChangeArrowheads="1"/>
            </p:cNvSpPr>
            <p:nvPr/>
          </p:nvSpPr>
          <p:spPr bwMode="auto">
            <a:xfrm>
              <a:off x="3645" y="8565"/>
              <a:ext cx="984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1400" b="1">
                  <a:latin typeface="Arial" panose="020B0604020202020204" pitchFamily="34" charset="0"/>
                </a:rPr>
                <a:t>a </a:t>
              </a:r>
              <a:r>
                <a:rPr lang="en-US" altLang="en-US" sz="1400">
                  <a:latin typeface="Arial" panose="020B0604020202020204" pitchFamily="34" charset="0"/>
                </a:rPr>
                <a:t>precedes </a:t>
              </a:r>
              <a:r>
                <a:rPr lang="en-US" altLang="en-US" sz="1400" b="1">
                  <a:latin typeface="Arial" panose="020B0604020202020204" pitchFamily="34" charset="0"/>
                </a:rPr>
                <a:t>d. </a:t>
              </a:r>
            </a:p>
            <a:p>
              <a:pPr algn="l"/>
              <a:r>
                <a:rPr lang="en-US" altLang="en-US" sz="1400" b="1">
                  <a:latin typeface="Arial" panose="020B0604020202020204" pitchFamily="34" charset="0"/>
                </a:rPr>
                <a:t>a</a:t>
              </a:r>
              <a:r>
                <a:rPr lang="en-US" altLang="en-US" sz="1400">
                  <a:latin typeface="Arial" panose="020B0604020202020204" pitchFamily="34" charset="0"/>
                </a:rPr>
                <a:t> and </a:t>
              </a:r>
              <a:r>
                <a:rPr lang="en-US" altLang="en-US" sz="1400" b="1">
                  <a:latin typeface="Arial" panose="020B0604020202020204" pitchFamily="34" charset="0"/>
                </a:rPr>
                <a:t>b </a:t>
              </a:r>
              <a:r>
                <a:rPr lang="en-US" altLang="en-US" sz="1400">
                  <a:latin typeface="Arial" panose="020B0604020202020204" pitchFamily="34" charset="0"/>
                </a:rPr>
                <a:t>precede </a:t>
              </a:r>
              <a:r>
                <a:rPr lang="en-US" altLang="en-US" sz="1400" b="1">
                  <a:latin typeface="Arial" panose="020B0604020202020204" pitchFamily="34" charset="0"/>
                </a:rPr>
                <a:t>e,</a:t>
              </a:r>
            </a:p>
            <a:p>
              <a:pPr algn="l"/>
              <a:r>
                <a:rPr lang="en-US" altLang="en-US" sz="1400" b="1">
                  <a:latin typeface="Arial" panose="020B0604020202020204" pitchFamily="34" charset="0"/>
                </a:rPr>
                <a:t>b </a:t>
              </a:r>
              <a:r>
                <a:rPr lang="en-US" altLang="en-US" sz="1400">
                  <a:latin typeface="Arial" panose="020B0604020202020204" pitchFamily="34" charset="0"/>
                </a:rPr>
                <a:t>and </a:t>
              </a:r>
              <a:r>
                <a:rPr lang="en-US" altLang="en-US" sz="1400" b="1">
                  <a:latin typeface="Arial" panose="020B0604020202020204" pitchFamily="34" charset="0"/>
                </a:rPr>
                <a:t>c </a:t>
              </a:r>
              <a:r>
                <a:rPr lang="en-US" altLang="en-US" sz="1400">
                  <a:latin typeface="Arial" panose="020B0604020202020204" pitchFamily="34" charset="0"/>
                </a:rPr>
                <a:t>precede </a:t>
              </a:r>
              <a:r>
                <a:rPr lang="en-US" altLang="en-US" sz="1400" b="1">
                  <a:latin typeface="Arial" panose="020B0604020202020204" pitchFamily="34" charset="0"/>
                </a:rPr>
                <a:t>f </a:t>
              </a:r>
              <a:r>
                <a:rPr lang="en-US" altLang="en-US" sz="1400">
                  <a:latin typeface="Arial" panose="020B0604020202020204" pitchFamily="34" charset="0"/>
                </a:rPr>
                <a:t>(</a:t>
              </a:r>
              <a:r>
                <a:rPr lang="en-US" altLang="en-US" sz="1400" b="1">
                  <a:latin typeface="Arial" panose="020B0604020202020204" pitchFamily="34" charset="0"/>
                </a:rPr>
                <a:t>a</a:t>
              </a:r>
              <a:r>
                <a:rPr lang="en-US" altLang="en-US" sz="1400">
                  <a:latin typeface="Arial" panose="020B0604020202020204" pitchFamily="34" charset="0"/>
                </a:rPr>
                <a:t> does not precede </a:t>
              </a:r>
              <a:r>
                <a:rPr lang="en-US" altLang="en-US" sz="1400" b="1">
                  <a:latin typeface="Arial" panose="020B0604020202020204" pitchFamily="34" charset="0"/>
                </a:rPr>
                <a:t>f</a:t>
              </a:r>
              <a:r>
                <a:rPr lang="en-US" altLang="en-US" sz="1400">
                  <a:latin typeface="Arial" panose="020B0604020202020204" pitchFamily="34" charset="0"/>
                </a:rPr>
                <a:t>)</a:t>
              </a:r>
              <a:endParaRPr lang="en-US" altLang="en-US" sz="1200"/>
            </a:p>
          </p:txBody>
        </p:sp>
      </p:grpSp>
    </p:spTree>
    <p:extLst>
      <p:ext uri="{BB962C8B-B14F-4D97-AF65-F5344CB8AC3E}">
        <p14:creationId xmlns:p14="http://schemas.microsoft.com/office/powerpoint/2010/main" val="1462469939"/>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533400"/>
            <a:ext cx="7772400" cy="685800"/>
          </a:xfrm>
        </p:spPr>
        <p:txBody>
          <a:bodyPr/>
          <a:lstStyle/>
          <a:p>
            <a:r>
              <a:rPr lang="en-US" altLang="en-US" sz="3200">
                <a:latin typeface="Book Antiqua" panose="02040602050305030304" pitchFamily="18" charset="0"/>
              </a:rPr>
              <a:t>Scheduling with activity time</a:t>
            </a:r>
          </a:p>
        </p:txBody>
      </p:sp>
      <p:sp>
        <p:nvSpPr>
          <p:cNvPr id="5" name="Date Placeholder 3"/>
          <p:cNvSpPr>
            <a:spLocks noGrp="1"/>
          </p:cNvSpPr>
          <p:nvPr>
            <p:ph type="dt" sz="quarter" idx="10"/>
          </p:nvPr>
        </p:nvSpPr>
        <p:spPr/>
        <p:txBody>
          <a:bodyPr/>
          <a:lstStyle/>
          <a:p>
            <a:pPr>
              <a:defRPr/>
            </a:pPr>
            <a:r>
              <a:rPr lang="en-US" altLang="en-US"/>
              <a:t>Chapter 8</a:t>
            </a:r>
          </a:p>
        </p:txBody>
      </p:sp>
      <p:sp>
        <p:nvSpPr>
          <p:cNvPr id="6" name="Footer Placeholder 4"/>
          <p:cNvSpPr>
            <a:spLocks noGrp="1"/>
          </p:cNvSpPr>
          <p:nvPr>
            <p:ph type="ftr" sz="quarter" idx="11"/>
          </p:nvPr>
        </p:nvSpPr>
        <p:spPr/>
        <p:txBody>
          <a:bodyPr/>
          <a:lstStyle/>
          <a:p>
            <a:pPr>
              <a:defRPr/>
            </a:pPr>
            <a:r>
              <a:rPr lang="en-US" altLang="en-US"/>
              <a:t>Scheduling, PERT, Critical Path Analysis</a:t>
            </a:r>
          </a:p>
        </p:txBody>
      </p:sp>
      <p:sp>
        <p:nvSpPr>
          <p:cNvPr id="7" name="Slide Number Placeholder 5"/>
          <p:cNvSpPr>
            <a:spLocks noGrp="1"/>
          </p:cNvSpPr>
          <p:nvPr>
            <p:ph type="sldNum" sz="quarter" idx="12"/>
          </p:nvPr>
        </p:nvSpPr>
        <p:spPr/>
        <p:txBody>
          <a:bodyPr/>
          <a:lstStyle/>
          <a:p>
            <a:pPr>
              <a:defRPr/>
            </a:pPr>
            <a:fld id="{B9C385DD-91DE-4119-BBA8-5E45869A383B}" type="slidenum">
              <a:rPr lang="en-US" altLang="en-US"/>
              <a:pPr>
                <a:defRPr/>
              </a:pPr>
              <a:t>31</a:t>
            </a:fld>
            <a:endParaRPr lang="en-US" altLang="en-US"/>
          </a:p>
        </p:txBody>
      </p:sp>
      <p:sp>
        <p:nvSpPr>
          <p:cNvPr id="24582" name="Text Box 4"/>
          <p:cNvSpPr txBox="1">
            <a:spLocks noChangeArrowheads="1"/>
          </p:cNvSpPr>
          <p:nvPr/>
        </p:nvSpPr>
        <p:spPr bwMode="auto">
          <a:xfrm>
            <a:off x="2362200" y="1447801"/>
            <a:ext cx="75438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80000"/>
              </a:lnSpc>
            </a:pPr>
            <a:r>
              <a:rPr lang="en-US" altLang="en-US" sz="2200" b="1" u="sng">
                <a:latin typeface="Book Antiqua" panose="02040602050305030304" pitchFamily="18" charset="0"/>
              </a:rPr>
              <a:t>Activity</a:t>
            </a:r>
            <a:r>
              <a:rPr lang="en-US" altLang="en-US" sz="2200">
                <a:latin typeface="Book Antiqua" panose="02040602050305030304" pitchFamily="18" charset="0"/>
              </a:rPr>
              <a:t>		</a:t>
            </a:r>
            <a:r>
              <a:rPr lang="en-US" altLang="en-US" sz="2200" b="1">
                <a:latin typeface="Book Antiqua" panose="02040602050305030304" pitchFamily="18" charset="0"/>
              </a:rPr>
              <a:t>Immediate		Completion</a:t>
            </a:r>
          </a:p>
          <a:p>
            <a:pPr algn="l" eaLnBrk="1" hangingPunct="1">
              <a:lnSpc>
                <a:spcPct val="80000"/>
              </a:lnSpc>
            </a:pPr>
            <a:r>
              <a:rPr lang="en-US" altLang="en-US" sz="2200">
                <a:latin typeface="Book Antiqua" panose="02040602050305030304" pitchFamily="18" charset="0"/>
              </a:rPr>
              <a:t>			</a:t>
            </a:r>
            <a:r>
              <a:rPr lang="en-US" altLang="en-US" sz="2200" b="1" u="sng">
                <a:latin typeface="Book Antiqua" panose="02040602050305030304" pitchFamily="18" charset="0"/>
              </a:rPr>
              <a:t>predecessors</a:t>
            </a:r>
            <a:r>
              <a:rPr lang="en-US" altLang="en-US" sz="2200">
                <a:latin typeface="Book Antiqua" panose="02040602050305030304" pitchFamily="18" charset="0"/>
              </a:rPr>
              <a:t> 		</a:t>
            </a:r>
            <a:r>
              <a:rPr lang="en-US" altLang="en-US" sz="2200" b="1" u="sng">
                <a:latin typeface="Book Antiqua" panose="02040602050305030304" pitchFamily="18" charset="0"/>
              </a:rPr>
              <a:t>Time (week)</a:t>
            </a:r>
          </a:p>
          <a:p>
            <a:pPr algn="l" eaLnBrk="1" hangingPunct="1">
              <a:lnSpc>
                <a:spcPct val="80000"/>
              </a:lnSpc>
            </a:pPr>
            <a:r>
              <a:rPr lang="en-US" altLang="en-US" sz="2200">
                <a:latin typeface="Book Antiqua" panose="02040602050305030304" pitchFamily="18" charset="0"/>
              </a:rPr>
              <a:t>   A				-			 5</a:t>
            </a:r>
          </a:p>
          <a:p>
            <a:pPr algn="l" eaLnBrk="1" hangingPunct="1">
              <a:lnSpc>
                <a:spcPct val="80000"/>
              </a:lnSpc>
            </a:pPr>
            <a:r>
              <a:rPr lang="en-US" altLang="en-US" sz="2200">
                <a:latin typeface="Book Antiqua" panose="02040602050305030304" pitchFamily="18" charset="0"/>
              </a:rPr>
              <a:t>   B				-			 6</a:t>
            </a:r>
          </a:p>
          <a:p>
            <a:pPr algn="l" eaLnBrk="1" hangingPunct="1">
              <a:lnSpc>
                <a:spcPct val="80000"/>
              </a:lnSpc>
            </a:pPr>
            <a:r>
              <a:rPr lang="en-US" altLang="en-US" sz="2200">
                <a:latin typeface="Book Antiqua" panose="02040602050305030304" pitchFamily="18" charset="0"/>
              </a:rPr>
              <a:t>   C				A			 4</a:t>
            </a:r>
          </a:p>
          <a:p>
            <a:pPr algn="l" eaLnBrk="1" hangingPunct="1">
              <a:lnSpc>
                <a:spcPct val="80000"/>
              </a:lnSpc>
            </a:pPr>
            <a:r>
              <a:rPr lang="en-US" altLang="en-US" sz="2200">
                <a:latin typeface="Book Antiqua" panose="02040602050305030304" pitchFamily="18" charset="0"/>
              </a:rPr>
              <a:t>   D				A			 3</a:t>
            </a:r>
          </a:p>
          <a:p>
            <a:pPr algn="l" eaLnBrk="1" hangingPunct="1">
              <a:lnSpc>
                <a:spcPct val="80000"/>
              </a:lnSpc>
            </a:pPr>
            <a:r>
              <a:rPr lang="en-US" altLang="en-US" sz="2200">
                <a:latin typeface="Book Antiqua" panose="02040602050305030304" pitchFamily="18" charset="0"/>
              </a:rPr>
              <a:t>   E				A			 1</a:t>
            </a:r>
          </a:p>
          <a:p>
            <a:pPr algn="l" eaLnBrk="1" hangingPunct="1">
              <a:lnSpc>
                <a:spcPct val="80000"/>
              </a:lnSpc>
            </a:pPr>
            <a:r>
              <a:rPr lang="en-US" altLang="en-US" sz="2200">
                <a:latin typeface="Book Antiqua" panose="02040602050305030304" pitchFamily="18" charset="0"/>
              </a:rPr>
              <a:t>   F				E			 4</a:t>
            </a:r>
          </a:p>
          <a:p>
            <a:pPr algn="l" eaLnBrk="1" hangingPunct="1">
              <a:lnSpc>
                <a:spcPct val="80000"/>
              </a:lnSpc>
            </a:pPr>
            <a:r>
              <a:rPr lang="en-US" altLang="en-US" sz="2200">
                <a:latin typeface="Book Antiqua" panose="02040602050305030304" pitchFamily="18" charset="0"/>
              </a:rPr>
              <a:t>   G				D,F			14</a:t>
            </a:r>
          </a:p>
          <a:p>
            <a:pPr algn="l" eaLnBrk="1" hangingPunct="1">
              <a:lnSpc>
                <a:spcPct val="80000"/>
              </a:lnSpc>
            </a:pPr>
            <a:r>
              <a:rPr lang="en-US" altLang="en-US" sz="2200">
                <a:latin typeface="Book Antiqua" panose="02040602050305030304" pitchFamily="18" charset="0"/>
              </a:rPr>
              <a:t>   H				B,C			12</a:t>
            </a:r>
          </a:p>
          <a:p>
            <a:pPr algn="l" eaLnBrk="1" hangingPunct="1">
              <a:lnSpc>
                <a:spcPct val="80000"/>
              </a:lnSpc>
            </a:pPr>
            <a:r>
              <a:rPr lang="en-US" altLang="en-US" sz="2200">
                <a:latin typeface="Book Antiqua" panose="02040602050305030304" pitchFamily="18" charset="0"/>
              </a:rPr>
              <a:t>   I				G,H			 2</a:t>
            </a:r>
          </a:p>
          <a:p>
            <a:pPr algn="l" eaLnBrk="1" hangingPunct="1">
              <a:lnSpc>
                <a:spcPct val="80000"/>
              </a:lnSpc>
            </a:pPr>
            <a:r>
              <a:rPr lang="en-US" altLang="en-US" sz="2200">
                <a:latin typeface="Book Antiqua" panose="02040602050305030304" pitchFamily="18" charset="0"/>
              </a:rPr>
              <a:t>					Total ……	51</a:t>
            </a:r>
          </a:p>
        </p:txBody>
      </p:sp>
      <p:sp>
        <p:nvSpPr>
          <p:cNvPr id="24583" name="Text Box 6"/>
          <p:cNvSpPr txBox="1">
            <a:spLocks noChangeArrowheads="1"/>
          </p:cNvSpPr>
          <p:nvPr/>
        </p:nvSpPr>
        <p:spPr bwMode="auto">
          <a:xfrm>
            <a:off x="2362200" y="4987926"/>
            <a:ext cx="77724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130000"/>
              </a:lnSpc>
            </a:pPr>
            <a:r>
              <a:rPr lang="en-US" altLang="en-US" sz="1800">
                <a:latin typeface="Book Antiqua" panose="02040602050305030304" pitchFamily="18" charset="0"/>
              </a:rPr>
              <a:t>This information indicates that the total time required to complete activities is 51 weeks. However, we can see from the network that several of the activities can be conducted simultaneously (A and B, for example).</a:t>
            </a:r>
            <a:r>
              <a:rPr lang="en-US" altLang="en-US">
                <a:latin typeface="Book Antiqua" panose="02040602050305030304" pitchFamily="18" charset="0"/>
              </a:rPr>
              <a:t> </a:t>
            </a:r>
          </a:p>
        </p:txBody>
      </p:sp>
    </p:spTree>
    <p:extLst>
      <p:ext uri="{BB962C8B-B14F-4D97-AF65-F5344CB8AC3E}">
        <p14:creationId xmlns:p14="http://schemas.microsoft.com/office/powerpoint/2010/main" val="304989876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1" y="685800"/>
            <a:ext cx="7845425" cy="685800"/>
          </a:xfrm>
        </p:spPr>
        <p:txBody>
          <a:bodyPr/>
          <a:lstStyle/>
          <a:p>
            <a:r>
              <a:rPr lang="en-US" altLang="en-US" sz="3200">
                <a:latin typeface="Book Antiqua" panose="02040602050305030304" pitchFamily="18" charset="0"/>
              </a:rPr>
              <a:t>Arc with ES &amp; EF time </a:t>
            </a:r>
          </a:p>
        </p:txBody>
      </p:sp>
      <p:sp>
        <p:nvSpPr>
          <p:cNvPr id="11" name="Date Placeholder 3"/>
          <p:cNvSpPr>
            <a:spLocks noGrp="1"/>
          </p:cNvSpPr>
          <p:nvPr>
            <p:ph type="dt" sz="quarter" idx="10"/>
          </p:nvPr>
        </p:nvSpPr>
        <p:spPr/>
        <p:txBody>
          <a:bodyPr/>
          <a:lstStyle/>
          <a:p>
            <a:pPr>
              <a:defRPr/>
            </a:pPr>
            <a:r>
              <a:rPr lang="en-US" altLang="en-US"/>
              <a:t>Chapter 8</a:t>
            </a:r>
          </a:p>
        </p:txBody>
      </p:sp>
      <p:sp>
        <p:nvSpPr>
          <p:cNvPr id="12" name="Footer Placeholder 4"/>
          <p:cNvSpPr>
            <a:spLocks noGrp="1"/>
          </p:cNvSpPr>
          <p:nvPr>
            <p:ph type="ftr" sz="quarter" idx="11"/>
          </p:nvPr>
        </p:nvSpPr>
        <p:spPr/>
        <p:txBody>
          <a:bodyPr/>
          <a:lstStyle/>
          <a:p>
            <a:pPr>
              <a:defRPr/>
            </a:pPr>
            <a:r>
              <a:rPr lang="en-US" altLang="en-US"/>
              <a:t>Scheduling, PERT, Critical Path Analysis</a:t>
            </a:r>
          </a:p>
        </p:txBody>
      </p:sp>
      <p:sp>
        <p:nvSpPr>
          <p:cNvPr id="13" name="Slide Number Placeholder 5"/>
          <p:cNvSpPr>
            <a:spLocks noGrp="1"/>
          </p:cNvSpPr>
          <p:nvPr>
            <p:ph type="sldNum" sz="quarter" idx="12"/>
          </p:nvPr>
        </p:nvSpPr>
        <p:spPr/>
        <p:txBody>
          <a:bodyPr/>
          <a:lstStyle/>
          <a:p>
            <a:pPr>
              <a:defRPr/>
            </a:pPr>
            <a:fld id="{CB0B7A9F-C67E-4891-82AE-9297110554C4}" type="slidenum">
              <a:rPr lang="en-US" altLang="en-US"/>
              <a:pPr>
                <a:defRPr/>
              </a:pPr>
              <a:t>32</a:t>
            </a:fld>
            <a:endParaRPr lang="en-US" altLang="en-US"/>
          </a:p>
        </p:txBody>
      </p:sp>
      <p:sp>
        <p:nvSpPr>
          <p:cNvPr id="26630" name="AutoShape 4"/>
          <p:cNvSpPr>
            <a:spLocks noChangeArrowheads="1"/>
          </p:cNvSpPr>
          <p:nvPr/>
        </p:nvSpPr>
        <p:spPr bwMode="auto">
          <a:xfrm>
            <a:off x="3352801" y="4724400"/>
            <a:ext cx="461963" cy="457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a:t>
            </a:r>
          </a:p>
        </p:txBody>
      </p:sp>
      <p:sp>
        <p:nvSpPr>
          <p:cNvPr id="26631" name="AutoShape 5"/>
          <p:cNvSpPr>
            <a:spLocks noChangeArrowheads="1"/>
          </p:cNvSpPr>
          <p:nvPr/>
        </p:nvSpPr>
        <p:spPr bwMode="auto">
          <a:xfrm>
            <a:off x="7696201" y="3657600"/>
            <a:ext cx="461963" cy="457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cxnSp>
        <p:nvCxnSpPr>
          <p:cNvPr id="26632" name="AutoShape 6"/>
          <p:cNvCxnSpPr>
            <a:cxnSpLocks noChangeShapeType="1"/>
            <a:stCxn id="26630" idx="6"/>
            <a:endCxn id="26631" idx="2"/>
          </p:cNvCxnSpPr>
          <p:nvPr/>
        </p:nvCxnSpPr>
        <p:spPr bwMode="auto">
          <a:xfrm flipV="1">
            <a:off x="3814764" y="3886200"/>
            <a:ext cx="3881437"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3" name="Text Box 7"/>
          <p:cNvSpPr txBox="1">
            <a:spLocks noChangeArrowheads="1"/>
          </p:cNvSpPr>
          <p:nvPr/>
        </p:nvSpPr>
        <p:spPr bwMode="auto">
          <a:xfrm rot="-867209">
            <a:off x="5256214" y="3972353"/>
            <a:ext cx="10747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t>A [0,5]</a:t>
            </a:r>
          </a:p>
          <a:p>
            <a:pPr algn="l" eaLnBrk="1" hangingPunct="1"/>
            <a:r>
              <a:rPr lang="en-US" altLang="en-US"/>
              <a:t>  5</a:t>
            </a:r>
          </a:p>
        </p:txBody>
      </p:sp>
      <p:sp>
        <p:nvSpPr>
          <p:cNvPr id="26634" name="AutoShape 9"/>
          <p:cNvSpPr>
            <a:spLocks noChangeArrowheads="1"/>
          </p:cNvSpPr>
          <p:nvPr/>
        </p:nvSpPr>
        <p:spPr bwMode="auto">
          <a:xfrm>
            <a:off x="3124200" y="2971800"/>
            <a:ext cx="1614488" cy="533400"/>
          </a:xfrm>
          <a:prstGeom prst="wedgeRectCallout">
            <a:avLst>
              <a:gd name="adj1" fmla="val 86773"/>
              <a:gd name="adj2" fmla="val 17738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Activity</a:t>
            </a:r>
          </a:p>
        </p:txBody>
      </p:sp>
      <p:sp>
        <p:nvSpPr>
          <p:cNvPr id="26635" name="AutoShape 10"/>
          <p:cNvSpPr>
            <a:spLocks noChangeArrowheads="1"/>
          </p:cNvSpPr>
          <p:nvPr/>
        </p:nvSpPr>
        <p:spPr bwMode="auto">
          <a:xfrm>
            <a:off x="2590801" y="2286000"/>
            <a:ext cx="3686175" cy="457200"/>
          </a:xfrm>
          <a:prstGeom prst="wedgeRectCallout">
            <a:avLst>
              <a:gd name="adj1" fmla="val 35097"/>
              <a:gd name="adj2" fmla="val 3420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ES = earliest start time</a:t>
            </a:r>
          </a:p>
        </p:txBody>
      </p:sp>
      <p:sp>
        <p:nvSpPr>
          <p:cNvPr id="26636" name="AutoShape 11"/>
          <p:cNvSpPr>
            <a:spLocks noChangeArrowheads="1"/>
          </p:cNvSpPr>
          <p:nvPr/>
        </p:nvSpPr>
        <p:spPr bwMode="auto">
          <a:xfrm>
            <a:off x="5943601" y="1600200"/>
            <a:ext cx="3611563" cy="457200"/>
          </a:xfrm>
          <a:prstGeom prst="wedgeRectCallout">
            <a:avLst>
              <a:gd name="adj1" fmla="val -48551"/>
              <a:gd name="adj2" fmla="val 47812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EF = earliest finish time</a:t>
            </a:r>
          </a:p>
        </p:txBody>
      </p:sp>
      <p:sp>
        <p:nvSpPr>
          <p:cNvPr id="26637" name="AutoShape 12"/>
          <p:cNvSpPr>
            <a:spLocks noChangeArrowheads="1"/>
          </p:cNvSpPr>
          <p:nvPr/>
        </p:nvSpPr>
        <p:spPr bwMode="auto">
          <a:xfrm>
            <a:off x="5943600" y="5029200"/>
            <a:ext cx="3384550" cy="762000"/>
          </a:xfrm>
          <a:prstGeom prst="wedgeRectCallout">
            <a:avLst>
              <a:gd name="adj1" fmla="val -55769"/>
              <a:gd name="adj2" fmla="val -9437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Book Antiqua" panose="02040602050305030304" pitchFamily="18" charset="0"/>
              </a:rPr>
              <a:t>t = expected activity</a:t>
            </a:r>
          </a:p>
          <a:p>
            <a:pPr algn="l" eaLnBrk="1" hangingPunct="1"/>
            <a:r>
              <a:rPr lang="en-US" altLang="en-US">
                <a:latin typeface="Book Antiqua" panose="02040602050305030304" pitchFamily="18" charset="0"/>
              </a:rPr>
              <a:t>      time</a:t>
            </a:r>
          </a:p>
        </p:txBody>
      </p:sp>
    </p:spTree>
    <p:extLst>
      <p:ext uri="{BB962C8B-B14F-4D97-AF65-F5344CB8AC3E}">
        <p14:creationId xmlns:p14="http://schemas.microsoft.com/office/powerpoint/2010/main" val="880758398"/>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533400"/>
            <a:ext cx="7924800" cy="762000"/>
          </a:xfrm>
        </p:spPr>
        <p:txBody>
          <a:bodyPr/>
          <a:lstStyle/>
          <a:p>
            <a:r>
              <a:rPr lang="en-US" altLang="en-US" sz="4000"/>
              <a:t>Network</a:t>
            </a:r>
            <a:r>
              <a:rPr lang="en-US" altLang="en-US" smtClean="0"/>
              <a:t> with ES &amp; EF time</a:t>
            </a:r>
          </a:p>
        </p:txBody>
      </p:sp>
      <p:sp>
        <p:nvSpPr>
          <p:cNvPr id="29" name="Date Placeholder 2"/>
          <p:cNvSpPr>
            <a:spLocks noGrp="1"/>
          </p:cNvSpPr>
          <p:nvPr>
            <p:ph type="dt" sz="quarter" idx="10"/>
          </p:nvPr>
        </p:nvSpPr>
        <p:spPr/>
        <p:txBody>
          <a:bodyPr/>
          <a:lstStyle/>
          <a:p>
            <a:pPr>
              <a:defRPr/>
            </a:pPr>
            <a:r>
              <a:rPr lang="en-US" altLang="en-US"/>
              <a:t>Chapter 8</a:t>
            </a:r>
          </a:p>
        </p:txBody>
      </p:sp>
      <p:sp>
        <p:nvSpPr>
          <p:cNvPr id="30" name="Footer Placeholder 3"/>
          <p:cNvSpPr>
            <a:spLocks noGrp="1"/>
          </p:cNvSpPr>
          <p:nvPr>
            <p:ph type="ftr" sz="quarter" idx="11"/>
          </p:nvPr>
        </p:nvSpPr>
        <p:spPr/>
        <p:txBody>
          <a:bodyPr/>
          <a:lstStyle/>
          <a:p>
            <a:pPr>
              <a:defRPr/>
            </a:pPr>
            <a:r>
              <a:rPr lang="en-US" altLang="en-US"/>
              <a:t>Scheduling, PERT, Critical Path Analysis</a:t>
            </a:r>
          </a:p>
        </p:txBody>
      </p:sp>
      <p:sp>
        <p:nvSpPr>
          <p:cNvPr id="31" name="Slide Number Placeholder 4"/>
          <p:cNvSpPr>
            <a:spLocks noGrp="1"/>
          </p:cNvSpPr>
          <p:nvPr>
            <p:ph type="sldNum" sz="quarter" idx="12"/>
          </p:nvPr>
        </p:nvSpPr>
        <p:spPr/>
        <p:txBody>
          <a:bodyPr/>
          <a:lstStyle/>
          <a:p>
            <a:pPr>
              <a:defRPr/>
            </a:pPr>
            <a:fld id="{6E4CC38C-2A85-4009-8BAD-BF770CF10155}" type="slidenum">
              <a:rPr lang="en-US" altLang="en-US"/>
              <a:pPr>
                <a:defRPr/>
              </a:pPr>
              <a:t>33</a:t>
            </a:fld>
            <a:endParaRPr lang="en-US" altLang="en-US"/>
          </a:p>
        </p:txBody>
      </p:sp>
      <p:sp>
        <p:nvSpPr>
          <p:cNvPr id="27654" name="Oval 3"/>
          <p:cNvSpPr>
            <a:spLocks noChangeArrowheads="1"/>
          </p:cNvSpPr>
          <p:nvPr/>
        </p:nvSpPr>
        <p:spPr bwMode="auto">
          <a:xfrm>
            <a:off x="2057400" y="31305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a:t>
            </a:r>
          </a:p>
        </p:txBody>
      </p:sp>
      <p:sp>
        <p:nvSpPr>
          <p:cNvPr id="27655" name="Oval 4"/>
          <p:cNvSpPr>
            <a:spLocks noChangeArrowheads="1"/>
          </p:cNvSpPr>
          <p:nvPr/>
        </p:nvSpPr>
        <p:spPr bwMode="auto">
          <a:xfrm>
            <a:off x="3810000" y="41973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a:t>
            </a:r>
          </a:p>
        </p:txBody>
      </p:sp>
      <p:sp>
        <p:nvSpPr>
          <p:cNvPr id="27656" name="Oval 5"/>
          <p:cNvSpPr>
            <a:spLocks noChangeArrowheads="1"/>
          </p:cNvSpPr>
          <p:nvPr/>
        </p:nvSpPr>
        <p:spPr bwMode="auto">
          <a:xfrm>
            <a:off x="5181600" y="26733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4</a:t>
            </a:r>
          </a:p>
        </p:txBody>
      </p:sp>
      <p:sp>
        <p:nvSpPr>
          <p:cNvPr id="27657" name="Oval 6"/>
          <p:cNvSpPr>
            <a:spLocks noChangeArrowheads="1"/>
          </p:cNvSpPr>
          <p:nvPr/>
        </p:nvSpPr>
        <p:spPr bwMode="auto">
          <a:xfrm>
            <a:off x="3505200" y="16827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sp>
        <p:nvSpPr>
          <p:cNvPr id="27658" name="Oval 14"/>
          <p:cNvSpPr>
            <a:spLocks noChangeArrowheads="1"/>
          </p:cNvSpPr>
          <p:nvPr/>
        </p:nvSpPr>
        <p:spPr bwMode="auto">
          <a:xfrm>
            <a:off x="6553200" y="15303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5</a:t>
            </a:r>
          </a:p>
        </p:txBody>
      </p:sp>
      <p:sp>
        <p:nvSpPr>
          <p:cNvPr id="27659" name="Oval 18"/>
          <p:cNvSpPr>
            <a:spLocks noChangeArrowheads="1"/>
          </p:cNvSpPr>
          <p:nvPr/>
        </p:nvSpPr>
        <p:spPr bwMode="auto">
          <a:xfrm>
            <a:off x="9677400" y="24447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a:t>
            </a:r>
          </a:p>
        </p:txBody>
      </p:sp>
      <p:sp>
        <p:nvSpPr>
          <p:cNvPr id="27660" name="Oval 19"/>
          <p:cNvSpPr>
            <a:spLocks noChangeArrowheads="1"/>
          </p:cNvSpPr>
          <p:nvPr/>
        </p:nvSpPr>
        <p:spPr bwMode="auto">
          <a:xfrm>
            <a:off x="7315200" y="313055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6</a:t>
            </a:r>
          </a:p>
        </p:txBody>
      </p:sp>
      <p:cxnSp>
        <p:nvCxnSpPr>
          <p:cNvPr id="27661" name="AutoShape 26"/>
          <p:cNvCxnSpPr>
            <a:cxnSpLocks noChangeShapeType="1"/>
            <a:stCxn id="27654" idx="7"/>
            <a:endCxn id="27657" idx="3"/>
          </p:cNvCxnSpPr>
          <p:nvPr/>
        </p:nvCxnSpPr>
        <p:spPr bwMode="auto">
          <a:xfrm flipV="1">
            <a:off x="2382839" y="2008189"/>
            <a:ext cx="1177925" cy="1177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AutoShape 27"/>
          <p:cNvCxnSpPr>
            <a:cxnSpLocks noChangeShapeType="1"/>
            <a:stCxn id="27654" idx="5"/>
          </p:cNvCxnSpPr>
          <p:nvPr/>
        </p:nvCxnSpPr>
        <p:spPr bwMode="auto">
          <a:xfrm>
            <a:off x="2382839" y="3455988"/>
            <a:ext cx="1482725" cy="817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31"/>
          <p:cNvCxnSpPr>
            <a:cxnSpLocks noChangeShapeType="1"/>
            <a:stCxn id="27657" idx="4"/>
            <a:endCxn id="27655" idx="0"/>
          </p:cNvCxnSpPr>
          <p:nvPr/>
        </p:nvCxnSpPr>
        <p:spPr bwMode="auto">
          <a:xfrm>
            <a:off x="3695700" y="2063750"/>
            <a:ext cx="304800" cy="2133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32"/>
          <p:cNvCxnSpPr>
            <a:cxnSpLocks noChangeShapeType="1"/>
            <a:stCxn id="27657" idx="5"/>
            <a:endCxn id="27656" idx="2"/>
          </p:cNvCxnSpPr>
          <p:nvPr/>
        </p:nvCxnSpPr>
        <p:spPr bwMode="auto">
          <a:xfrm>
            <a:off x="3830638" y="2008188"/>
            <a:ext cx="1350962" cy="8556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33"/>
          <p:cNvCxnSpPr>
            <a:cxnSpLocks noChangeShapeType="1"/>
            <a:stCxn id="27657" idx="6"/>
            <a:endCxn id="27658" idx="2"/>
          </p:cNvCxnSpPr>
          <p:nvPr/>
        </p:nvCxnSpPr>
        <p:spPr bwMode="auto">
          <a:xfrm flipV="1">
            <a:off x="3886200" y="1720850"/>
            <a:ext cx="2667000" cy="152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6" name="AutoShape 34"/>
          <p:cNvCxnSpPr>
            <a:cxnSpLocks noChangeShapeType="1"/>
            <a:stCxn id="27656" idx="7"/>
            <a:endCxn id="27658" idx="3"/>
          </p:cNvCxnSpPr>
          <p:nvPr/>
        </p:nvCxnSpPr>
        <p:spPr bwMode="auto">
          <a:xfrm flipV="1">
            <a:off x="5507039" y="1855789"/>
            <a:ext cx="1101725" cy="873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7" name="AutoShape 35"/>
          <p:cNvCxnSpPr>
            <a:cxnSpLocks noChangeShapeType="1"/>
            <a:stCxn id="27658" idx="5"/>
            <a:endCxn id="27660" idx="0"/>
          </p:cNvCxnSpPr>
          <p:nvPr/>
        </p:nvCxnSpPr>
        <p:spPr bwMode="auto">
          <a:xfrm>
            <a:off x="6878638" y="1855788"/>
            <a:ext cx="627062" cy="1274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8" name="AutoShape 36"/>
          <p:cNvCxnSpPr>
            <a:cxnSpLocks noChangeShapeType="1"/>
            <a:stCxn id="27655" idx="6"/>
            <a:endCxn id="27660" idx="2"/>
          </p:cNvCxnSpPr>
          <p:nvPr/>
        </p:nvCxnSpPr>
        <p:spPr bwMode="auto">
          <a:xfrm flipV="1">
            <a:off x="4191000" y="3321050"/>
            <a:ext cx="3124200"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AutoShape 37"/>
          <p:cNvCxnSpPr>
            <a:cxnSpLocks noChangeShapeType="1"/>
          </p:cNvCxnSpPr>
          <p:nvPr/>
        </p:nvCxnSpPr>
        <p:spPr bwMode="auto">
          <a:xfrm flipV="1">
            <a:off x="7696200" y="2673350"/>
            <a:ext cx="19812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0" name="Text Box 38"/>
          <p:cNvSpPr txBox="1">
            <a:spLocks noChangeArrowheads="1"/>
          </p:cNvSpPr>
          <p:nvPr/>
        </p:nvSpPr>
        <p:spPr bwMode="auto">
          <a:xfrm rot="-2867860">
            <a:off x="2560638" y="2230438"/>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A[0,5]</a:t>
            </a:r>
          </a:p>
          <a:p>
            <a:pPr algn="l" eaLnBrk="1" hangingPunct="1"/>
            <a:r>
              <a:rPr lang="en-US" altLang="en-US" sz="1800"/>
              <a:t>  5</a:t>
            </a:r>
          </a:p>
        </p:txBody>
      </p:sp>
      <p:sp>
        <p:nvSpPr>
          <p:cNvPr id="27671" name="Text Box 39"/>
          <p:cNvSpPr txBox="1">
            <a:spLocks noChangeArrowheads="1"/>
          </p:cNvSpPr>
          <p:nvPr/>
        </p:nvSpPr>
        <p:spPr bwMode="auto">
          <a:xfrm rot="1739194">
            <a:off x="2670176" y="3511550"/>
            <a:ext cx="911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 B[0,6]</a:t>
            </a:r>
          </a:p>
          <a:p>
            <a:pPr algn="l" eaLnBrk="1" hangingPunct="1"/>
            <a:r>
              <a:rPr lang="en-US" altLang="en-US" sz="1800"/>
              <a:t>    6</a:t>
            </a:r>
          </a:p>
        </p:txBody>
      </p:sp>
      <p:sp>
        <p:nvSpPr>
          <p:cNvPr id="27672" name="Text Box 40"/>
          <p:cNvSpPr txBox="1">
            <a:spLocks noChangeArrowheads="1"/>
          </p:cNvSpPr>
          <p:nvPr/>
        </p:nvSpPr>
        <p:spPr bwMode="auto">
          <a:xfrm rot="5003897">
            <a:off x="3413125" y="2733675"/>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C[5,9]</a:t>
            </a:r>
          </a:p>
          <a:p>
            <a:pPr algn="l" eaLnBrk="1" hangingPunct="1"/>
            <a:r>
              <a:rPr lang="en-US" altLang="en-US" sz="1800"/>
              <a:t>  4</a:t>
            </a:r>
          </a:p>
        </p:txBody>
      </p:sp>
      <p:sp>
        <p:nvSpPr>
          <p:cNvPr id="27673" name="Text Box 41"/>
          <p:cNvSpPr txBox="1">
            <a:spLocks noChangeArrowheads="1"/>
          </p:cNvSpPr>
          <p:nvPr/>
        </p:nvSpPr>
        <p:spPr bwMode="auto">
          <a:xfrm>
            <a:off x="4800600" y="145415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D[5,8]</a:t>
            </a:r>
          </a:p>
          <a:p>
            <a:pPr algn="l" eaLnBrk="1" hangingPunct="1"/>
            <a:r>
              <a:rPr lang="en-US" altLang="en-US" sz="1800"/>
              <a:t>   3</a:t>
            </a:r>
          </a:p>
        </p:txBody>
      </p:sp>
      <p:sp>
        <p:nvSpPr>
          <p:cNvPr id="27674" name="Text Box 42"/>
          <p:cNvSpPr txBox="1">
            <a:spLocks noChangeArrowheads="1"/>
          </p:cNvSpPr>
          <p:nvPr/>
        </p:nvSpPr>
        <p:spPr bwMode="auto">
          <a:xfrm rot="2018164">
            <a:off x="4156076" y="2139950"/>
            <a:ext cx="777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E[5,6]</a:t>
            </a:r>
          </a:p>
          <a:p>
            <a:pPr algn="l" eaLnBrk="1" hangingPunct="1"/>
            <a:r>
              <a:rPr lang="en-US" altLang="en-US" sz="1800"/>
              <a:t>  1</a:t>
            </a:r>
          </a:p>
        </p:txBody>
      </p:sp>
      <p:sp>
        <p:nvSpPr>
          <p:cNvPr id="27675" name="Text Box 43"/>
          <p:cNvSpPr txBox="1">
            <a:spLocks noChangeArrowheads="1"/>
          </p:cNvSpPr>
          <p:nvPr/>
        </p:nvSpPr>
        <p:spPr bwMode="auto">
          <a:xfrm rot="-2548861">
            <a:off x="5638801" y="1955800"/>
            <a:ext cx="873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F[6,10]</a:t>
            </a:r>
          </a:p>
          <a:p>
            <a:pPr algn="l" eaLnBrk="1" hangingPunct="1"/>
            <a:r>
              <a:rPr lang="en-US" altLang="en-US" sz="1800"/>
              <a:t>  4</a:t>
            </a:r>
          </a:p>
        </p:txBody>
      </p:sp>
      <p:sp>
        <p:nvSpPr>
          <p:cNvPr id="27676" name="Text Box 44"/>
          <p:cNvSpPr txBox="1">
            <a:spLocks noChangeArrowheads="1"/>
          </p:cNvSpPr>
          <p:nvPr/>
        </p:nvSpPr>
        <p:spPr bwMode="auto">
          <a:xfrm rot="3800093">
            <a:off x="6886576" y="1943101"/>
            <a:ext cx="1069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t>   </a:t>
            </a:r>
            <a:r>
              <a:rPr lang="en-US" altLang="en-US" sz="1800"/>
              <a:t>G[10,24]</a:t>
            </a:r>
          </a:p>
          <a:p>
            <a:pPr algn="l" eaLnBrk="1" hangingPunct="1"/>
            <a:r>
              <a:rPr lang="en-US" altLang="en-US" sz="1800"/>
              <a:t>    14</a:t>
            </a:r>
          </a:p>
        </p:txBody>
      </p:sp>
      <p:sp>
        <p:nvSpPr>
          <p:cNvPr id="27677" name="Text Box 45"/>
          <p:cNvSpPr txBox="1">
            <a:spLocks noChangeArrowheads="1"/>
          </p:cNvSpPr>
          <p:nvPr/>
        </p:nvSpPr>
        <p:spPr bwMode="auto">
          <a:xfrm rot="-1164769">
            <a:off x="5313364" y="3479800"/>
            <a:ext cx="1163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 H[9,21]</a:t>
            </a:r>
          </a:p>
          <a:p>
            <a:pPr algn="l" eaLnBrk="1" hangingPunct="1"/>
            <a:r>
              <a:rPr lang="en-US" altLang="en-US" sz="1800"/>
              <a:t>    12</a:t>
            </a:r>
          </a:p>
        </p:txBody>
      </p:sp>
      <p:sp>
        <p:nvSpPr>
          <p:cNvPr id="27678" name="Text Box 46"/>
          <p:cNvSpPr txBox="1">
            <a:spLocks noChangeArrowheads="1"/>
          </p:cNvSpPr>
          <p:nvPr/>
        </p:nvSpPr>
        <p:spPr bwMode="auto">
          <a:xfrm rot="-1124431">
            <a:off x="8153400" y="2641600"/>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I[24,26]</a:t>
            </a:r>
          </a:p>
          <a:p>
            <a:pPr algn="l" eaLnBrk="1" hangingPunct="1"/>
            <a:r>
              <a:rPr lang="en-US" altLang="en-US" sz="1800"/>
              <a:t>  2</a:t>
            </a:r>
          </a:p>
        </p:txBody>
      </p:sp>
      <p:sp>
        <p:nvSpPr>
          <p:cNvPr id="27679" name="Text Box 48"/>
          <p:cNvSpPr txBox="1">
            <a:spLocks noChangeArrowheads="1"/>
          </p:cNvSpPr>
          <p:nvPr/>
        </p:nvSpPr>
        <p:spPr bwMode="auto">
          <a:xfrm>
            <a:off x="2209800" y="4918076"/>
            <a:ext cx="76200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85000"/>
              </a:lnSpc>
              <a:spcBef>
                <a:spcPct val="50000"/>
              </a:spcBef>
            </a:pPr>
            <a:r>
              <a:rPr lang="en-US" altLang="en-US" sz="1800" b="1" u="sng">
                <a:latin typeface="Book Antiqua" panose="02040602050305030304" pitchFamily="18" charset="0"/>
              </a:rPr>
              <a:t>Earliest start time rule</a:t>
            </a:r>
            <a:r>
              <a:rPr lang="en-US" altLang="en-US" sz="1800" b="1">
                <a:latin typeface="Book Antiqua" panose="02040602050305030304" pitchFamily="18" charset="0"/>
              </a:rPr>
              <a:t>:</a:t>
            </a:r>
          </a:p>
          <a:p>
            <a:pPr algn="l" eaLnBrk="1" hangingPunct="1">
              <a:lnSpc>
                <a:spcPct val="85000"/>
              </a:lnSpc>
              <a:spcBef>
                <a:spcPct val="50000"/>
              </a:spcBef>
            </a:pPr>
            <a:r>
              <a:rPr lang="en-US" altLang="en-US" sz="1800">
                <a:latin typeface="Book Antiqua" panose="02040602050305030304" pitchFamily="18" charset="0"/>
              </a:rPr>
              <a:t> The earliest start time for an activity leaving a particular node is equal to the </a:t>
            </a:r>
            <a:r>
              <a:rPr lang="en-US" altLang="en-US" sz="1800" b="1">
                <a:latin typeface="Book Antiqua" panose="02040602050305030304" pitchFamily="18" charset="0"/>
              </a:rPr>
              <a:t>largest </a:t>
            </a:r>
            <a:r>
              <a:rPr lang="en-US" altLang="en-US" sz="1800">
                <a:latin typeface="Book Antiqua" panose="02040602050305030304" pitchFamily="18" charset="0"/>
              </a:rPr>
              <a:t>of the earliest finish times for all activities entering the node.</a:t>
            </a:r>
          </a:p>
        </p:txBody>
      </p:sp>
    </p:spTree>
    <p:extLst>
      <p:ext uri="{BB962C8B-B14F-4D97-AF65-F5344CB8AC3E}">
        <p14:creationId xmlns:p14="http://schemas.microsoft.com/office/powerpoint/2010/main" val="2412459364"/>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57400" y="685800"/>
            <a:ext cx="8153400" cy="457200"/>
          </a:xfrm>
        </p:spPr>
        <p:txBody>
          <a:bodyPr rtlCol="0">
            <a:normAutofit fontScale="90000"/>
          </a:bodyPr>
          <a:lstStyle/>
          <a:p>
            <a:pPr algn="ctr">
              <a:defRPr/>
            </a:pPr>
            <a:r>
              <a:rPr lang="en-US" altLang="en-US" sz="3200">
                <a:latin typeface="Book Antiqua" panose="02040602050305030304" pitchFamily="18" charset="0"/>
              </a:rPr>
              <a:t>Activity, duration, ES, EF, LS, LF</a:t>
            </a:r>
          </a:p>
        </p:txBody>
      </p:sp>
      <p:sp>
        <p:nvSpPr>
          <p:cNvPr id="12" name="Date Placeholder 3"/>
          <p:cNvSpPr>
            <a:spLocks noGrp="1"/>
          </p:cNvSpPr>
          <p:nvPr>
            <p:ph type="dt" sz="quarter" idx="10"/>
          </p:nvPr>
        </p:nvSpPr>
        <p:spPr/>
        <p:txBody>
          <a:bodyPr/>
          <a:lstStyle/>
          <a:p>
            <a:pPr>
              <a:defRPr/>
            </a:pPr>
            <a:r>
              <a:rPr lang="en-US" altLang="en-US"/>
              <a:t>Chapter 8</a:t>
            </a:r>
          </a:p>
        </p:txBody>
      </p:sp>
      <p:sp>
        <p:nvSpPr>
          <p:cNvPr id="13" name="Footer Placeholder 4"/>
          <p:cNvSpPr>
            <a:spLocks noGrp="1"/>
          </p:cNvSpPr>
          <p:nvPr>
            <p:ph type="ftr" sz="quarter" idx="11"/>
          </p:nvPr>
        </p:nvSpPr>
        <p:spPr/>
        <p:txBody>
          <a:bodyPr/>
          <a:lstStyle/>
          <a:p>
            <a:pPr>
              <a:defRPr/>
            </a:pPr>
            <a:r>
              <a:rPr lang="en-US" altLang="en-US"/>
              <a:t>Scheduling, PERT, Critical Path Analysis</a:t>
            </a:r>
          </a:p>
        </p:txBody>
      </p:sp>
      <p:sp>
        <p:nvSpPr>
          <p:cNvPr id="14" name="Slide Number Placeholder 5"/>
          <p:cNvSpPr>
            <a:spLocks noGrp="1"/>
          </p:cNvSpPr>
          <p:nvPr>
            <p:ph type="sldNum" sz="quarter" idx="12"/>
          </p:nvPr>
        </p:nvSpPr>
        <p:spPr/>
        <p:txBody>
          <a:bodyPr/>
          <a:lstStyle/>
          <a:p>
            <a:pPr>
              <a:defRPr/>
            </a:pPr>
            <a:fld id="{934EE514-EEE1-4DA7-BC03-12C8264D5855}" type="slidenum">
              <a:rPr lang="en-US" altLang="en-US"/>
              <a:pPr>
                <a:defRPr/>
              </a:pPr>
              <a:t>34</a:t>
            </a:fld>
            <a:endParaRPr lang="en-US" altLang="en-US"/>
          </a:p>
        </p:txBody>
      </p:sp>
      <p:sp>
        <p:nvSpPr>
          <p:cNvPr id="28678" name="AutoShape 4"/>
          <p:cNvSpPr>
            <a:spLocks noChangeArrowheads="1"/>
          </p:cNvSpPr>
          <p:nvPr/>
        </p:nvSpPr>
        <p:spPr bwMode="auto">
          <a:xfrm>
            <a:off x="3124201" y="4565650"/>
            <a:ext cx="461963" cy="4635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sp>
        <p:nvSpPr>
          <p:cNvPr id="28679" name="AutoShape 5"/>
          <p:cNvSpPr>
            <a:spLocks noChangeArrowheads="1"/>
          </p:cNvSpPr>
          <p:nvPr/>
        </p:nvSpPr>
        <p:spPr bwMode="auto">
          <a:xfrm>
            <a:off x="7467601" y="3498850"/>
            <a:ext cx="461963" cy="46355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a:t>
            </a:r>
          </a:p>
        </p:txBody>
      </p:sp>
      <p:cxnSp>
        <p:nvCxnSpPr>
          <p:cNvPr id="28680" name="AutoShape 6"/>
          <p:cNvCxnSpPr>
            <a:cxnSpLocks noChangeShapeType="1"/>
            <a:stCxn id="28678" idx="6"/>
            <a:endCxn id="28679" idx="2"/>
          </p:cNvCxnSpPr>
          <p:nvPr/>
        </p:nvCxnSpPr>
        <p:spPr bwMode="auto">
          <a:xfrm flipV="1">
            <a:off x="3586164" y="3730625"/>
            <a:ext cx="3881437"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 name="Text Box 7"/>
          <p:cNvSpPr txBox="1">
            <a:spLocks noChangeArrowheads="1"/>
          </p:cNvSpPr>
          <p:nvPr/>
        </p:nvSpPr>
        <p:spPr bwMode="auto">
          <a:xfrm rot="-867209">
            <a:off x="4900613" y="3810428"/>
            <a:ext cx="1231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t>C [5,9]</a:t>
            </a:r>
          </a:p>
          <a:p>
            <a:pPr algn="l" eaLnBrk="1" hangingPunct="1"/>
            <a:r>
              <a:rPr lang="en-US" altLang="en-US"/>
              <a:t>4 [8,12]</a:t>
            </a:r>
          </a:p>
        </p:txBody>
      </p:sp>
      <p:sp>
        <p:nvSpPr>
          <p:cNvPr id="28682" name="AutoShape 9"/>
          <p:cNvSpPr>
            <a:spLocks noChangeArrowheads="1"/>
          </p:cNvSpPr>
          <p:nvPr/>
        </p:nvSpPr>
        <p:spPr bwMode="auto">
          <a:xfrm>
            <a:off x="2895600" y="2811464"/>
            <a:ext cx="1614488" cy="541337"/>
          </a:xfrm>
          <a:prstGeom prst="wedgeRectCallout">
            <a:avLst>
              <a:gd name="adj1" fmla="val 77829"/>
              <a:gd name="adj2" fmla="val 17815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Activity</a:t>
            </a:r>
          </a:p>
        </p:txBody>
      </p:sp>
      <p:sp>
        <p:nvSpPr>
          <p:cNvPr id="28683" name="AutoShape 10"/>
          <p:cNvSpPr>
            <a:spLocks noChangeArrowheads="1"/>
          </p:cNvSpPr>
          <p:nvPr/>
        </p:nvSpPr>
        <p:spPr bwMode="auto">
          <a:xfrm>
            <a:off x="2514601" y="2133600"/>
            <a:ext cx="3533775" cy="457200"/>
          </a:xfrm>
          <a:prstGeom prst="wedgeRectCallout">
            <a:avLst>
              <a:gd name="adj1" fmla="val 30773"/>
              <a:gd name="adj2" fmla="val 34201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ES = earliest start time</a:t>
            </a:r>
          </a:p>
        </p:txBody>
      </p:sp>
      <p:sp>
        <p:nvSpPr>
          <p:cNvPr id="28684" name="AutoShape 11"/>
          <p:cNvSpPr>
            <a:spLocks noChangeArrowheads="1"/>
          </p:cNvSpPr>
          <p:nvPr/>
        </p:nvSpPr>
        <p:spPr bwMode="auto">
          <a:xfrm>
            <a:off x="5791201" y="1447800"/>
            <a:ext cx="3535363" cy="457200"/>
          </a:xfrm>
          <a:prstGeom prst="wedgeRectCallout">
            <a:avLst>
              <a:gd name="adj1" fmla="val -52741"/>
              <a:gd name="adj2" fmla="val 46840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EF = earliest finish time</a:t>
            </a:r>
          </a:p>
        </p:txBody>
      </p:sp>
      <p:sp>
        <p:nvSpPr>
          <p:cNvPr id="28685" name="AutoShape 13"/>
          <p:cNvSpPr>
            <a:spLocks noChangeArrowheads="1"/>
          </p:cNvSpPr>
          <p:nvPr/>
        </p:nvSpPr>
        <p:spPr bwMode="auto">
          <a:xfrm>
            <a:off x="6705601" y="5022850"/>
            <a:ext cx="3230563" cy="463550"/>
          </a:xfrm>
          <a:prstGeom prst="wedgeRectCallout">
            <a:avLst>
              <a:gd name="adj1" fmla="val -76338"/>
              <a:gd name="adj2" fmla="val -1633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LF = latest finish time</a:t>
            </a:r>
          </a:p>
        </p:txBody>
      </p:sp>
      <p:sp>
        <p:nvSpPr>
          <p:cNvPr id="28686" name="AutoShape 14"/>
          <p:cNvSpPr>
            <a:spLocks noChangeArrowheads="1"/>
          </p:cNvSpPr>
          <p:nvPr/>
        </p:nvSpPr>
        <p:spPr bwMode="auto">
          <a:xfrm>
            <a:off x="3276601" y="5327650"/>
            <a:ext cx="3076575" cy="463550"/>
          </a:xfrm>
          <a:prstGeom prst="wedgeRectCallout">
            <a:avLst>
              <a:gd name="adj1" fmla="val 22083"/>
              <a:gd name="adj2" fmla="val -20684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Book Antiqua" panose="02040602050305030304" pitchFamily="18" charset="0"/>
              </a:rPr>
              <a:t>LS = latest start time</a:t>
            </a:r>
          </a:p>
        </p:txBody>
      </p:sp>
    </p:spTree>
    <p:extLst>
      <p:ext uri="{BB962C8B-B14F-4D97-AF65-F5344CB8AC3E}">
        <p14:creationId xmlns:p14="http://schemas.microsoft.com/office/powerpoint/2010/main" val="2951114833"/>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0" y="609600"/>
            <a:ext cx="7772400" cy="609600"/>
          </a:xfrm>
        </p:spPr>
        <p:txBody>
          <a:bodyPr/>
          <a:lstStyle/>
          <a:p>
            <a:r>
              <a:rPr lang="en-US" altLang="en-US" sz="2400" b="1"/>
              <a:t>Network with LS &amp; LF time</a:t>
            </a:r>
          </a:p>
        </p:txBody>
      </p:sp>
      <p:sp>
        <p:nvSpPr>
          <p:cNvPr id="29" name="Date Placeholder 2"/>
          <p:cNvSpPr>
            <a:spLocks noGrp="1"/>
          </p:cNvSpPr>
          <p:nvPr>
            <p:ph type="dt" sz="quarter" idx="10"/>
          </p:nvPr>
        </p:nvSpPr>
        <p:spPr/>
        <p:txBody>
          <a:bodyPr/>
          <a:lstStyle/>
          <a:p>
            <a:pPr>
              <a:defRPr/>
            </a:pPr>
            <a:r>
              <a:rPr lang="en-US" altLang="en-US"/>
              <a:t>Chapter 8</a:t>
            </a:r>
          </a:p>
        </p:txBody>
      </p:sp>
      <p:sp>
        <p:nvSpPr>
          <p:cNvPr id="30" name="Footer Placeholder 3"/>
          <p:cNvSpPr>
            <a:spLocks noGrp="1"/>
          </p:cNvSpPr>
          <p:nvPr>
            <p:ph type="ftr" sz="quarter" idx="11"/>
          </p:nvPr>
        </p:nvSpPr>
        <p:spPr/>
        <p:txBody>
          <a:bodyPr/>
          <a:lstStyle/>
          <a:p>
            <a:pPr>
              <a:defRPr/>
            </a:pPr>
            <a:r>
              <a:rPr lang="en-US" altLang="en-US"/>
              <a:t>Scheduling, PERT, Critical Path Analysis</a:t>
            </a:r>
          </a:p>
        </p:txBody>
      </p:sp>
      <p:sp>
        <p:nvSpPr>
          <p:cNvPr id="31" name="Slide Number Placeholder 4"/>
          <p:cNvSpPr>
            <a:spLocks noGrp="1"/>
          </p:cNvSpPr>
          <p:nvPr>
            <p:ph type="sldNum" sz="quarter" idx="12"/>
          </p:nvPr>
        </p:nvSpPr>
        <p:spPr/>
        <p:txBody>
          <a:bodyPr/>
          <a:lstStyle/>
          <a:p>
            <a:pPr>
              <a:defRPr/>
            </a:pPr>
            <a:fld id="{15107BD0-7B40-4A00-9588-9C2D221B6FEA}" type="slidenum">
              <a:rPr lang="en-US" altLang="en-US"/>
              <a:pPr>
                <a:defRPr/>
              </a:pPr>
              <a:t>35</a:t>
            </a:fld>
            <a:endParaRPr lang="en-US" altLang="en-US"/>
          </a:p>
        </p:txBody>
      </p:sp>
      <p:sp>
        <p:nvSpPr>
          <p:cNvPr id="30726" name="Oval 3"/>
          <p:cNvSpPr>
            <a:spLocks noChangeArrowheads="1"/>
          </p:cNvSpPr>
          <p:nvPr/>
        </p:nvSpPr>
        <p:spPr bwMode="auto">
          <a:xfrm>
            <a:off x="2057400" y="3048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1</a:t>
            </a:r>
          </a:p>
        </p:txBody>
      </p:sp>
      <p:sp>
        <p:nvSpPr>
          <p:cNvPr id="30727" name="Oval 4"/>
          <p:cNvSpPr>
            <a:spLocks noChangeArrowheads="1"/>
          </p:cNvSpPr>
          <p:nvPr/>
        </p:nvSpPr>
        <p:spPr bwMode="auto">
          <a:xfrm>
            <a:off x="38100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3</a:t>
            </a:r>
          </a:p>
        </p:txBody>
      </p:sp>
      <p:sp>
        <p:nvSpPr>
          <p:cNvPr id="30728" name="Oval 5"/>
          <p:cNvSpPr>
            <a:spLocks noChangeArrowheads="1"/>
          </p:cNvSpPr>
          <p:nvPr/>
        </p:nvSpPr>
        <p:spPr bwMode="auto">
          <a:xfrm>
            <a:off x="51816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4</a:t>
            </a:r>
          </a:p>
        </p:txBody>
      </p:sp>
      <p:sp>
        <p:nvSpPr>
          <p:cNvPr id="30729" name="Oval 6"/>
          <p:cNvSpPr>
            <a:spLocks noChangeArrowheads="1"/>
          </p:cNvSpPr>
          <p:nvPr/>
        </p:nvSpPr>
        <p:spPr bwMode="auto">
          <a:xfrm>
            <a:off x="3505200" y="1600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2</a:t>
            </a:r>
          </a:p>
        </p:txBody>
      </p:sp>
      <p:sp>
        <p:nvSpPr>
          <p:cNvPr id="30730" name="Oval 7"/>
          <p:cNvSpPr>
            <a:spLocks noChangeArrowheads="1"/>
          </p:cNvSpPr>
          <p:nvPr/>
        </p:nvSpPr>
        <p:spPr bwMode="auto">
          <a:xfrm>
            <a:off x="6553200" y="144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5</a:t>
            </a:r>
          </a:p>
        </p:txBody>
      </p:sp>
      <p:sp>
        <p:nvSpPr>
          <p:cNvPr id="30731" name="Oval 8"/>
          <p:cNvSpPr>
            <a:spLocks noChangeArrowheads="1"/>
          </p:cNvSpPr>
          <p:nvPr/>
        </p:nvSpPr>
        <p:spPr bwMode="auto">
          <a:xfrm>
            <a:off x="9677400" y="2362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7</a:t>
            </a:r>
          </a:p>
        </p:txBody>
      </p:sp>
      <p:sp>
        <p:nvSpPr>
          <p:cNvPr id="30732" name="Oval 9"/>
          <p:cNvSpPr>
            <a:spLocks noChangeArrowheads="1"/>
          </p:cNvSpPr>
          <p:nvPr/>
        </p:nvSpPr>
        <p:spPr bwMode="auto">
          <a:xfrm>
            <a:off x="7315200" y="3048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6</a:t>
            </a:r>
          </a:p>
        </p:txBody>
      </p:sp>
      <p:cxnSp>
        <p:nvCxnSpPr>
          <p:cNvPr id="30733" name="AutoShape 10"/>
          <p:cNvCxnSpPr>
            <a:cxnSpLocks noChangeShapeType="1"/>
            <a:stCxn id="30726" idx="7"/>
            <a:endCxn id="30729" idx="3"/>
          </p:cNvCxnSpPr>
          <p:nvPr/>
        </p:nvCxnSpPr>
        <p:spPr bwMode="auto">
          <a:xfrm flipV="1">
            <a:off x="2382839" y="1925639"/>
            <a:ext cx="1177925" cy="1177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4" name="AutoShape 11"/>
          <p:cNvCxnSpPr>
            <a:cxnSpLocks noChangeShapeType="1"/>
            <a:stCxn id="30726" idx="5"/>
          </p:cNvCxnSpPr>
          <p:nvPr/>
        </p:nvCxnSpPr>
        <p:spPr bwMode="auto">
          <a:xfrm>
            <a:off x="2382839" y="3373438"/>
            <a:ext cx="1482725" cy="817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5" name="AutoShape 12"/>
          <p:cNvCxnSpPr>
            <a:cxnSpLocks noChangeShapeType="1"/>
            <a:stCxn id="30729" idx="4"/>
            <a:endCxn id="30727" idx="0"/>
          </p:cNvCxnSpPr>
          <p:nvPr/>
        </p:nvCxnSpPr>
        <p:spPr bwMode="auto">
          <a:xfrm>
            <a:off x="3695700" y="1981200"/>
            <a:ext cx="304800" cy="2133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AutoShape 13"/>
          <p:cNvCxnSpPr>
            <a:cxnSpLocks noChangeShapeType="1"/>
            <a:stCxn id="30729" idx="5"/>
            <a:endCxn id="30728" idx="2"/>
          </p:cNvCxnSpPr>
          <p:nvPr/>
        </p:nvCxnSpPr>
        <p:spPr bwMode="auto">
          <a:xfrm>
            <a:off x="3830638" y="1925638"/>
            <a:ext cx="1350962" cy="8556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AutoShape 14"/>
          <p:cNvCxnSpPr>
            <a:cxnSpLocks noChangeShapeType="1"/>
            <a:stCxn id="30729" idx="6"/>
            <a:endCxn id="30730" idx="2"/>
          </p:cNvCxnSpPr>
          <p:nvPr/>
        </p:nvCxnSpPr>
        <p:spPr bwMode="auto">
          <a:xfrm flipV="1">
            <a:off x="3886200" y="1638300"/>
            <a:ext cx="2667000" cy="152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5"/>
          <p:cNvCxnSpPr>
            <a:cxnSpLocks noChangeShapeType="1"/>
            <a:stCxn id="30728" idx="7"/>
            <a:endCxn id="30730" idx="3"/>
          </p:cNvCxnSpPr>
          <p:nvPr/>
        </p:nvCxnSpPr>
        <p:spPr bwMode="auto">
          <a:xfrm flipV="1">
            <a:off x="5507039" y="1773239"/>
            <a:ext cx="1101725" cy="873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6"/>
          <p:cNvCxnSpPr>
            <a:cxnSpLocks noChangeShapeType="1"/>
            <a:stCxn id="30730" idx="5"/>
            <a:endCxn id="30732" idx="0"/>
          </p:cNvCxnSpPr>
          <p:nvPr/>
        </p:nvCxnSpPr>
        <p:spPr bwMode="auto">
          <a:xfrm>
            <a:off x="6878638" y="1773238"/>
            <a:ext cx="627062" cy="1274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17"/>
          <p:cNvCxnSpPr>
            <a:cxnSpLocks noChangeShapeType="1"/>
            <a:stCxn id="30727" idx="6"/>
            <a:endCxn id="30732" idx="2"/>
          </p:cNvCxnSpPr>
          <p:nvPr/>
        </p:nvCxnSpPr>
        <p:spPr bwMode="auto">
          <a:xfrm flipV="1">
            <a:off x="4191000" y="3238500"/>
            <a:ext cx="3124200"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1" name="AutoShape 18"/>
          <p:cNvCxnSpPr>
            <a:cxnSpLocks noChangeShapeType="1"/>
          </p:cNvCxnSpPr>
          <p:nvPr/>
        </p:nvCxnSpPr>
        <p:spPr bwMode="auto">
          <a:xfrm flipV="1">
            <a:off x="7696200" y="2590800"/>
            <a:ext cx="19812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2" name="Text Box 19"/>
          <p:cNvSpPr txBox="1">
            <a:spLocks noChangeArrowheads="1"/>
          </p:cNvSpPr>
          <p:nvPr/>
        </p:nvSpPr>
        <p:spPr bwMode="auto">
          <a:xfrm rot="-2867860">
            <a:off x="2560638" y="2147888"/>
            <a:ext cx="85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A[0,5]</a:t>
            </a:r>
          </a:p>
          <a:p>
            <a:pPr algn="l" eaLnBrk="1" hangingPunct="1"/>
            <a:r>
              <a:rPr lang="en-US" altLang="en-US" sz="1800"/>
              <a:t> 5[0,5]</a:t>
            </a:r>
          </a:p>
        </p:txBody>
      </p:sp>
      <p:sp>
        <p:nvSpPr>
          <p:cNvPr id="30743" name="Text Box 20"/>
          <p:cNvSpPr txBox="1">
            <a:spLocks noChangeArrowheads="1"/>
          </p:cNvSpPr>
          <p:nvPr/>
        </p:nvSpPr>
        <p:spPr bwMode="auto">
          <a:xfrm rot="1739194">
            <a:off x="2667001" y="3429000"/>
            <a:ext cx="912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 B[0,6]</a:t>
            </a:r>
          </a:p>
          <a:p>
            <a:pPr algn="l" eaLnBrk="1" hangingPunct="1"/>
            <a:r>
              <a:rPr lang="en-US" altLang="en-US" sz="1800"/>
              <a:t> 6[6,12]</a:t>
            </a:r>
          </a:p>
        </p:txBody>
      </p:sp>
      <p:sp>
        <p:nvSpPr>
          <p:cNvPr id="30744" name="Text Box 21"/>
          <p:cNvSpPr txBox="1">
            <a:spLocks noChangeArrowheads="1"/>
          </p:cNvSpPr>
          <p:nvPr/>
        </p:nvSpPr>
        <p:spPr bwMode="auto">
          <a:xfrm rot="5003897">
            <a:off x="3409950" y="2801938"/>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C[5,9]</a:t>
            </a:r>
          </a:p>
          <a:p>
            <a:pPr algn="l" eaLnBrk="1" hangingPunct="1"/>
            <a:r>
              <a:rPr lang="en-US" altLang="en-US" sz="1800"/>
              <a:t>4[8,12]</a:t>
            </a:r>
          </a:p>
        </p:txBody>
      </p:sp>
      <p:sp>
        <p:nvSpPr>
          <p:cNvPr id="30745" name="Text Box 22"/>
          <p:cNvSpPr txBox="1">
            <a:spLocks noChangeArrowheads="1"/>
          </p:cNvSpPr>
          <p:nvPr/>
        </p:nvSpPr>
        <p:spPr bwMode="auto">
          <a:xfrm>
            <a:off x="4800600" y="1400175"/>
            <a:ext cx="99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D[5,8]</a:t>
            </a:r>
          </a:p>
          <a:p>
            <a:pPr algn="l" eaLnBrk="1" hangingPunct="1"/>
            <a:r>
              <a:rPr lang="en-US" altLang="en-US" sz="1800"/>
              <a:t>3[7,10]</a:t>
            </a:r>
          </a:p>
        </p:txBody>
      </p:sp>
      <p:sp>
        <p:nvSpPr>
          <p:cNvPr id="30746" name="Text Box 23"/>
          <p:cNvSpPr txBox="1">
            <a:spLocks noChangeArrowheads="1"/>
          </p:cNvSpPr>
          <p:nvPr/>
        </p:nvSpPr>
        <p:spPr bwMode="auto">
          <a:xfrm rot="2018164">
            <a:off x="4173539" y="2085976"/>
            <a:ext cx="777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600"/>
              <a:t>E[5,6]</a:t>
            </a:r>
          </a:p>
          <a:p>
            <a:pPr algn="l" eaLnBrk="1" hangingPunct="1"/>
            <a:r>
              <a:rPr lang="en-US" altLang="en-US" sz="1600"/>
              <a:t>1[5,6]</a:t>
            </a:r>
          </a:p>
        </p:txBody>
      </p:sp>
      <p:sp>
        <p:nvSpPr>
          <p:cNvPr id="30747" name="Text Box 24"/>
          <p:cNvSpPr txBox="1">
            <a:spLocks noChangeArrowheads="1"/>
          </p:cNvSpPr>
          <p:nvPr/>
        </p:nvSpPr>
        <p:spPr bwMode="auto">
          <a:xfrm rot="-2548861">
            <a:off x="5583238" y="1905000"/>
            <a:ext cx="893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F[6,10]</a:t>
            </a:r>
          </a:p>
          <a:p>
            <a:pPr algn="l" eaLnBrk="1" hangingPunct="1"/>
            <a:r>
              <a:rPr lang="en-US" altLang="en-US" sz="1800"/>
              <a:t>4[6,10]</a:t>
            </a:r>
          </a:p>
        </p:txBody>
      </p:sp>
      <p:sp>
        <p:nvSpPr>
          <p:cNvPr id="30748" name="Text Box 25"/>
          <p:cNvSpPr txBox="1">
            <a:spLocks noChangeArrowheads="1"/>
          </p:cNvSpPr>
          <p:nvPr/>
        </p:nvSpPr>
        <p:spPr bwMode="auto">
          <a:xfrm rot="3800093">
            <a:off x="6781007" y="1753395"/>
            <a:ext cx="11604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t>   </a:t>
            </a:r>
            <a:r>
              <a:rPr lang="en-US" altLang="en-US" sz="1800"/>
              <a:t>G[10,24] 14[10,24]</a:t>
            </a:r>
          </a:p>
        </p:txBody>
      </p:sp>
      <p:sp>
        <p:nvSpPr>
          <p:cNvPr id="30749" name="Text Box 26"/>
          <p:cNvSpPr txBox="1">
            <a:spLocks noChangeArrowheads="1"/>
          </p:cNvSpPr>
          <p:nvPr/>
        </p:nvSpPr>
        <p:spPr bwMode="auto">
          <a:xfrm rot="-1110363">
            <a:off x="5257801" y="3389313"/>
            <a:ext cx="1279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 H[9,21]</a:t>
            </a:r>
          </a:p>
          <a:p>
            <a:pPr algn="l" eaLnBrk="1" hangingPunct="1"/>
            <a:r>
              <a:rPr lang="en-US" altLang="en-US" sz="1800"/>
              <a:t> 12[12,24]</a:t>
            </a:r>
          </a:p>
        </p:txBody>
      </p:sp>
      <p:sp>
        <p:nvSpPr>
          <p:cNvPr id="30750" name="Text Box 27"/>
          <p:cNvSpPr txBox="1">
            <a:spLocks noChangeArrowheads="1"/>
          </p:cNvSpPr>
          <p:nvPr/>
        </p:nvSpPr>
        <p:spPr bwMode="auto">
          <a:xfrm rot="-1124431">
            <a:off x="8153400" y="2559050"/>
            <a:ext cx="111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t>I[24,26]</a:t>
            </a:r>
          </a:p>
          <a:p>
            <a:pPr algn="l" eaLnBrk="1" hangingPunct="1"/>
            <a:r>
              <a:rPr lang="en-US" altLang="en-US" sz="1800"/>
              <a:t>2[24,26]</a:t>
            </a:r>
          </a:p>
        </p:txBody>
      </p:sp>
      <p:sp>
        <p:nvSpPr>
          <p:cNvPr id="30751" name="Text Box 28"/>
          <p:cNvSpPr txBox="1">
            <a:spLocks noChangeArrowheads="1"/>
          </p:cNvSpPr>
          <p:nvPr/>
        </p:nvSpPr>
        <p:spPr bwMode="auto">
          <a:xfrm>
            <a:off x="2286000" y="5070475"/>
            <a:ext cx="76200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lnSpc>
                <a:spcPct val="85000"/>
              </a:lnSpc>
            </a:pPr>
            <a:r>
              <a:rPr lang="en-US" altLang="en-US" u="sng">
                <a:latin typeface="Book Antiqua" panose="02040602050305030304" pitchFamily="18" charset="0"/>
              </a:rPr>
              <a:t>Latest finish time rule</a:t>
            </a:r>
            <a:r>
              <a:rPr lang="en-US" altLang="en-US">
                <a:latin typeface="Book Antiqua" panose="02040602050305030304" pitchFamily="18" charset="0"/>
              </a:rPr>
              <a:t>: </a:t>
            </a:r>
          </a:p>
          <a:p>
            <a:pPr algn="l" eaLnBrk="1" hangingPunct="1">
              <a:lnSpc>
                <a:spcPct val="85000"/>
              </a:lnSpc>
            </a:pPr>
            <a:r>
              <a:rPr lang="en-US" altLang="en-US" sz="1800">
                <a:latin typeface="Book Antiqua" panose="02040602050305030304" pitchFamily="18" charset="0"/>
              </a:rPr>
              <a:t>The latest finish time for an activity entering a particular node is equal to the </a:t>
            </a:r>
            <a:r>
              <a:rPr lang="en-US" altLang="en-US" sz="1800" b="1">
                <a:latin typeface="Book Antiqua" panose="02040602050305030304" pitchFamily="18" charset="0"/>
              </a:rPr>
              <a:t>smallest</a:t>
            </a:r>
            <a:r>
              <a:rPr lang="en-US" altLang="en-US" sz="1800">
                <a:latin typeface="Book Antiqua" panose="02040602050305030304" pitchFamily="18" charset="0"/>
              </a:rPr>
              <a:t> of the latest start times for all activities leaving the node.</a:t>
            </a:r>
            <a:r>
              <a:rPr lang="en-US" altLang="en-US">
                <a:latin typeface="Book Antiqua" panose="02040602050305030304" pitchFamily="18" charset="0"/>
              </a:rPr>
              <a:t> </a:t>
            </a:r>
          </a:p>
        </p:txBody>
      </p:sp>
    </p:spTree>
    <p:extLst>
      <p:ext uri="{BB962C8B-B14F-4D97-AF65-F5344CB8AC3E}">
        <p14:creationId xmlns:p14="http://schemas.microsoft.com/office/powerpoint/2010/main" val="3122002675"/>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6800" y="546264"/>
            <a:ext cx="11221824" cy="6311735"/>
          </a:xfrm>
          <a:prstGeom prst="rect">
            <a:avLst/>
          </a:prstGeom>
        </p:spPr>
      </p:pic>
    </p:spTree>
    <p:extLst>
      <p:ext uri="{BB962C8B-B14F-4D97-AF65-F5344CB8AC3E}">
        <p14:creationId xmlns:p14="http://schemas.microsoft.com/office/powerpoint/2010/main" val="2957073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8854" y="365124"/>
            <a:ext cx="11543878" cy="6492875"/>
          </a:xfrm>
          <a:prstGeom prst="rect">
            <a:avLst/>
          </a:prstGeom>
        </p:spPr>
      </p:pic>
    </p:spTree>
    <p:extLst>
      <p:ext uri="{BB962C8B-B14F-4D97-AF65-F5344CB8AC3E}">
        <p14:creationId xmlns:p14="http://schemas.microsoft.com/office/powerpoint/2010/main" val="25441524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2368" y="486888"/>
            <a:ext cx="11327392" cy="6371112"/>
          </a:xfrm>
          <a:prstGeom prst="rect">
            <a:avLst/>
          </a:prstGeom>
        </p:spPr>
      </p:pic>
    </p:spTree>
    <p:extLst>
      <p:ext uri="{BB962C8B-B14F-4D97-AF65-F5344CB8AC3E}">
        <p14:creationId xmlns:p14="http://schemas.microsoft.com/office/powerpoint/2010/main" val="38793343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 y="570016"/>
            <a:ext cx="11358372" cy="6388537"/>
          </a:xfrm>
          <a:prstGeom prst="rect">
            <a:avLst/>
          </a:prstGeom>
        </p:spPr>
      </p:pic>
    </p:spTree>
    <p:extLst>
      <p:ext uri="{BB962C8B-B14F-4D97-AF65-F5344CB8AC3E}">
        <p14:creationId xmlns:p14="http://schemas.microsoft.com/office/powerpoint/2010/main" val="144282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45945" y="205015"/>
            <a:ext cx="11828542" cy="6652985"/>
          </a:xfrm>
          <a:prstGeom prst="rect">
            <a:avLst/>
          </a:prstGeom>
        </p:spPr>
      </p:pic>
      <p:sp>
        <p:nvSpPr>
          <p:cNvPr id="3" name="Rectangle 2"/>
          <p:cNvSpPr/>
          <p:nvPr/>
        </p:nvSpPr>
        <p:spPr>
          <a:xfrm>
            <a:off x="1025236" y="3810000"/>
            <a:ext cx="9088582" cy="268778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210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 y="570016"/>
            <a:ext cx="11179596" cy="6287984"/>
          </a:xfrm>
          <a:prstGeom prst="rect">
            <a:avLst/>
          </a:prstGeom>
        </p:spPr>
      </p:pic>
    </p:spTree>
    <p:extLst>
      <p:ext uri="{BB962C8B-B14F-4D97-AF65-F5344CB8AC3E}">
        <p14:creationId xmlns:p14="http://schemas.microsoft.com/office/powerpoint/2010/main" val="28442728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9028" y="522514"/>
            <a:ext cx="11264051" cy="6335486"/>
          </a:xfrm>
          <a:prstGeom prst="rect">
            <a:avLst/>
          </a:prstGeom>
        </p:spPr>
      </p:pic>
    </p:spTree>
    <p:extLst>
      <p:ext uri="{BB962C8B-B14F-4D97-AF65-F5344CB8AC3E}">
        <p14:creationId xmlns:p14="http://schemas.microsoft.com/office/powerpoint/2010/main" val="2692382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254" y="498764"/>
            <a:ext cx="11306277" cy="6359236"/>
          </a:xfrm>
          <a:prstGeom prst="rect">
            <a:avLst/>
          </a:prstGeom>
        </p:spPr>
      </p:pic>
    </p:spTree>
    <p:extLst>
      <p:ext uri="{BB962C8B-B14F-4D97-AF65-F5344CB8AC3E}">
        <p14:creationId xmlns:p14="http://schemas.microsoft.com/office/powerpoint/2010/main" val="412770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8854" y="317623"/>
            <a:ext cx="11702230" cy="6581940"/>
          </a:xfrm>
          <a:prstGeom prst="rect">
            <a:avLst/>
          </a:prstGeom>
        </p:spPr>
      </p:pic>
    </p:spTree>
    <p:extLst>
      <p:ext uri="{BB962C8B-B14F-4D97-AF65-F5344CB8AC3E}">
        <p14:creationId xmlns:p14="http://schemas.microsoft.com/office/powerpoint/2010/main" val="2885833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8854" y="365125"/>
            <a:ext cx="11765570" cy="6617566"/>
          </a:xfrm>
          <a:prstGeom prst="rect">
            <a:avLst/>
          </a:prstGeom>
        </p:spPr>
      </p:pic>
    </p:spTree>
    <p:extLst>
      <p:ext uri="{BB962C8B-B14F-4D97-AF65-F5344CB8AC3E}">
        <p14:creationId xmlns:p14="http://schemas.microsoft.com/office/powerpoint/2010/main" val="1277960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0140" y="510638"/>
            <a:ext cx="11612424" cy="6531429"/>
          </a:xfrm>
          <a:prstGeom prst="rect">
            <a:avLst/>
          </a:prstGeom>
        </p:spPr>
      </p:pic>
    </p:spTree>
    <p:extLst>
      <p:ext uri="{BB962C8B-B14F-4D97-AF65-F5344CB8AC3E}">
        <p14:creationId xmlns:p14="http://schemas.microsoft.com/office/powerpoint/2010/main" val="1802530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2368" y="522514"/>
            <a:ext cx="11633538" cy="6543304"/>
          </a:xfrm>
          <a:prstGeom prst="rect">
            <a:avLst/>
          </a:prstGeom>
        </p:spPr>
      </p:pic>
    </p:spTree>
    <p:extLst>
      <p:ext uri="{BB962C8B-B14F-4D97-AF65-F5344CB8AC3E}">
        <p14:creationId xmlns:p14="http://schemas.microsoft.com/office/powerpoint/2010/main" val="1040063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4595" y="486888"/>
            <a:ext cx="11654651" cy="6555179"/>
          </a:xfrm>
          <a:prstGeom prst="rect">
            <a:avLst/>
          </a:prstGeom>
        </p:spPr>
      </p:pic>
      <p:sp>
        <p:nvSpPr>
          <p:cNvPr id="5" name="Rectangle 4"/>
          <p:cNvSpPr/>
          <p:nvPr/>
        </p:nvSpPr>
        <p:spPr>
          <a:xfrm>
            <a:off x="1840675" y="4999512"/>
            <a:ext cx="8205850" cy="1615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485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613</Words>
  <Application>Microsoft Office PowerPoint</Application>
  <PresentationFormat>Widescreen</PresentationFormat>
  <Paragraphs>228</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AvantGarde</vt:lpstr>
      <vt:lpstr>Book Antiqua</vt:lpstr>
      <vt:lpstr>Calibri</vt:lpstr>
      <vt:lpstr>Calibri Light</vt:lpstr>
      <vt:lpstr>Tahoma</vt:lpstr>
      <vt:lpstr>Times New Roman</vt:lpstr>
      <vt:lpstr>Wingdings</vt:lpstr>
      <vt:lpstr>Office Theme</vt:lpstr>
      <vt:lpstr>Project Management Critical Path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Network of first five activities</vt:lpstr>
      <vt:lpstr>PowerPoint Presentation</vt:lpstr>
      <vt:lpstr>PowerPoint Presentation</vt:lpstr>
      <vt:lpstr>PowerPoint Presentation</vt:lpstr>
      <vt:lpstr>Scheduling with activity time</vt:lpstr>
      <vt:lpstr>Arc with ES &amp; EF time </vt:lpstr>
      <vt:lpstr>Network with ES &amp; EF time</vt:lpstr>
      <vt:lpstr>Activity, duration, ES, EF, LS, LF</vt:lpstr>
      <vt:lpstr>Network with LS &amp; LF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Critical Path Method</dc:title>
  <dc:creator>Koorush</dc:creator>
  <cp:lastModifiedBy>Koorush</cp:lastModifiedBy>
  <cp:revision>16</cp:revision>
  <dcterms:created xsi:type="dcterms:W3CDTF">2018-11-30T13:39:50Z</dcterms:created>
  <dcterms:modified xsi:type="dcterms:W3CDTF">2021-12-25T14:37:39Z</dcterms:modified>
</cp:coreProperties>
</file>