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56" r:id="rId3"/>
    <p:sldId id="257" r:id="rId4"/>
    <p:sldId id="266" r:id="rId5"/>
    <p:sldId id="258" r:id="rId6"/>
    <p:sldId id="288" r:id="rId7"/>
    <p:sldId id="290" r:id="rId8"/>
    <p:sldId id="291" r:id="rId9"/>
    <p:sldId id="292" r:id="rId10"/>
    <p:sldId id="293" r:id="rId11"/>
    <p:sldId id="294" r:id="rId12"/>
    <p:sldId id="295" r:id="rId13"/>
    <p:sldId id="296" r:id="rId14"/>
    <p:sldId id="297" r:id="rId15"/>
    <p:sldId id="298" r:id="rId16"/>
    <p:sldId id="299" r:id="rId17"/>
    <p:sldId id="301" r:id="rId18"/>
    <p:sldId id="302" r:id="rId19"/>
    <p:sldId id="303" r:id="rId20"/>
    <p:sldId id="265" r:id="rId21"/>
    <p:sldId id="264" r:id="rId22"/>
    <p:sldId id="304" r:id="rId23"/>
    <p:sldId id="305" r:id="rId24"/>
    <p:sldId id="306" r:id="rId25"/>
    <p:sldId id="307" r:id="rId26"/>
    <p:sldId id="308" r:id="rId27"/>
    <p:sldId id="309" r:id="rId28"/>
    <p:sldId id="310" r:id="rId29"/>
    <p:sldId id="262" r:id="rId30"/>
    <p:sldId id="259" r:id="rId31"/>
    <p:sldId id="261" r:id="rId32"/>
    <p:sldId id="260" r:id="rId33"/>
    <p:sldId id="267" r:id="rId34"/>
    <p:sldId id="268" r:id="rId35"/>
    <p:sldId id="275" r:id="rId36"/>
    <p:sldId id="277" r:id="rId37"/>
    <p:sldId id="279" r:id="rId38"/>
    <p:sldId id="280" r:id="rId39"/>
    <p:sldId id="281" r:id="rId40"/>
    <p:sldId id="282" r:id="rId41"/>
    <p:sldId id="283" r:id="rId42"/>
    <p:sldId id="284" r:id="rId43"/>
    <p:sldId id="285" r:id="rId44"/>
    <p:sldId id="286"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snapToGrid="0">
      <p:cViewPr varScale="1">
        <p:scale>
          <a:sx n="73" d="100"/>
          <a:sy n="73"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CAECB-FE6C-478A-B62D-13F86126EDD8}" type="datetimeFigureOut">
              <a:rPr lang="en-US" smtClean="0"/>
              <a:t>4/2/2021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8EB5F-8656-4ACE-BDA9-0A1DAC12E1DA}" type="slidenum">
              <a:rPr lang="en-US" smtClean="0"/>
              <a:t>‹#›</a:t>
            </a:fld>
            <a:endParaRPr lang="en-US"/>
          </a:p>
        </p:txBody>
      </p:sp>
    </p:spTree>
    <p:extLst>
      <p:ext uri="{BB962C8B-B14F-4D97-AF65-F5344CB8AC3E}">
        <p14:creationId xmlns:p14="http://schemas.microsoft.com/office/powerpoint/2010/main" val="175662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78691-7DD0-4C36-908D-06F287DF8772}" type="slidenum">
              <a:rPr lang="en-US" altLang="en-US">
                <a:solidFill>
                  <a:srgbClr val="000000"/>
                </a:solidFill>
              </a:rPr>
              <a:pPr/>
              <a:t>6</a:t>
            </a:fld>
            <a:endParaRPr lang="en-US" altLang="en-US">
              <a:solidFill>
                <a:srgbClr val="000000"/>
              </a:solidFill>
            </a:endParaRPr>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2893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10211-6472-43EB-ABF0-F828D3247397}" type="slidenum">
              <a:rPr lang="en-US" altLang="en-US">
                <a:solidFill>
                  <a:srgbClr val="000000"/>
                </a:solidFill>
              </a:rPr>
              <a:pPr/>
              <a:t>15</a:t>
            </a:fld>
            <a:endParaRPr lang="en-US" altLang="en-US">
              <a:solidFill>
                <a:srgbClr val="000000"/>
              </a:solidFill>
            </a:endParaRPr>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121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5EBED-6509-429F-9BFB-C0A3B642A316}" type="slidenum">
              <a:rPr lang="en-US" altLang="en-US">
                <a:solidFill>
                  <a:srgbClr val="000000"/>
                </a:solidFill>
              </a:rPr>
              <a:pPr/>
              <a:t>16</a:t>
            </a:fld>
            <a:endParaRPr lang="en-US" altLang="en-US">
              <a:solidFill>
                <a:srgbClr val="000000"/>
              </a:solidFill>
            </a:endParaRPr>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25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E8D3D-40EC-418A-81E4-CDD8449AC410}" type="slidenum">
              <a:rPr lang="en-US" altLang="en-US">
                <a:solidFill>
                  <a:srgbClr val="000000"/>
                </a:solidFill>
              </a:rPr>
              <a:pPr/>
              <a:t>17</a:t>
            </a:fld>
            <a:endParaRPr lang="en-US" altLang="en-US">
              <a:solidFill>
                <a:srgbClr val="000000"/>
              </a:solidFill>
            </a:endParaRPr>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216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2EE01-8395-4F46-B262-7770848F417D}" type="slidenum">
              <a:rPr lang="en-US" altLang="en-US">
                <a:solidFill>
                  <a:srgbClr val="000000"/>
                </a:solidFill>
              </a:rPr>
              <a:pPr/>
              <a:t>18</a:t>
            </a:fld>
            <a:endParaRPr lang="en-US" altLang="en-US">
              <a:solidFill>
                <a:srgbClr val="000000"/>
              </a:solidFill>
            </a:endParaRPr>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449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 از کاربردهای نرم </a:t>
            </a:r>
            <a:r>
              <a:rPr lang="fa-IR" dirty="0" err="1" smtClean="0"/>
              <a:t>ماتریسی</a:t>
            </a:r>
            <a:r>
              <a:rPr lang="fa-IR" dirty="0" smtClean="0"/>
              <a:t> بالا</a:t>
            </a:r>
            <a:r>
              <a:rPr lang="fa-IR" baseline="0" dirty="0" smtClean="0"/>
              <a:t> و اسلاید بعد در حل عددی دستگاه </a:t>
            </a:r>
            <a:r>
              <a:rPr lang="fa-IR" baseline="0" dirty="0" err="1" smtClean="0"/>
              <a:t>معادلات</a:t>
            </a:r>
            <a:r>
              <a:rPr lang="fa-IR" baseline="0" dirty="0" smtClean="0"/>
              <a:t> خطی است</a:t>
            </a:r>
            <a:endParaRPr lang="en-US" dirty="0"/>
          </a:p>
        </p:txBody>
      </p:sp>
      <p:sp>
        <p:nvSpPr>
          <p:cNvPr id="4" name="Slide Number Placeholder 3"/>
          <p:cNvSpPr>
            <a:spLocks noGrp="1"/>
          </p:cNvSpPr>
          <p:nvPr>
            <p:ph type="sldNum" sz="quarter" idx="10"/>
          </p:nvPr>
        </p:nvSpPr>
        <p:spPr/>
        <p:txBody>
          <a:bodyPr/>
          <a:lstStyle/>
          <a:p>
            <a:fld id="{80021586-F4C5-42EC-8CEC-9A52914EDB3D}" type="slidenum">
              <a:rPr lang="en-US" smtClean="0"/>
              <a:t>39</a:t>
            </a:fld>
            <a:endParaRPr lang="en-US"/>
          </a:p>
        </p:txBody>
      </p:sp>
    </p:spTree>
    <p:extLst>
      <p:ext uri="{BB962C8B-B14F-4D97-AF65-F5344CB8AC3E}">
        <p14:creationId xmlns:p14="http://schemas.microsoft.com/office/powerpoint/2010/main" val="278682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063E1-F054-4C9B-8BF1-481C3831A0C4}" type="slidenum">
              <a:rPr lang="en-US" altLang="en-US">
                <a:solidFill>
                  <a:srgbClr val="000000"/>
                </a:solidFill>
              </a:rPr>
              <a:pPr/>
              <a:t>7</a:t>
            </a:fld>
            <a:endParaRPr lang="en-US" altLang="en-US">
              <a:solidFill>
                <a:srgbClr val="000000"/>
              </a:solidFill>
            </a:endParaRPr>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379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EC09DC-2292-4627-B92E-AE70A58B0532}" type="slidenum">
              <a:rPr lang="en-US" altLang="en-US">
                <a:solidFill>
                  <a:srgbClr val="000000"/>
                </a:solidFill>
              </a:rPr>
              <a:pPr/>
              <a:t>8</a:t>
            </a:fld>
            <a:endParaRPr lang="en-US" altLang="en-US">
              <a:solidFill>
                <a:srgbClr val="000000"/>
              </a:solidFill>
            </a:endParaRPr>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814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B7E9B-EAB5-40C8-91AD-2D561B476909}" type="slidenum">
              <a:rPr lang="en-US" altLang="en-US">
                <a:solidFill>
                  <a:srgbClr val="000000"/>
                </a:solidFill>
              </a:rPr>
              <a:pPr/>
              <a:t>9</a:t>
            </a:fld>
            <a:endParaRPr lang="en-US" altLang="en-US">
              <a:solidFill>
                <a:srgbClr val="000000"/>
              </a:solidFill>
            </a:endParaRPr>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944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E3978-3560-4BFC-A4C8-14ED35515F5C}" type="slidenum">
              <a:rPr lang="en-US" altLang="en-US">
                <a:solidFill>
                  <a:srgbClr val="000000"/>
                </a:solidFill>
              </a:rPr>
              <a:pPr/>
              <a:t>10</a:t>
            </a:fld>
            <a:endParaRPr lang="en-US" altLang="en-US">
              <a:solidFill>
                <a:srgbClr val="000000"/>
              </a:solidFill>
            </a:endParaRPr>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640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93431-81DC-41FA-A13B-D2F7E8CBA4E2}" type="slidenum">
              <a:rPr lang="en-US" altLang="en-US">
                <a:solidFill>
                  <a:srgbClr val="000000"/>
                </a:solidFill>
              </a:rPr>
              <a:pPr/>
              <a:t>11</a:t>
            </a:fld>
            <a:endParaRPr lang="en-US" altLang="en-US">
              <a:solidFill>
                <a:srgbClr val="000000"/>
              </a:solidFill>
            </a:endParaRPr>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856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6F8EB-06EC-48D1-BA8A-AB065C0C175F}" type="slidenum">
              <a:rPr lang="en-US" altLang="en-US">
                <a:solidFill>
                  <a:srgbClr val="000000"/>
                </a:solidFill>
              </a:rPr>
              <a:pPr/>
              <a:t>12</a:t>
            </a:fld>
            <a:endParaRPr lang="en-US" altLang="en-US">
              <a:solidFill>
                <a:srgbClr val="000000"/>
              </a:solidFill>
            </a:endParaRPr>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09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88B0F-B4C8-4A4A-A572-FFEC527D8BD1}" type="slidenum">
              <a:rPr lang="en-US" altLang="en-US">
                <a:solidFill>
                  <a:srgbClr val="000000"/>
                </a:solidFill>
              </a:rPr>
              <a:pPr/>
              <a:t>13</a:t>
            </a:fld>
            <a:endParaRPr lang="en-US" altLang="en-US">
              <a:solidFill>
                <a:srgbClr val="000000"/>
              </a:solidFill>
            </a:endParaRPr>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225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E0422-D31C-47DA-AAB1-2E6C39BC95B7}" type="slidenum">
              <a:rPr lang="en-US" altLang="en-US">
                <a:solidFill>
                  <a:srgbClr val="000000"/>
                </a:solidFill>
              </a:rPr>
              <a:pPr/>
              <a:t>14</a:t>
            </a:fld>
            <a:endParaRPr lang="en-US" altLang="en-US">
              <a:solidFill>
                <a:srgbClr val="000000"/>
              </a:solidFill>
            </a:endParaRPr>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402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0F8FFC-4104-4A83-9D3A-9ACF7AB93449}"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379316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0F8FFC-4104-4A83-9D3A-9ACF7AB93449}"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405516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0F8FFC-4104-4A83-9D3A-9ACF7AB93449}"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1495052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124659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21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017612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877888"/>
            <a:ext cx="4210050" cy="5865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877888"/>
            <a:ext cx="4210050" cy="5865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13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4384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220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00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2952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0F8FFC-4104-4A83-9D3A-9ACF7AB93449}"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1388717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49303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065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0875" y="371475"/>
            <a:ext cx="21431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371475"/>
            <a:ext cx="6276975"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327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71500" y="371475"/>
            <a:ext cx="8572500" cy="6372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29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0F8FFC-4104-4A83-9D3A-9ACF7AB93449}"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326189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0F8FFC-4104-4A83-9D3A-9ACF7AB93449}"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426169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0F8FFC-4104-4A83-9D3A-9ACF7AB93449}"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54385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0F8FFC-4104-4A83-9D3A-9ACF7AB93449}"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131830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F8FFC-4104-4A83-9D3A-9ACF7AB93449}"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97186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F8FFC-4104-4A83-9D3A-9ACF7AB93449}"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208260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0F8FFC-4104-4A83-9D3A-9ACF7AB93449}"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0F6D5-2785-4C72-921D-76D9853853F4}" type="slidenum">
              <a:rPr lang="en-US" smtClean="0"/>
              <a:t>‹#›</a:t>
            </a:fld>
            <a:endParaRPr lang="en-US"/>
          </a:p>
        </p:txBody>
      </p:sp>
    </p:spTree>
    <p:extLst>
      <p:ext uri="{BB962C8B-B14F-4D97-AF65-F5344CB8AC3E}">
        <p14:creationId xmlns:p14="http://schemas.microsoft.com/office/powerpoint/2010/main" val="33766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F8FFC-4104-4A83-9D3A-9ACF7AB93449}" type="datetimeFigureOut">
              <a:rPr lang="en-US" smtClean="0"/>
              <a:t>4/2/2021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0F6D5-2785-4C72-921D-76D9853853F4}" type="slidenum">
              <a:rPr lang="en-US" smtClean="0"/>
              <a:t>‹#›</a:t>
            </a:fld>
            <a:endParaRPr lang="en-US"/>
          </a:p>
        </p:txBody>
      </p:sp>
    </p:spTree>
    <p:extLst>
      <p:ext uri="{BB962C8B-B14F-4D97-AF65-F5344CB8AC3E}">
        <p14:creationId xmlns:p14="http://schemas.microsoft.com/office/powerpoint/2010/main" val="2638950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cal1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title"/>
          </p:nvPr>
        </p:nvSpPr>
        <p:spPr bwMode="auto">
          <a:xfrm>
            <a:off x="609600" y="371475"/>
            <a:ext cx="533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571500" y="877888"/>
            <a:ext cx="8572500" cy="586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2934662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fontAlgn="base">
        <a:spcBef>
          <a:spcPct val="0"/>
        </a:spcBef>
        <a:spcAft>
          <a:spcPct val="0"/>
        </a:spcAft>
        <a:defRPr sz="2400" b="1" kern="1200">
          <a:solidFill>
            <a:srgbClr val="E45C00"/>
          </a:solidFill>
          <a:latin typeface="+mj-lt"/>
          <a:ea typeface="+mj-ea"/>
          <a:cs typeface="+mj-cs"/>
        </a:defRPr>
      </a:lvl1pPr>
      <a:lvl2pPr algn="l" rtl="0" fontAlgn="base">
        <a:spcBef>
          <a:spcPct val="0"/>
        </a:spcBef>
        <a:spcAft>
          <a:spcPct val="0"/>
        </a:spcAft>
        <a:defRPr sz="2400" b="1">
          <a:solidFill>
            <a:srgbClr val="E45C00"/>
          </a:solidFill>
          <a:latin typeface="Arial" panose="020B0604020202020204" pitchFamily="34" charset="0"/>
        </a:defRPr>
      </a:lvl2pPr>
      <a:lvl3pPr algn="l" rtl="0" fontAlgn="base">
        <a:spcBef>
          <a:spcPct val="0"/>
        </a:spcBef>
        <a:spcAft>
          <a:spcPct val="0"/>
        </a:spcAft>
        <a:defRPr sz="2400" b="1">
          <a:solidFill>
            <a:srgbClr val="E45C00"/>
          </a:solidFill>
          <a:latin typeface="Arial" panose="020B0604020202020204" pitchFamily="34" charset="0"/>
        </a:defRPr>
      </a:lvl3pPr>
      <a:lvl4pPr algn="l" rtl="0" fontAlgn="base">
        <a:spcBef>
          <a:spcPct val="0"/>
        </a:spcBef>
        <a:spcAft>
          <a:spcPct val="0"/>
        </a:spcAft>
        <a:defRPr sz="2400" b="1">
          <a:solidFill>
            <a:srgbClr val="E45C00"/>
          </a:solidFill>
          <a:latin typeface="Arial" panose="020B0604020202020204" pitchFamily="34" charset="0"/>
        </a:defRPr>
      </a:lvl4pPr>
      <a:lvl5pPr algn="l" rtl="0" fontAlgn="base">
        <a:spcBef>
          <a:spcPct val="0"/>
        </a:spcBef>
        <a:spcAft>
          <a:spcPct val="0"/>
        </a:spcAft>
        <a:defRPr sz="2400" b="1">
          <a:solidFill>
            <a:srgbClr val="E45C00"/>
          </a:solidFill>
          <a:latin typeface="Arial" panose="020B0604020202020204" pitchFamily="34" charset="0"/>
        </a:defRPr>
      </a:lvl5pPr>
      <a:lvl6pPr marL="457200" algn="l" rtl="0" fontAlgn="base">
        <a:spcBef>
          <a:spcPct val="0"/>
        </a:spcBef>
        <a:spcAft>
          <a:spcPct val="0"/>
        </a:spcAft>
        <a:defRPr sz="2400" b="1">
          <a:solidFill>
            <a:srgbClr val="E45C00"/>
          </a:solidFill>
          <a:latin typeface="Arial" panose="020B0604020202020204" pitchFamily="34" charset="0"/>
        </a:defRPr>
      </a:lvl6pPr>
      <a:lvl7pPr marL="914400" algn="l" rtl="0" fontAlgn="base">
        <a:spcBef>
          <a:spcPct val="0"/>
        </a:spcBef>
        <a:spcAft>
          <a:spcPct val="0"/>
        </a:spcAft>
        <a:defRPr sz="2400" b="1">
          <a:solidFill>
            <a:srgbClr val="E45C00"/>
          </a:solidFill>
          <a:latin typeface="Arial" panose="020B0604020202020204" pitchFamily="34" charset="0"/>
        </a:defRPr>
      </a:lvl7pPr>
      <a:lvl8pPr marL="1371600" algn="l" rtl="0" fontAlgn="base">
        <a:spcBef>
          <a:spcPct val="0"/>
        </a:spcBef>
        <a:spcAft>
          <a:spcPct val="0"/>
        </a:spcAft>
        <a:defRPr sz="2400" b="1">
          <a:solidFill>
            <a:srgbClr val="E45C00"/>
          </a:solidFill>
          <a:latin typeface="Arial" panose="020B0604020202020204" pitchFamily="34" charset="0"/>
        </a:defRPr>
      </a:lvl8pPr>
      <a:lvl9pPr marL="1828800" algn="l" rtl="0" fontAlgn="base">
        <a:spcBef>
          <a:spcPct val="0"/>
        </a:spcBef>
        <a:spcAft>
          <a:spcPct val="0"/>
        </a:spcAft>
        <a:defRPr sz="2400" b="1">
          <a:solidFill>
            <a:srgbClr val="E45C00"/>
          </a:solidFill>
          <a:latin typeface="Arial" panose="020B0604020202020204" pitchFamily="34" charset="0"/>
        </a:defRPr>
      </a:lvl9pPr>
    </p:titleStyle>
    <p:bodyStyle>
      <a:lvl1pPr indent="3175" algn="l" rtl="0" fontAlgn="base">
        <a:lnSpc>
          <a:spcPct val="130000"/>
        </a:lnSpc>
        <a:spcBef>
          <a:spcPct val="20000"/>
        </a:spcBef>
        <a:spcAft>
          <a:spcPct val="0"/>
        </a:spcAft>
        <a:defRPr sz="3200" kern="1200">
          <a:solidFill>
            <a:srgbClr val="800000"/>
          </a:solidFill>
          <a:latin typeface="+mn-lt"/>
          <a:ea typeface="+mn-ea"/>
          <a:cs typeface="+mn-cs"/>
        </a:defRPr>
      </a:lvl1pPr>
      <a:lvl2pPr marL="741363" indent="-284163" algn="l" rtl="0" fontAlgn="base">
        <a:spcBef>
          <a:spcPct val="20000"/>
        </a:spcBef>
        <a:spcAft>
          <a:spcPct val="0"/>
        </a:spcAft>
        <a:buFont typeface="Wingdings" panose="05000000000000000000" pitchFamily="2" charset="2"/>
        <a:buChar char="§"/>
        <a:defRPr sz="2800" kern="1200">
          <a:solidFill>
            <a:srgbClr val="AC4600"/>
          </a:solidFill>
          <a:latin typeface="+mn-lt"/>
          <a:ea typeface="+mn-ea"/>
          <a:cs typeface="+mn-cs"/>
        </a:defRPr>
      </a:lvl2pPr>
      <a:lvl3pPr marL="1431925" indent="-228600" algn="l" rtl="0" fontAlgn="base">
        <a:spcBef>
          <a:spcPct val="20000"/>
        </a:spcBef>
        <a:spcAft>
          <a:spcPct val="0"/>
        </a:spcAft>
        <a:defRPr sz="2800" kern="1200">
          <a:solidFill>
            <a:srgbClr val="AC4600"/>
          </a:solidFill>
          <a:latin typeface="+mn-lt"/>
          <a:ea typeface="+mn-ea"/>
          <a:cs typeface="+mn-cs"/>
        </a:defRPr>
      </a:lvl3pPr>
      <a:lvl4pPr marL="1774825" indent="-228600" algn="l" rtl="0" fontAlgn="base">
        <a:spcBef>
          <a:spcPct val="20000"/>
        </a:spcBef>
        <a:spcAft>
          <a:spcPct val="0"/>
        </a:spcAft>
        <a:buChar char="–"/>
        <a:defRPr sz="2000" kern="1200">
          <a:solidFill>
            <a:schemeClr val="tx1"/>
          </a:solidFill>
          <a:latin typeface="+mn-lt"/>
          <a:ea typeface="+mn-ea"/>
          <a:cs typeface="+mn-cs"/>
        </a:defRPr>
      </a:lvl4pPr>
      <a:lvl5pPr marL="2117725"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5652" y="36384"/>
            <a:ext cx="4976275" cy="4707460"/>
          </a:xfrm>
          <a:prstGeom prst="rect">
            <a:avLst/>
          </a:prstGeom>
        </p:spPr>
      </p:pic>
    </p:spTree>
    <p:extLst>
      <p:ext uri="{BB962C8B-B14F-4D97-AF65-F5344CB8AC3E}">
        <p14:creationId xmlns:p14="http://schemas.microsoft.com/office/powerpoint/2010/main" val="363851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body" idx="1"/>
          </p:nvPr>
        </p:nvSpPr>
        <p:spPr>
          <a:xfrm>
            <a:off x="604838" y="3581400"/>
            <a:ext cx="8572500" cy="3125788"/>
          </a:xfrm>
        </p:spPr>
        <p:txBody>
          <a:bodyPr/>
          <a:lstStyle/>
          <a:p>
            <a:r>
              <a:rPr lang="en-US" altLang="en-US"/>
              <a:t>Also, </a:t>
            </a:r>
            <a:br>
              <a:rPr lang="en-US" altLang="en-US"/>
            </a:br>
            <a:r>
              <a:rPr lang="en-US" altLang="en-US"/>
              <a:t>	   </a:t>
            </a:r>
            <a:r>
              <a:rPr lang="en-US" altLang="en-US" b="1"/>
              <a:t>a </a:t>
            </a:r>
            <a:r>
              <a:rPr lang="en-US" altLang="en-US" b="1">
                <a:latin typeface="Times New Roman" panose="02020603050405020304" pitchFamily="18" charset="0"/>
                <a:cs typeface="Times New Roman" panose="02020603050405020304" pitchFamily="18" charset="0"/>
              </a:rPr>
              <a:t>∙</a:t>
            </a:r>
            <a:r>
              <a:rPr lang="en-US" altLang="en-US"/>
              <a:t> </a:t>
            </a:r>
            <a:r>
              <a:rPr lang="en-US" altLang="en-US" b="1"/>
              <a:t>b </a:t>
            </a:r>
            <a:r>
              <a:rPr lang="en-US" altLang="en-US"/>
              <a:t>= 2(5) + 2(–3) +(–1)(2) = 2</a:t>
            </a:r>
          </a:p>
        </p:txBody>
      </p:sp>
      <p:sp>
        <p:nvSpPr>
          <p:cNvPr id="837635" name="Rectangle 3"/>
          <p:cNvSpPr>
            <a:spLocks noGrp="1" noChangeArrowheads="1"/>
          </p:cNvSpPr>
          <p:nvPr>
            <p:ph type="title"/>
          </p:nvPr>
        </p:nvSpPr>
        <p:spPr>
          <a:noFill/>
          <a:ln/>
        </p:spPr>
        <p:txBody>
          <a:bodyPr/>
          <a:lstStyle/>
          <a:p>
            <a:r>
              <a:rPr lang="en-US" altLang="en-US"/>
              <a:t>NONZERO VECTORS</a:t>
            </a:r>
          </a:p>
        </p:txBody>
      </p:sp>
      <p:sp>
        <p:nvSpPr>
          <p:cNvPr id="837636" name="Text Box 4"/>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Example 3</a:t>
            </a:r>
          </a:p>
        </p:txBody>
      </p:sp>
      <p:graphicFrame>
        <p:nvGraphicFramePr>
          <p:cNvPr id="837637" name="Object 5"/>
          <p:cNvGraphicFramePr>
            <a:graphicFrameLocks noChangeAspect="1"/>
          </p:cNvGraphicFramePr>
          <p:nvPr/>
        </p:nvGraphicFramePr>
        <p:xfrm>
          <a:off x="614363" y="1014413"/>
          <a:ext cx="5162550" cy="2357437"/>
        </p:xfrm>
        <a:graphic>
          <a:graphicData uri="http://schemas.openxmlformats.org/presentationml/2006/ole">
            <mc:AlternateContent xmlns:mc="http://schemas.openxmlformats.org/markup-compatibility/2006">
              <mc:Choice xmlns:v="urn:schemas-microsoft-com:vml" Requires="v">
                <p:oleObj spid="_x0000_s2056" name="Equation" r:id="rId4" imgW="1752480" imgH="799920" progId="Equation.DSMT4">
                  <p:embed/>
                </p:oleObj>
              </mc:Choice>
              <mc:Fallback>
                <p:oleObj name="Equation" r:id="rId4" imgW="1752480" imgH="7999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1014413"/>
                        <a:ext cx="5162550" cy="235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895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body" idx="1"/>
          </p:nvPr>
        </p:nvSpPr>
        <p:spPr>
          <a:xfrm>
            <a:off x="585788" y="884238"/>
            <a:ext cx="8572500" cy="5865812"/>
          </a:xfrm>
        </p:spPr>
        <p:txBody>
          <a:bodyPr/>
          <a:lstStyle/>
          <a:p>
            <a:r>
              <a:rPr lang="en-US" altLang="en-US"/>
              <a:t>Thus, from Corollary 6, we have:</a:t>
            </a:r>
          </a:p>
          <a:p>
            <a:endParaRPr lang="en-US" altLang="en-US"/>
          </a:p>
          <a:p>
            <a:endParaRPr lang="en-US" altLang="en-US"/>
          </a:p>
          <a:p>
            <a:pPr lvl="1"/>
            <a:endParaRPr lang="en-US" altLang="en-US"/>
          </a:p>
          <a:p>
            <a:pPr lvl="1"/>
            <a:r>
              <a:rPr lang="en-US" altLang="en-US"/>
              <a:t>So, the angle between </a:t>
            </a:r>
            <a:r>
              <a:rPr lang="en-US" altLang="en-US" b="1"/>
              <a:t>a</a:t>
            </a:r>
            <a:r>
              <a:rPr lang="en-US" altLang="en-US"/>
              <a:t> and </a:t>
            </a:r>
            <a:r>
              <a:rPr lang="en-US" altLang="en-US" b="1"/>
              <a:t>b</a:t>
            </a:r>
            <a:r>
              <a:rPr lang="en-US" altLang="en-US"/>
              <a:t> is:</a:t>
            </a:r>
          </a:p>
        </p:txBody>
      </p:sp>
      <p:sp>
        <p:nvSpPr>
          <p:cNvPr id="661507" name="Rectangle 3"/>
          <p:cNvSpPr>
            <a:spLocks noGrp="1" noChangeArrowheads="1"/>
          </p:cNvSpPr>
          <p:nvPr>
            <p:ph type="title"/>
          </p:nvPr>
        </p:nvSpPr>
        <p:spPr>
          <a:noFill/>
          <a:ln/>
        </p:spPr>
        <p:txBody>
          <a:bodyPr/>
          <a:lstStyle/>
          <a:p>
            <a:r>
              <a:rPr lang="en-US" altLang="en-US"/>
              <a:t>NONZERO VECTORS</a:t>
            </a:r>
          </a:p>
        </p:txBody>
      </p:sp>
      <p:graphicFrame>
        <p:nvGraphicFramePr>
          <p:cNvPr id="661508" name="Object 4"/>
          <p:cNvGraphicFramePr>
            <a:graphicFrameLocks noChangeAspect="1"/>
          </p:cNvGraphicFramePr>
          <p:nvPr/>
        </p:nvGraphicFramePr>
        <p:xfrm>
          <a:off x="2457450" y="1858963"/>
          <a:ext cx="4495800" cy="1376362"/>
        </p:xfrm>
        <a:graphic>
          <a:graphicData uri="http://schemas.openxmlformats.org/presentationml/2006/ole">
            <mc:AlternateContent xmlns:mc="http://schemas.openxmlformats.org/markup-compatibility/2006">
              <mc:Choice xmlns:v="urn:schemas-microsoft-com:vml" Requires="v">
                <p:oleObj spid="_x0000_s3086" name="Equation" r:id="rId4" imgW="1409400" imgH="431640" progId="Equation.DSMT4">
                  <p:embed/>
                </p:oleObj>
              </mc:Choice>
              <mc:Fallback>
                <p:oleObj name="Equation" r:id="rId4" imgW="14094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1858963"/>
                        <a:ext cx="4495800" cy="137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1509" name="Text Box 5"/>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Example 3</a:t>
            </a:r>
          </a:p>
        </p:txBody>
      </p:sp>
      <p:graphicFrame>
        <p:nvGraphicFramePr>
          <p:cNvPr id="661510" name="Object 6"/>
          <p:cNvGraphicFramePr>
            <a:graphicFrameLocks noChangeAspect="1"/>
          </p:cNvGraphicFramePr>
          <p:nvPr/>
        </p:nvGraphicFramePr>
        <p:xfrm>
          <a:off x="2124075" y="4467225"/>
          <a:ext cx="5562600" cy="1206500"/>
        </p:xfrm>
        <a:graphic>
          <a:graphicData uri="http://schemas.openxmlformats.org/presentationml/2006/ole">
            <mc:AlternateContent xmlns:mc="http://schemas.openxmlformats.org/markup-compatibility/2006">
              <mc:Choice xmlns:v="urn:schemas-microsoft-com:vml" Requires="v">
                <p:oleObj spid="_x0000_s3087" name="Equation" r:id="rId6" imgW="2108160" imgH="457200" progId="Equation.DSMT4">
                  <p:embed/>
                </p:oleObj>
              </mc:Choice>
              <mc:Fallback>
                <p:oleObj name="Equation" r:id="rId6" imgW="210816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467225"/>
                        <a:ext cx="55626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1243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585788" y="841375"/>
            <a:ext cx="8572500" cy="5865813"/>
          </a:xfrm>
        </p:spPr>
        <p:txBody>
          <a:bodyPr/>
          <a:lstStyle/>
          <a:p>
            <a:r>
              <a:rPr lang="en-US" altLang="en-US" sz="3600"/>
              <a:t>Two nonzero vectors </a:t>
            </a:r>
            <a:r>
              <a:rPr lang="en-US" altLang="en-US" sz="3600" b="1"/>
              <a:t>a</a:t>
            </a:r>
            <a:r>
              <a:rPr lang="en-US" altLang="en-US" sz="3600"/>
              <a:t> and </a:t>
            </a:r>
            <a:r>
              <a:rPr lang="en-US" altLang="en-US" sz="3600" b="1"/>
              <a:t>b</a:t>
            </a:r>
            <a:r>
              <a:rPr lang="en-US" altLang="en-US" sz="3600"/>
              <a:t> are called perpendicular or orthogonal if the angle between them is </a:t>
            </a:r>
            <a:r>
              <a:rPr lang="el-GR" altLang="en-US" sz="3600" i="1">
                <a:cs typeface="Arial" panose="020B0604020202020204" pitchFamily="34" charset="0"/>
              </a:rPr>
              <a:t>θ</a:t>
            </a:r>
            <a:r>
              <a:rPr lang="en-US" altLang="en-US" sz="3600">
                <a:cs typeface="Arial" panose="020B0604020202020204" pitchFamily="34" charset="0"/>
              </a:rPr>
              <a:t> = </a:t>
            </a:r>
            <a:r>
              <a:rPr lang="el-GR" altLang="en-US" sz="3600" i="1">
                <a:cs typeface="Arial" panose="020B0604020202020204" pitchFamily="34" charset="0"/>
              </a:rPr>
              <a:t>π</a:t>
            </a:r>
            <a:r>
              <a:rPr lang="en-US" altLang="en-US" sz="3600">
                <a:cs typeface="Arial" panose="020B0604020202020204" pitchFamily="34" charset="0"/>
              </a:rPr>
              <a:t>/2</a:t>
            </a:r>
            <a:r>
              <a:rPr lang="en-US" altLang="en-US" sz="3600"/>
              <a:t>.</a:t>
            </a:r>
          </a:p>
        </p:txBody>
      </p:sp>
      <p:sp>
        <p:nvSpPr>
          <p:cNvPr id="665603" name="Rectangle 3"/>
          <p:cNvSpPr>
            <a:spLocks noGrp="1" noChangeArrowheads="1"/>
          </p:cNvSpPr>
          <p:nvPr>
            <p:ph type="title"/>
          </p:nvPr>
        </p:nvSpPr>
        <p:spPr>
          <a:noFill/>
          <a:ln/>
        </p:spPr>
        <p:txBody>
          <a:bodyPr/>
          <a:lstStyle/>
          <a:p>
            <a:r>
              <a:rPr lang="en-US" altLang="en-US"/>
              <a:t>ORTHOGONAL VECTORS</a:t>
            </a:r>
          </a:p>
        </p:txBody>
      </p:sp>
    </p:spTree>
    <p:extLst>
      <p:ext uri="{BB962C8B-B14F-4D97-AF65-F5344CB8AC3E}">
        <p14:creationId xmlns:p14="http://schemas.microsoft.com/office/powerpoint/2010/main" val="44496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body" idx="1"/>
          </p:nvPr>
        </p:nvSpPr>
        <p:spPr>
          <a:xfrm>
            <a:off x="585788" y="869950"/>
            <a:ext cx="8572500" cy="5865813"/>
          </a:xfrm>
        </p:spPr>
        <p:txBody>
          <a:bodyPr/>
          <a:lstStyle/>
          <a:p>
            <a:r>
              <a:rPr lang="en-US" altLang="en-US" sz="3400"/>
              <a:t>Then, Theorem 3 gives: </a:t>
            </a:r>
            <a:br>
              <a:rPr lang="en-US" altLang="en-US" sz="3400"/>
            </a:br>
            <a:r>
              <a:rPr lang="en-US" altLang="en-US" sz="3400"/>
              <a:t/>
            </a:r>
            <a:br>
              <a:rPr lang="en-US" altLang="en-US" sz="3400"/>
            </a:br>
            <a:r>
              <a:rPr lang="en-US" altLang="en-US" sz="3400"/>
              <a:t>		</a:t>
            </a:r>
            <a:r>
              <a:rPr lang="en-US" altLang="en-US" sz="3400" b="1"/>
              <a:t>a </a:t>
            </a:r>
            <a:r>
              <a:rPr lang="en-US" altLang="en-US" sz="3400" b="1">
                <a:latin typeface="Times New Roman" panose="02020603050405020304" pitchFamily="18" charset="0"/>
                <a:cs typeface="Times New Roman" panose="02020603050405020304" pitchFamily="18" charset="0"/>
              </a:rPr>
              <a:t>∙</a:t>
            </a:r>
            <a:r>
              <a:rPr lang="en-US" altLang="en-US" sz="3400"/>
              <a:t> </a:t>
            </a:r>
            <a:r>
              <a:rPr lang="en-US" altLang="en-US" sz="3400" b="1"/>
              <a:t>b </a:t>
            </a:r>
            <a:r>
              <a:rPr lang="en-US" altLang="en-US" sz="3400"/>
              <a:t>= |</a:t>
            </a:r>
            <a:r>
              <a:rPr lang="en-US" altLang="en-US" sz="3400" b="1"/>
              <a:t>a</a:t>
            </a:r>
            <a:r>
              <a:rPr lang="en-US" altLang="en-US" sz="3400"/>
              <a:t>||</a:t>
            </a:r>
            <a:r>
              <a:rPr lang="en-US" altLang="en-US" sz="3400" b="1"/>
              <a:t>b</a:t>
            </a:r>
            <a:r>
              <a:rPr lang="en-US" altLang="en-US" sz="3400"/>
              <a:t>| cos(</a:t>
            </a:r>
            <a:r>
              <a:rPr lang="el-GR" altLang="en-US" sz="3400" i="1">
                <a:latin typeface="" charset="0"/>
              </a:rPr>
              <a:t>π</a:t>
            </a:r>
            <a:r>
              <a:rPr lang="en-US" altLang="en-US" sz="3400">
                <a:latin typeface="" charset="0"/>
              </a:rPr>
              <a:t>/</a:t>
            </a:r>
            <a:r>
              <a:rPr lang="en-US" altLang="en-US" sz="3400"/>
              <a:t>2) = 0</a:t>
            </a:r>
          </a:p>
          <a:p>
            <a:endParaRPr lang="en-US" altLang="en-US" sz="3400"/>
          </a:p>
          <a:p>
            <a:pPr lvl="1"/>
            <a:endParaRPr lang="en-US" altLang="en-US" sz="2600"/>
          </a:p>
          <a:p>
            <a:pPr lvl="1"/>
            <a:r>
              <a:rPr lang="en-US" altLang="en-US"/>
              <a:t>Conversely, if </a:t>
            </a:r>
            <a:r>
              <a:rPr lang="en-US" altLang="en-US" b="1"/>
              <a:t>a </a:t>
            </a:r>
            <a:r>
              <a:rPr lang="en-US" altLang="en-US" b="1">
                <a:latin typeface="Times New Roman" panose="02020603050405020304" pitchFamily="18" charset="0"/>
                <a:cs typeface="Times New Roman" panose="02020603050405020304" pitchFamily="18" charset="0"/>
              </a:rPr>
              <a:t>∙</a:t>
            </a:r>
            <a:r>
              <a:rPr lang="en-US" altLang="en-US"/>
              <a:t> </a:t>
            </a:r>
            <a:r>
              <a:rPr lang="en-US" altLang="en-US" b="1"/>
              <a:t>b </a:t>
            </a:r>
            <a:r>
              <a:rPr lang="en-US" altLang="en-US"/>
              <a:t>= 0, then cos </a:t>
            </a:r>
            <a:r>
              <a:rPr lang="el-GR" altLang="en-US" i="1">
                <a:cs typeface="Arial" panose="020B0604020202020204" pitchFamily="34" charset="0"/>
              </a:rPr>
              <a:t>θ</a:t>
            </a:r>
            <a:r>
              <a:rPr lang="en-US" altLang="en-US" i="1">
                <a:cs typeface="Arial" panose="020B0604020202020204" pitchFamily="34" charset="0"/>
              </a:rPr>
              <a:t> = </a:t>
            </a:r>
            <a:r>
              <a:rPr lang="en-US" altLang="en-US">
                <a:cs typeface="Arial" panose="020B0604020202020204" pitchFamily="34" charset="0"/>
              </a:rPr>
              <a:t>0; </a:t>
            </a:r>
            <a:br>
              <a:rPr lang="en-US" altLang="en-US">
                <a:cs typeface="Arial" panose="020B0604020202020204" pitchFamily="34" charset="0"/>
              </a:rPr>
            </a:br>
            <a:r>
              <a:rPr lang="en-US" altLang="en-US">
                <a:cs typeface="Arial" panose="020B0604020202020204" pitchFamily="34" charset="0"/>
              </a:rPr>
              <a:t>so, </a:t>
            </a:r>
            <a:r>
              <a:rPr lang="el-GR" altLang="en-US" i="1">
                <a:cs typeface="Arial" panose="020B0604020202020204" pitchFamily="34" charset="0"/>
              </a:rPr>
              <a:t>θ</a:t>
            </a:r>
            <a:r>
              <a:rPr lang="en-US" altLang="en-US">
                <a:cs typeface="Arial" panose="020B0604020202020204" pitchFamily="34" charset="0"/>
              </a:rPr>
              <a:t> = </a:t>
            </a:r>
            <a:r>
              <a:rPr lang="el-GR" altLang="en-US" i="1">
                <a:cs typeface="Arial" panose="020B0604020202020204" pitchFamily="34" charset="0"/>
              </a:rPr>
              <a:t>π</a:t>
            </a:r>
            <a:r>
              <a:rPr lang="en-US" altLang="en-US">
                <a:cs typeface="Arial" panose="020B0604020202020204" pitchFamily="34" charset="0"/>
              </a:rPr>
              <a:t>/2</a:t>
            </a:r>
            <a:r>
              <a:rPr lang="en-US" altLang="en-US"/>
              <a:t>.</a:t>
            </a:r>
          </a:p>
        </p:txBody>
      </p:sp>
      <p:sp>
        <p:nvSpPr>
          <p:cNvPr id="667651" name="Rectangle 3"/>
          <p:cNvSpPr>
            <a:spLocks noGrp="1" noChangeArrowheads="1"/>
          </p:cNvSpPr>
          <p:nvPr>
            <p:ph type="title"/>
          </p:nvPr>
        </p:nvSpPr>
        <p:spPr>
          <a:noFill/>
          <a:ln/>
        </p:spPr>
        <p:txBody>
          <a:bodyPr/>
          <a:lstStyle/>
          <a:p>
            <a:r>
              <a:rPr lang="en-US" altLang="en-US"/>
              <a:t>ORTHOGONAL VECTORS</a:t>
            </a:r>
          </a:p>
        </p:txBody>
      </p:sp>
    </p:spTree>
    <p:extLst>
      <p:ext uri="{BB962C8B-B14F-4D97-AF65-F5344CB8AC3E}">
        <p14:creationId xmlns:p14="http://schemas.microsoft.com/office/powerpoint/2010/main" val="2167891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body" idx="1"/>
          </p:nvPr>
        </p:nvSpPr>
        <p:spPr>
          <a:xfrm>
            <a:off x="585788" y="841375"/>
            <a:ext cx="8572500" cy="5865813"/>
          </a:xfrm>
        </p:spPr>
        <p:txBody>
          <a:bodyPr/>
          <a:lstStyle/>
          <a:p>
            <a:r>
              <a:rPr lang="en-US" altLang="en-US" sz="3600"/>
              <a:t>The zero vector </a:t>
            </a:r>
            <a:r>
              <a:rPr lang="en-US" altLang="en-US" sz="3600" b="1"/>
              <a:t>0</a:t>
            </a:r>
            <a:r>
              <a:rPr lang="en-US" altLang="en-US" sz="3600"/>
              <a:t> is considered to be perpendicular to all vectors. </a:t>
            </a:r>
          </a:p>
          <a:p>
            <a:endParaRPr lang="en-US" altLang="en-US" sz="3600"/>
          </a:p>
          <a:p>
            <a:pPr lvl="1"/>
            <a:r>
              <a:rPr lang="en-US" altLang="en-US" sz="2600"/>
              <a:t>Therefore, we have the following method for determining whether two vectors are orthogonal. </a:t>
            </a:r>
          </a:p>
        </p:txBody>
      </p:sp>
      <p:sp>
        <p:nvSpPr>
          <p:cNvPr id="669699" name="Rectangle 3"/>
          <p:cNvSpPr>
            <a:spLocks noGrp="1" noChangeArrowheads="1"/>
          </p:cNvSpPr>
          <p:nvPr>
            <p:ph type="title"/>
          </p:nvPr>
        </p:nvSpPr>
        <p:spPr>
          <a:noFill/>
          <a:ln/>
        </p:spPr>
        <p:txBody>
          <a:bodyPr/>
          <a:lstStyle/>
          <a:p>
            <a:r>
              <a:rPr lang="en-US" altLang="en-US"/>
              <a:t>ZERO VECTORS</a:t>
            </a:r>
          </a:p>
        </p:txBody>
      </p:sp>
    </p:spTree>
    <p:extLst>
      <p:ext uri="{BB962C8B-B14F-4D97-AF65-F5344CB8AC3E}">
        <p14:creationId xmlns:p14="http://schemas.microsoft.com/office/powerpoint/2010/main" val="1889114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body" idx="1"/>
          </p:nvPr>
        </p:nvSpPr>
        <p:spPr>
          <a:xfrm>
            <a:off x="600075" y="827088"/>
            <a:ext cx="8572500" cy="5865812"/>
          </a:xfrm>
        </p:spPr>
        <p:txBody>
          <a:bodyPr/>
          <a:lstStyle/>
          <a:p>
            <a:r>
              <a:rPr lang="en-US" altLang="en-US" sz="3800"/>
              <a:t>Two vectors </a:t>
            </a:r>
            <a:r>
              <a:rPr lang="en-US" altLang="en-US" sz="3800" b="1"/>
              <a:t>a </a:t>
            </a:r>
            <a:r>
              <a:rPr lang="en-US" altLang="en-US" sz="3800"/>
              <a:t>and </a:t>
            </a:r>
            <a:r>
              <a:rPr lang="en-US" altLang="en-US" sz="3800" b="1"/>
              <a:t>b </a:t>
            </a:r>
            <a:r>
              <a:rPr lang="en-US" altLang="en-US" sz="3800"/>
              <a:t>are orthogonal </a:t>
            </a:r>
            <a:br>
              <a:rPr lang="en-US" altLang="en-US" sz="3800"/>
            </a:br>
            <a:r>
              <a:rPr lang="en-US" altLang="en-US" sz="3800"/>
              <a:t>if and only if </a:t>
            </a:r>
            <a:br>
              <a:rPr lang="en-US" altLang="en-US" sz="3800"/>
            </a:br>
            <a:r>
              <a:rPr lang="en-US" altLang="en-US" sz="3800"/>
              <a:t/>
            </a:r>
            <a:br>
              <a:rPr lang="en-US" altLang="en-US" sz="3800"/>
            </a:br>
            <a:r>
              <a:rPr lang="en-US" altLang="en-US" sz="3800"/>
              <a:t>			</a:t>
            </a:r>
            <a:r>
              <a:rPr lang="en-US" altLang="en-US" sz="3800" b="1"/>
              <a:t>a </a:t>
            </a:r>
            <a:r>
              <a:rPr lang="en-US" altLang="en-US" sz="3800" b="1">
                <a:latin typeface="Times New Roman" panose="02020603050405020304" pitchFamily="18" charset="0"/>
                <a:cs typeface="Times New Roman" panose="02020603050405020304" pitchFamily="18" charset="0"/>
              </a:rPr>
              <a:t>∙</a:t>
            </a:r>
            <a:r>
              <a:rPr lang="en-US" altLang="en-US" sz="3800"/>
              <a:t> </a:t>
            </a:r>
            <a:r>
              <a:rPr lang="en-US" altLang="en-US" sz="3800" b="1"/>
              <a:t>b =</a:t>
            </a:r>
            <a:r>
              <a:rPr lang="en-US" altLang="en-US" sz="3800"/>
              <a:t> 0</a:t>
            </a:r>
          </a:p>
        </p:txBody>
      </p:sp>
      <p:sp>
        <p:nvSpPr>
          <p:cNvPr id="671747" name="Rectangle 3"/>
          <p:cNvSpPr>
            <a:spLocks noGrp="1" noChangeArrowheads="1"/>
          </p:cNvSpPr>
          <p:nvPr>
            <p:ph type="title"/>
          </p:nvPr>
        </p:nvSpPr>
        <p:spPr>
          <a:noFill/>
          <a:ln/>
        </p:spPr>
        <p:txBody>
          <a:bodyPr/>
          <a:lstStyle/>
          <a:p>
            <a:r>
              <a:rPr lang="en-US" altLang="en-US"/>
              <a:t>ORTHOGONAL VECTORS</a:t>
            </a:r>
          </a:p>
        </p:txBody>
      </p:sp>
      <p:sp>
        <p:nvSpPr>
          <p:cNvPr id="671748" name="Text Box 4"/>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Theorem 7</a:t>
            </a:r>
          </a:p>
        </p:txBody>
      </p:sp>
    </p:spTree>
    <p:extLst>
      <p:ext uri="{BB962C8B-B14F-4D97-AF65-F5344CB8AC3E}">
        <p14:creationId xmlns:p14="http://schemas.microsoft.com/office/powerpoint/2010/main" val="2666179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body" idx="1"/>
          </p:nvPr>
        </p:nvSpPr>
        <p:spPr>
          <a:xfrm>
            <a:off x="600075" y="884238"/>
            <a:ext cx="8572500" cy="5865812"/>
          </a:xfrm>
        </p:spPr>
        <p:txBody>
          <a:bodyPr/>
          <a:lstStyle/>
          <a:p>
            <a:r>
              <a:rPr lang="en-US" altLang="en-US"/>
              <a:t>As cos </a:t>
            </a:r>
            <a:r>
              <a:rPr lang="el-GR" altLang="en-US" i="1">
                <a:cs typeface="Arial" panose="020B0604020202020204" pitchFamily="34" charset="0"/>
              </a:rPr>
              <a:t>θ</a:t>
            </a:r>
            <a:r>
              <a:rPr lang="en-US" altLang="en-US"/>
              <a:t> &gt; 0 if 0 </a:t>
            </a:r>
            <a:r>
              <a:rPr lang="en-US" altLang="en-US">
                <a:cs typeface="Arial" panose="020B0604020202020204" pitchFamily="34" charset="0"/>
              </a:rPr>
              <a:t>≤ </a:t>
            </a:r>
            <a:r>
              <a:rPr lang="el-GR" altLang="en-US" i="1">
                <a:cs typeface="Arial" panose="020B0604020202020204" pitchFamily="34" charset="0"/>
              </a:rPr>
              <a:t>θ</a:t>
            </a:r>
            <a:r>
              <a:rPr lang="en-US" altLang="en-US">
                <a:cs typeface="Arial" panose="020B0604020202020204" pitchFamily="34" charset="0"/>
              </a:rPr>
              <a:t> &lt; </a:t>
            </a:r>
            <a:r>
              <a:rPr lang="el-GR" altLang="en-US" i="1">
                <a:latin typeface="" charset="0"/>
                <a:cs typeface="Arial" panose="020B0604020202020204" pitchFamily="34" charset="0"/>
              </a:rPr>
              <a:t>π</a:t>
            </a:r>
            <a:r>
              <a:rPr lang="en-US" altLang="en-US">
                <a:latin typeface="" charset="0"/>
                <a:cs typeface="Arial" panose="020B0604020202020204" pitchFamily="34" charset="0"/>
              </a:rPr>
              <a:t>/2 </a:t>
            </a:r>
            <a:r>
              <a:rPr lang="en-US" altLang="en-US"/>
              <a:t>and cos </a:t>
            </a:r>
            <a:r>
              <a:rPr lang="el-GR" altLang="en-US" i="1">
                <a:cs typeface="Arial" panose="020B0604020202020204" pitchFamily="34" charset="0"/>
              </a:rPr>
              <a:t>θ</a:t>
            </a:r>
            <a:r>
              <a:rPr lang="en-US" altLang="en-US" i="1">
                <a:cs typeface="Arial" panose="020B0604020202020204" pitchFamily="34" charset="0"/>
              </a:rPr>
              <a:t> &lt; </a:t>
            </a:r>
            <a:r>
              <a:rPr lang="en-US" altLang="en-US">
                <a:cs typeface="Arial" panose="020B0604020202020204" pitchFamily="34" charset="0"/>
              </a:rPr>
              <a:t>0</a:t>
            </a:r>
            <a:r>
              <a:rPr lang="en-US" altLang="en-US" i="1">
                <a:cs typeface="Arial" panose="020B0604020202020204" pitchFamily="34" charset="0"/>
              </a:rPr>
              <a:t> </a:t>
            </a:r>
            <a:br>
              <a:rPr lang="en-US" altLang="en-US" i="1">
                <a:cs typeface="Arial" panose="020B0604020202020204" pitchFamily="34" charset="0"/>
              </a:rPr>
            </a:br>
            <a:r>
              <a:rPr lang="en-US" altLang="en-US"/>
              <a:t>if </a:t>
            </a:r>
            <a:r>
              <a:rPr lang="el-GR" altLang="en-US" i="1">
                <a:latin typeface="" charset="0"/>
                <a:cs typeface="Arial" panose="020B0604020202020204" pitchFamily="34" charset="0"/>
              </a:rPr>
              <a:t>π</a:t>
            </a:r>
            <a:r>
              <a:rPr lang="en-US" altLang="en-US">
                <a:latin typeface="" charset="0"/>
                <a:cs typeface="Arial" panose="020B0604020202020204" pitchFamily="34" charset="0"/>
              </a:rPr>
              <a:t>/2 &lt; </a:t>
            </a:r>
            <a:r>
              <a:rPr lang="el-GR" altLang="en-US" i="1">
                <a:cs typeface="Arial" panose="020B0604020202020204" pitchFamily="34" charset="0"/>
              </a:rPr>
              <a:t>θ</a:t>
            </a:r>
            <a:r>
              <a:rPr lang="en-US" altLang="en-US" i="1">
                <a:cs typeface="Arial" panose="020B0604020202020204" pitchFamily="34" charset="0"/>
              </a:rPr>
              <a:t> ≤  </a:t>
            </a:r>
            <a:r>
              <a:rPr lang="el-GR" altLang="en-US" i="1">
                <a:latin typeface="" charset="0"/>
                <a:cs typeface="Arial" panose="020B0604020202020204" pitchFamily="34" charset="0"/>
              </a:rPr>
              <a:t>π</a:t>
            </a:r>
            <a:r>
              <a:rPr lang="en-US" altLang="en-US"/>
              <a:t>, we see that </a:t>
            </a:r>
            <a:r>
              <a:rPr lang="en-US" altLang="en-US" b="1"/>
              <a:t>a</a:t>
            </a:r>
            <a:r>
              <a:rPr lang="en-US" altLang="en-US"/>
              <a:t> </a:t>
            </a:r>
            <a:r>
              <a:rPr lang="en-US" altLang="en-US" b="1">
                <a:latin typeface="Times New Roman" panose="02020603050405020304" pitchFamily="18" charset="0"/>
                <a:cs typeface="Times New Roman" panose="02020603050405020304" pitchFamily="18" charset="0"/>
              </a:rPr>
              <a:t>∙</a:t>
            </a:r>
            <a:r>
              <a:rPr lang="en-US" altLang="en-US"/>
              <a:t> </a:t>
            </a:r>
            <a:r>
              <a:rPr lang="en-US" altLang="en-US" b="1"/>
              <a:t>b</a:t>
            </a:r>
            <a:r>
              <a:rPr lang="en-US" altLang="en-US"/>
              <a:t> is positive </a:t>
            </a:r>
            <a:br>
              <a:rPr lang="en-US" altLang="en-US"/>
            </a:br>
            <a:r>
              <a:rPr lang="en-US" altLang="en-US"/>
              <a:t>for </a:t>
            </a:r>
            <a:r>
              <a:rPr lang="el-GR" altLang="en-US" i="1">
                <a:cs typeface="Arial" panose="020B0604020202020204" pitchFamily="34" charset="0"/>
              </a:rPr>
              <a:t>θ</a:t>
            </a:r>
            <a:r>
              <a:rPr lang="en-US" altLang="en-US">
                <a:cs typeface="Arial" panose="020B0604020202020204" pitchFamily="34" charset="0"/>
              </a:rPr>
              <a:t> &lt; </a:t>
            </a:r>
            <a:r>
              <a:rPr lang="el-GR" altLang="en-US" i="1">
                <a:latin typeface="" charset="0"/>
                <a:cs typeface="Arial" panose="020B0604020202020204" pitchFamily="34" charset="0"/>
              </a:rPr>
              <a:t>π</a:t>
            </a:r>
            <a:r>
              <a:rPr lang="en-US" altLang="en-US">
                <a:latin typeface="" charset="0"/>
                <a:cs typeface="Arial" panose="020B0604020202020204" pitchFamily="34" charset="0"/>
              </a:rPr>
              <a:t>/2 </a:t>
            </a:r>
            <a:r>
              <a:rPr lang="en-US" altLang="en-US"/>
              <a:t>and negative for </a:t>
            </a:r>
            <a:r>
              <a:rPr lang="el-GR" altLang="en-US" i="1">
                <a:cs typeface="Arial" panose="020B0604020202020204" pitchFamily="34" charset="0"/>
              </a:rPr>
              <a:t>θ</a:t>
            </a:r>
            <a:r>
              <a:rPr lang="en-US" altLang="en-US">
                <a:cs typeface="Arial" panose="020B0604020202020204" pitchFamily="34" charset="0"/>
              </a:rPr>
              <a:t> &gt; </a:t>
            </a:r>
            <a:r>
              <a:rPr lang="el-GR" altLang="en-US" i="1">
                <a:latin typeface="" charset="0"/>
                <a:cs typeface="Arial" panose="020B0604020202020204" pitchFamily="34" charset="0"/>
              </a:rPr>
              <a:t>π</a:t>
            </a:r>
            <a:r>
              <a:rPr lang="en-US" altLang="en-US">
                <a:latin typeface="" charset="0"/>
                <a:cs typeface="Arial" panose="020B0604020202020204" pitchFamily="34" charset="0"/>
              </a:rPr>
              <a:t>/2</a:t>
            </a:r>
            <a:r>
              <a:rPr lang="en-US" altLang="en-US"/>
              <a:t>.</a:t>
            </a:r>
          </a:p>
          <a:p>
            <a:pPr lvl="1"/>
            <a:endParaRPr lang="en-US" altLang="en-US" sz="3200"/>
          </a:p>
          <a:p>
            <a:pPr lvl="1"/>
            <a:r>
              <a:rPr lang="en-US" altLang="en-US" sz="2600"/>
              <a:t>We can think of </a:t>
            </a:r>
            <a:r>
              <a:rPr lang="en-US" altLang="en-US" sz="2600" b="1"/>
              <a:t>a </a:t>
            </a:r>
            <a:r>
              <a:rPr lang="en-US" altLang="en-US" sz="2600" b="1">
                <a:latin typeface="Times New Roman" panose="02020603050405020304" pitchFamily="18" charset="0"/>
                <a:cs typeface="Times New Roman" panose="02020603050405020304" pitchFamily="18" charset="0"/>
              </a:rPr>
              <a:t>∙</a:t>
            </a:r>
            <a:r>
              <a:rPr lang="en-US" altLang="en-US" sz="2600"/>
              <a:t> </a:t>
            </a:r>
            <a:r>
              <a:rPr lang="en-US" altLang="en-US" sz="2600" b="1"/>
              <a:t>b </a:t>
            </a:r>
            <a:r>
              <a:rPr lang="en-US" altLang="en-US" sz="2600"/>
              <a:t>as measuring the extent </a:t>
            </a:r>
            <a:br>
              <a:rPr lang="en-US" altLang="en-US" sz="2600"/>
            </a:br>
            <a:r>
              <a:rPr lang="en-US" altLang="en-US" sz="2600"/>
              <a:t>to which </a:t>
            </a:r>
            <a:r>
              <a:rPr lang="en-US" altLang="en-US" sz="2600" b="1"/>
              <a:t>a </a:t>
            </a:r>
            <a:r>
              <a:rPr lang="en-US" altLang="en-US" sz="2600"/>
              <a:t>and </a:t>
            </a:r>
            <a:r>
              <a:rPr lang="en-US" altLang="en-US" sz="2600" b="1"/>
              <a:t>b </a:t>
            </a:r>
            <a:r>
              <a:rPr lang="en-US" altLang="en-US" sz="2600"/>
              <a:t>point in the same direction.</a:t>
            </a:r>
          </a:p>
        </p:txBody>
      </p:sp>
      <p:sp>
        <p:nvSpPr>
          <p:cNvPr id="675843" name="Rectangle 3"/>
          <p:cNvSpPr>
            <a:spLocks noGrp="1" noChangeArrowheads="1"/>
          </p:cNvSpPr>
          <p:nvPr>
            <p:ph type="title"/>
          </p:nvPr>
        </p:nvSpPr>
        <p:spPr>
          <a:noFill/>
          <a:ln/>
        </p:spPr>
        <p:txBody>
          <a:bodyPr/>
          <a:lstStyle/>
          <a:p>
            <a:r>
              <a:rPr lang="en-US" altLang="en-US"/>
              <a:t>DOT PRODUCT</a:t>
            </a:r>
          </a:p>
        </p:txBody>
      </p:sp>
    </p:spTree>
    <p:extLst>
      <p:ext uri="{BB962C8B-B14F-4D97-AF65-F5344CB8AC3E}">
        <p14:creationId xmlns:p14="http://schemas.microsoft.com/office/powerpoint/2010/main" val="1050876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body" idx="1"/>
          </p:nvPr>
        </p:nvSpPr>
        <p:spPr>
          <a:xfrm>
            <a:off x="585788" y="841375"/>
            <a:ext cx="8572500" cy="5865813"/>
          </a:xfrm>
        </p:spPr>
        <p:txBody>
          <a:bodyPr/>
          <a:lstStyle/>
          <a:p>
            <a:r>
              <a:rPr lang="en-US" altLang="en-US" sz="3600"/>
              <a:t>The dot product </a:t>
            </a:r>
            <a:r>
              <a:rPr lang="en-US" altLang="en-US" sz="3600" b="1"/>
              <a:t>a</a:t>
            </a:r>
            <a:r>
              <a:rPr lang="en-US" altLang="en-US" sz="3600"/>
              <a:t> </a:t>
            </a:r>
            <a:r>
              <a:rPr lang="en-US" altLang="en-US" sz="3600" b="1">
                <a:latin typeface="Times New Roman" panose="02020603050405020304" pitchFamily="18" charset="0"/>
                <a:cs typeface="Times New Roman" panose="02020603050405020304" pitchFamily="18" charset="0"/>
              </a:rPr>
              <a:t>∙</a:t>
            </a:r>
            <a:r>
              <a:rPr lang="en-US" altLang="en-US" sz="3600"/>
              <a:t> </a:t>
            </a:r>
            <a:r>
              <a:rPr lang="en-US" altLang="en-US" sz="3600" b="1"/>
              <a:t>b</a:t>
            </a:r>
            <a:r>
              <a:rPr lang="en-US" altLang="en-US" sz="3600"/>
              <a:t> is:</a:t>
            </a:r>
          </a:p>
          <a:p>
            <a:pPr lvl="1"/>
            <a:endParaRPr lang="en-US" altLang="en-US" sz="2400"/>
          </a:p>
          <a:p>
            <a:pPr lvl="1"/>
            <a:r>
              <a:rPr lang="en-US" altLang="en-US" sz="2400"/>
              <a:t>Positive, if </a:t>
            </a:r>
            <a:r>
              <a:rPr lang="en-US" altLang="en-US" sz="2400" b="1"/>
              <a:t>a </a:t>
            </a:r>
            <a:r>
              <a:rPr lang="en-US" altLang="en-US" sz="2400"/>
              <a:t>and </a:t>
            </a:r>
            <a:r>
              <a:rPr lang="en-US" altLang="en-US" sz="2400" b="1"/>
              <a:t>b </a:t>
            </a:r>
            <a:r>
              <a:rPr lang="en-US" altLang="en-US" sz="2400"/>
              <a:t>point in the same general direction</a:t>
            </a:r>
          </a:p>
          <a:p>
            <a:pPr lvl="1"/>
            <a:endParaRPr lang="en-US" altLang="en-US" sz="2400"/>
          </a:p>
          <a:p>
            <a:pPr lvl="1"/>
            <a:r>
              <a:rPr lang="en-US" altLang="en-US" sz="2400"/>
              <a:t>Zero, if they are </a:t>
            </a:r>
            <a:br>
              <a:rPr lang="en-US" altLang="en-US" sz="2400"/>
            </a:br>
            <a:r>
              <a:rPr lang="en-US" altLang="en-US" sz="2400"/>
              <a:t>perpendicular</a:t>
            </a:r>
          </a:p>
          <a:p>
            <a:pPr lvl="1"/>
            <a:endParaRPr lang="en-US" altLang="en-US" sz="2400"/>
          </a:p>
          <a:p>
            <a:pPr lvl="1"/>
            <a:r>
              <a:rPr lang="en-US" altLang="en-US" sz="2400"/>
              <a:t>Negative, if they point </a:t>
            </a:r>
            <a:br>
              <a:rPr lang="en-US" altLang="en-US" sz="2400"/>
            </a:br>
            <a:r>
              <a:rPr lang="en-US" altLang="en-US" sz="2400"/>
              <a:t>in generally opposite </a:t>
            </a:r>
            <a:br>
              <a:rPr lang="en-US" altLang="en-US" sz="2400"/>
            </a:br>
            <a:r>
              <a:rPr lang="en-US" altLang="en-US" sz="2400"/>
              <a:t>directions</a:t>
            </a:r>
          </a:p>
        </p:txBody>
      </p:sp>
      <p:sp>
        <p:nvSpPr>
          <p:cNvPr id="677891" name="Rectangle 3"/>
          <p:cNvSpPr>
            <a:spLocks noGrp="1" noChangeArrowheads="1"/>
          </p:cNvSpPr>
          <p:nvPr>
            <p:ph type="title"/>
          </p:nvPr>
        </p:nvSpPr>
        <p:spPr>
          <a:noFill/>
          <a:ln/>
        </p:spPr>
        <p:txBody>
          <a:bodyPr/>
          <a:lstStyle/>
          <a:p>
            <a:r>
              <a:rPr lang="en-US" altLang="en-US"/>
              <a:t>DOT PRODUCT</a:t>
            </a:r>
          </a:p>
        </p:txBody>
      </p:sp>
      <p:sp>
        <p:nvSpPr>
          <p:cNvPr id="677893" name="Rectangle 5"/>
          <p:cNvSpPr>
            <a:spLocks noChangeArrowheads="1"/>
          </p:cNvSpPr>
          <p:nvPr/>
        </p:nvSpPr>
        <p:spPr bwMode="auto">
          <a:xfrm>
            <a:off x="4876800" y="2971800"/>
            <a:ext cx="4121150" cy="3760788"/>
          </a:xfrm>
          <a:prstGeom prst="rect">
            <a:avLst/>
          </a:prstGeom>
          <a:noFill/>
          <a:ln w="9525">
            <a:solidFill>
              <a:srgbClr val="E45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pic>
        <p:nvPicPr>
          <p:cNvPr id="677894" name="Picture 6" descr="120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575" y="3087688"/>
            <a:ext cx="365601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17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body" idx="1"/>
          </p:nvPr>
        </p:nvSpPr>
        <p:spPr>
          <a:xfrm>
            <a:off x="600075" y="869950"/>
            <a:ext cx="8572500" cy="5865813"/>
          </a:xfrm>
        </p:spPr>
        <p:txBody>
          <a:bodyPr/>
          <a:lstStyle/>
          <a:p>
            <a:r>
              <a:rPr lang="en-US" altLang="en-US" sz="3400"/>
              <a:t>In the extreme case where </a:t>
            </a:r>
            <a:r>
              <a:rPr lang="en-US" altLang="en-US" sz="3400" b="1"/>
              <a:t>a </a:t>
            </a:r>
            <a:r>
              <a:rPr lang="en-US" altLang="en-US" sz="3400"/>
              <a:t>and </a:t>
            </a:r>
            <a:r>
              <a:rPr lang="en-US" altLang="en-US" sz="3400" b="1"/>
              <a:t>b </a:t>
            </a:r>
            <a:br>
              <a:rPr lang="en-US" altLang="en-US" sz="3400" b="1"/>
            </a:br>
            <a:r>
              <a:rPr lang="en-US" altLang="en-US" sz="3400"/>
              <a:t>point in exactly the same direction, </a:t>
            </a:r>
            <a:br>
              <a:rPr lang="en-US" altLang="en-US" sz="3400"/>
            </a:br>
            <a:r>
              <a:rPr lang="en-US" altLang="en-US" sz="3400"/>
              <a:t>we have </a:t>
            </a:r>
            <a:r>
              <a:rPr lang="el-GR" altLang="en-US" sz="3400" i="1">
                <a:cs typeface="Arial" panose="020B0604020202020204" pitchFamily="34" charset="0"/>
              </a:rPr>
              <a:t>θ</a:t>
            </a:r>
            <a:r>
              <a:rPr lang="en-US" altLang="en-US" sz="3400">
                <a:cs typeface="Arial" panose="020B0604020202020204" pitchFamily="34" charset="0"/>
              </a:rPr>
              <a:t> = 0.</a:t>
            </a:r>
          </a:p>
          <a:p>
            <a:endParaRPr lang="en-US" altLang="en-US" sz="3400">
              <a:cs typeface="Arial" panose="020B0604020202020204" pitchFamily="34" charset="0"/>
            </a:endParaRPr>
          </a:p>
          <a:p>
            <a:pPr lvl="1"/>
            <a:r>
              <a:rPr lang="en-US" altLang="en-US">
                <a:cs typeface="Arial" panose="020B0604020202020204" pitchFamily="34" charset="0"/>
              </a:rPr>
              <a:t>So, </a:t>
            </a:r>
            <a:r>
              <a:rPr lang="en-US" altLang="en-US"/>
              <a:t>cos </a:t>
            </a:r>
            <a:r>
              <a:rPr lang="el-GR" altLang="en-US" i="1">
                <a:cs typeface="Arial" panose="020B0604020202020204" pitchFamily="34" charset="0"/>
              </a:rPr>
              <a:t>θ</a:t>
            </a:r>
            <a:r>
              <a:rPr lang="en-US" altLang="en-US"/>
              <a:t> = 1 and </a:t>
            </a:r>
            <a:br>
              <a:rPr lang="en-US" altLang="en-US"/>
            </a:br>
            <a:r>
              <a:rPr lang="en-US" altLang="en-US"/>
              <a:t/>
            </a:r>
            <a:br>
              <a:rPr lang="en-US" altLang="en-US"/>
            </a:br>
            <a:r>
              <a:rPr lang="en-US" altLang="en-US"/>
              <a:t>				</a:t>
            </a:r>
            <a:r>
              <a:rPr lang="en-US" altLang="en-US" b="1"/>
              <a:t>a </a:t>
            </a:r>
            <a:r>
              <a:rPr lang="en-US" altLang="en-US" b="1">
                <a:latin typeface="Times New Roman" panose="02020603050405020304" pitchFamily="18" charset="0"/>
                <a:cs typeface="Times New Roman" panose="02020603050405020304" pitchFamily="18" charset="0"/>
              </a:rPr>
              <a:t>∙</a:t>
            </a:r>
            <a:r>
              <a:rPr lang="en-US" altLang="en-US"/>
              <a:t> </a:t>
            </a:r>
            <a:r>
              <a:rPr lang="en-US" altLang="en-US" b="1"/>
              <a:t>b </a:t>
            </a:r>
            <a:r>
              <a:rPr lang="en-US" altLang="en-US"/>
              <a:t>= |</a:t>
            </a:r>
            <a:r>
              <a:rPr lang="en-US" altLang="en-US" b="1"/>
              <a:t>a</a:t>
            </a:r>
            <a:r>
              <a:rPr lang="en-US" altLang="en-US"/>
              <a:t>||</a:t>
            </a:r>
            <a:r>
              <a:rPr lang="en-US" altLang="en-US" b="1"/>
              <a:t>b</a:t>
            </a:r>
            <a:r>
              <a:rPr lang="en-US" altLang="en-US"/>
              <a:t>|</a:t>
            </a:r>
          </a:p>
        </p:txBody>
      </p:sp>
      <p:sp>
        <p:nvSpPr>
          <p:cNvPr id="679939" name="Rectangle 3"/>
          <p:cNvSpPr>
            <a:spLocks noGrp="1" noChangeArrowheads="1"/>
          </p:cNvSpPr>
          <p:nvPr>
            <p:ph type="title"/>
          </p:nvPr>
        </p:nvSpPr>
        <p:spPr>
          <a:noFill/>
          <a:ln/>
        </p:spPr>
        <p:txBody>
          <a:bodyPr/>
          <a:lstStyle/>
          <a:p>
            <a:r>
              <a:rPr lang="en-US" altLang="en-US"/>
              <a:t>DOT PRODUCT</a:t>
            </a:r>
          </a:p>
        </p:txBody>
      </p:sp>
    </p:spTree>
    <p:extLst>
      <p:ext uri="{BB962C8B-B14F-4D97-AF65-F5344CB8AC3E}">
        <p14:creationId xmlns:p14="http://schemas.microsoft.com/office/powerpoint/2010/main" val="2421742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7523" y="31355"/>
            <a:ext cx="5200736" cy="6469482"/>
          </a:xfrm>
          <a:prstGeom prst="rect">
            <a:avLst/>
          </a:prstGeom>
        </p:spPr>
      </p:pic>
    </p:spTree>
    <p:extLst>
      <p:ext uri="{BB962C8B-B14F-4D97-AF65-F5344CB8AC3E}">
        <p14:creationId xmlns:p14="http://schemas.microsoft.com/office/powerpoint/2010/main" val="2023101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1777" y="0"/>
            <a:ext cx="4915593" cy="4801851"/>
          </a:xfrm>
          <a:prstGeom prst="rect">
            <a:avLst/>
          </a:prstGeom>
        </p:spPr>
      </p:pic>
    </p:spTree>
    <p:extLst>
      <p:ext uri="{BB962C8B-B14F-4D97-AF65-F5344CB8AC3E}">
        <p14:creationId xmlns:p14="http://schemas.microsoft.com/office/powerpoint/2010/main" val="2342914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9397" y="32724"/>
            <a:ext cx="5173417" cy="6575857"/>
          </a:xfrm>
          <a:prstGeom prst="rect">
            <a:avLst/>
          </a:prstGeom>
        </p:spPr>
      </p:pic>
    </p:spTree>
    <p:extLst>
      <p:ext uri="{BB962C8B-B14F-4D97-AF65-F5344CB8AC3E}">
        <p14:creationId xmlns:p14="http://schemas.microsoft.com/office/powerpoint/2010/main" val="1965396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44" y="557562"/>
            <a:ext cx="6919932" cy="4360306"/>
          </a:xfrm>
          <a:prstGeom prst="rect">
            <a:avLst/>
          </a:prstGeom>
        </p:spPr>
      </p:pic>
    </p:spTree>
    <p:extLst>
      <p:ext uri="{BB962C8B-B14F-4D97-AF65-F5344CB8AC3E}">
        <p14:creationId xmlns:p14="http://schemas.microsoft.com/office/powerpoint/2010/main" val="173220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65" y="89210"/>
            <a:ext cx="6957929" cy="4782251"/>
          </a:xfrm>
          <a:prstGeom prst="rect">
            <a:avLst/>
          </a:prstGeom>
        </p:spPr>
      </p:pic>
    </p:spTree>
    <p:extLst>
      <p:ext uri="{BB962C8B-B14F-4D97-AF65-F5344CB8AC3E}">
        <p14:creationId xmlns:p14="http://schemas.microsoft.com/office/powerpoint/2010/main" val="236101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359" y="133815"/>
            <a:ext cx="6968756" cy="5199350"/>
          </a:xfrm>
          <a:prstGeom prst="rect">
            <a:avLst/>
          </a:prstGeom>
        </p:spPr>
      </p:pic>
    </p:spTree>
    <p:extLst>
      <p:ext uri="{BB962C8B-B14F-4D97-AF65-F5344CB8AC3E}">
        <p14:creationId xmlns:p14="http://schemas.microsoft.com/office/powerpoint/2010/main" val="2659054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914" y="133815"/>
            <a:ext cx="6821293" cy="4826592"/>
          </a:xfrm>
          <a:prstGeom prst="rect">
            <a:avLst/>
          </a:prstGeom>
        </p:spPr>
      </p:pic>
    </p:spTree>
    <p:extLst>
      <p:ext uri="{BB962C8B-B14F-4D97-AF65-F5344CB8AC3E}">
        <p14:creationId xmlns:p14="http://schemas.microsoft.com/office/powerpoint/2010/main" val="3568630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67" y="390293"/>
            <a:ext cx="6902409" cy="4620387"/>
          </a:xfrm>
          <a:prstGeom prst="rect">
            <a:avLst/>
          </a:prstGeom>
        </p:spPr>
      </p:pic>
    </p:spTree>
    <p:extLst>
      <p:ext uri="{BB962C8B-B14F-4D97-AF65-F5344CB8AC3E}">
        <p14:creationId xmlns:p14="http://schemas.microsoft.com/office/powerpoint/2010/main" val="3217076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3" y="156117"/>
            <a:ext cx="6911059" cy="4726946"/>
          </a:xfrm>
          <a:prstGeom prst="rect">
            <a:avLst/>
          </a:prstGeom>
        </p:spPr>
      </p:pic>
    </p:spTree>
    <p:extLst>
      <p:ext uri="{BB962C8B-B14F-4D97-AF65-F5344CB8AC3E}">
        <p14:creationId xmlns:p14="http://schemas.microsoft.com/office/powerpoint/2010/main" val="3995263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2526" y="73225"/>
            <a:ext cx="5152064" cy="6558063"/>
          </a:xfrm>
          <a:prstGeom prst="rect">
            <a:avLst/>
          </a:prstGeom>
        </p:spPr>
      </p:pic>
    </p:spTree>
    <p:extLst>
      <p:ext uri="{BB962C8B-B14F-4D97-AF65-F5344CB8AC3E}">
        <p14:creationId xmlns:p14="http://schemas.microsoft.com/office/powerpoint/2010/main" val="3921365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9408" y="32762"/>
            <a:ext cx="4808850" cy="4842566"/>
          </a:xfrm>
          <a:prstGeom prst="rect">
            <a:avLst/>
          </a:prstGeom>
        </p:spPr>
      </p:pic>
    </p:spTree>
    <p:extLst>
      <p:ext uri="{BB962C8B-B14F-4D97-AF65-F5344CB8AC3E}">
        <p14:creationId xmlns:p14="http://schemas.microsoft.com/office/powerpoint/2010/main" val="73478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1623" y="16342"/>
            <a:ext cx="5328410" cy="6657590"/>
          </a:xfrm>
          <a:prstGeom prst="rect">
            <a:avLst/>
          </a:prstGeom>
        </p:spPr>
      </p:pic>
    </p:spTree>
    <p:extLst>
      <p:ext uri="{BB962C8B-B14F-4D97-AF65-F5344CB8AC3E}">
        <p14:creationId xmlns:p14="http://schemas.microsoft.com/office/powerpoint/2010/main" val="176185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8774" y="447489"/>
            <a:ext cx="5066539" cy="6398636"/>
          </a:xfrm>
          <a:prstGeom prst="rect">
            <a:avLst/>
          </a:prstGeom>
        </p:spPr>
      </p:pic>
    </p:spTree>
    <p:extLst>
      <p:ext uri="{BB962C8B-B14F-4D97-AF65-F5344CB8AC3E}">
        <p14:creationId xmlns:p14="http://schemas.microsoft.com/office/powerpoint/2010/main" val="3811100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458" y="4420"/>
            <a:ext cx="5208244" cy="6645761"/>
          </a:xfrm>
          <a:prstGeom prst="rect">
            <a:avLst/>
          </a:prstGeom>
        </p:spPr>
      </p:pic>
    </p:spTree>
    <p:extLst>
      <p:ext uri="{BB962C8B-B14F-4D97-AF65-F5344CB8AC3E}">
        <p14:creationId xmlns:p14="http://schemas.microsoft.com/office/powerpoint/2010/main" val="2671272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0032" y="312150"/>
            <a:ext cx="4612878" cy="6287394"/>
          </a:xfrm>
          <a:prstGeom prst="rect">
            <a:avLst/>
          </a:prstGeom>
        </p:spPr>
      </p:pic>
    </p:spTree>
    <p:extLst>
      <p:ext uri="{BB962C8B-B14F-4D97-AF65-F5344CB8AC3E}">
        <p14:creationId xmlns:p14="http://schemas.microsoft.com/office/powerpoint/2010/main" val="40324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8146" y="-4248"/>
            <a:ext cx="5275556" cy="6689492"/>
          </a:xfrm>
          <a:prstGeom prst="rect">
            <a:avLst/>
          </a:prstGeom>
        </p:spPr>
      </p:pic>
    </p:spTree>
    <p:extLst>
      <p:ext uri="{BB962C8B-B14F-4D97-AF65-F5344CB8AC3E}">
        <p14:creationId xmlns:p14="http://schemas.microsoft.com/office/powerpoint/2010/main" val="20266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7360" y="-9052"/>
            <a:ext cx="5281785" cy="6766111"/>
          </a:xfrm>
          <a:prstGeom prst="rect">
            <a:avLst/>
          </a:prstGeom>
        </p:spPr>
      </p:pic>
    </p:spTree>
    <p:extLst>
      <p:ext uri="{BB962C8B-B14F-4D97-AF65-F5344CB8AC3E}">
        <p14:creationId xmlns:p14="http://schemas.microsoft.com/office/powerpoint/2010/main" val="2282530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01407"/>
            <a:ext cx="8784976" cy="2862322"/>
          </a:xfrm>
          <a:prstGeom prst="rect">
            <a:avLst/>
          </a:prstGeom>
        </p:spPr>
        <p:txBody>
          <a:bodyPr wrap="square">
            <a:spAutoFit/>
          </a:bodyPr>
          <a:lstStyle/>
          <a:p>
            <a:pPr algn="ctr"/>
            <a:endParaRPr lang="en-US" dirty="0" smtClean="0"/>
          </a:p>
          <a:p>
            <a:pPr>
              <a:lnSpc>
                <a:spcPct val="150000"/>
              </a:lnSpc>
            </a:pPr>
            <a:r>
              <a:rPr lang="en-US" b="1" dirty="0" smtClean="0">
                <a:latin typeface="Times New Roman" panose="02020603050405020304" pitchFamily="18" charset="0"/>
                <a:cs typeface="Times New Roman" panose="02020603050405020304" pitchFamily="18" charset="0"/>
              </a:rPr>
              <a:t>Norm Function:</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linear algebra, functional analysis, and related areas of </a:t>
            </a:r>
            <a:r>
              <a:rPr lang="en-US" dirty="0" smtClean="0">
                <a:latin typeface="Times New Roman" panose="02020603050405020304" pitchFamily="18" charset="0"/>
                <a:cs typeface="Times New Roman" panose="02020603050405020304" pitchFamily="18" charset="0"/>
              </a:rPr>
              <a:t>mathematics:</a:t>
            </a:r>
          </a:p>
          <a:p>
            <a:pPr>
              <a:lnSpc>
                <a:spcPct val="150000"/>
              </a:lnSpc>
            </a:pPr>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Norm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function that assigns a strictly positive length or size to each vector in a vector </a:t>
            </a:r>
            <a:r>
              <a:rPr lang="en-US" dirty="0" smtClean="0">
                <a:latin typeface="Times New Roman" panose="02020603050405020304" pitchFamily="18" charset="0"/>
                <a:cs typeface="Times New Roman" panose="02020603050405020304" pitchFamily="18" charset="0"/>
              </a:rPr>
              <a:t>space.</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Matrix </a:t>
            </a:r>
            <a:r>
              <a:rPr lang="en-US" dirty="0">
                <a:latin typeface="Times New Roman" panose="02020603050405020304" pitchFamily="18" charset="0"/>
                <a:cs typeface="Times New Roman" panose="02020603050405020304" pitchFamily="18" charset="0"/>
              </a:rPr>
              <a:t>norm has been widely applied to many areas such as computer vision, pattern recognition, biological study and </a:t>
            </a:r>
            <a:r>
              <a:rPr lang="en-US" dirty="0" err="1" smtClean="0">
                <a:latin typeface="Times New Roman" panose="02020603050405020304" pitchFamily="18" charset="0"/>
                <a:cs typeface="Times New Roman" panose="02020603050405020304" pitchFamily="18" charset="0"/>
              </a:rPr>
              <a:t>etc</a:t>
            </a:r>
            <a:r>
              <a:rPr lang="fa-IR"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107504" y="116632"/>
            <a:ext cx="9036496" cy="584775"/>
          </a:xfrm>
          <a:prstGeom prst="rect">
            <a:avLst/>
          </a:prstGeom>
        </p:spPr>
        <p:txBody>
          <a:bodyPr wrap="square">
            <a:spAutoFit/>
          </a:bodyPr>
          <a:lstStyle/>
          <a:p>
            <a:pPr lvl="0"/>
            <a:r>
              <a:rPr lang="en-US" altLang="en-US" sz="3200" b="1" u="sng" dirty="0" smtClean="0">
                <a:solidFill>
                  <a:srgbClr val="59B9E8"/>
                </a:solidFill>
                <a:latin typeface="Urdu Typesetting" panose="03020402040406030203" pitchFamily="66" charset="-78"/>
                <a:cs typeface="Urdu Typesetting" panose="03020402040406030203" pitchFamily="66" charset="-78"/>
              </a:rPr>
              <a:t>Norm, Vector Norm, Matrix Norm</a:t>
            </a:r>
            <a:endParaRPr lang="en-US" altLang="en-US" sz="3200" u="sng" dirty="0">
              <a:solidFill>
                <a:srgbClr val="59B9E8"/>
              </a:solidFill>
            </a:endParaRPr>
          </a:p>
        </p:txBody>
      </p:sp>
    </p:spTree>
    <p:extLst>
      <p:ext uri="{BB962C8B-B14F-4D97-AF65-F5344CB8AC3E}">
        <p14:creationId xmlns:p14="http://schemas.microsoft.com/office/powerpoint/2010/main" val="211607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51520" y="701407"/>
                <a:ext cx="8784976" cy="3746795"/>
              </a:xfrm>
              <a:prstGeom prst="rect">
                <a:avLst/>
              </a:prstGeom>
            </p:spPr>
            <p:txBody>
              <a:bodyPr wrap="square">
                <a:spAutoFit/>
              </a:bodyPr>
              <a:lstStyle/>
              <a:p>
                <a:pPr algn="ctr"/>
                <a:endParaRPr lang="en-US" dirty="0" smtClean="0"/>
              </a:p>
              <a:p>
                <a:pPr>
                  <a:lnSpc>
                    <a:spcPct val="150000"/>
                  </a:lnSpc>
                </a:pPr>
                <a:r>
                  <a:rPr lang="en-US" b="1" dirty="0" smtClean="0">
                    <a:latin typeface="Times New Roman" panose="02020603050405020304" pitchFamily="18" charset="0"/>
                    <a:cs typeface="Times New Roman" panose="02020603050405020304" pitchFamily="18" charset="0"/>
                  </a:rPr>
                  <a:t>Definition(Vector norm):</a:t>
                </a:r>
                <a:r>
                  <a:rPr lang="en-US" dirty="0" smtClean="0">
                    <a:latin typeface="Times New Roman" panose="02020603050405020304" pitchFamily="18" charset="0"/>
                    <a:cs typeface="Times New Roman" panose="02020603050405020304" pitchFamily="18" charset="0"/>
                  </a:rPr>
                  <a:t>a vector norm </a:t>
                </a: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is a mapping from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𝑅</m:t>
                        </m:r>
                      </m:e>
                      <m:sup>
                        <m:r>
                          <a:rPr lang="en-US" b="0" i="1" smtClean="0">
                            <a:latin typeface="Cambria Math" panose="02040503050406030204" pitchFamily="18" charset="0"/>
                            <a:cs typeface="Times New Roman" panose="02020603050405020304" pitchFamily="18" charset="0"/>
                          </a:rPr>
                          <m:t>𝑛</m:t>
                        </m:r>
                      </m:sup>
                    </m:sSup>
                  </m:oMath>
                </a14:m>
                <a:r>
                  <a:rPr lang="en-US" dirty="0" smtClean="0">
                    <a:latin typeface="Times New Roman" panose="02020603050405020304" pitchFamily="18" charset="0"/>
                    <a:cs typeface="Times New Roman" panose="02020603050405020304" pitchFamily="18" charset="0"/>
                  </a:rPr>
                  <a:t> to </a:t>
                </a:r>
                <a14:m>
                  <m:oMath xmlns:m="http://schemas.openxmlformats.org/officeDocument/2006/math">
                    <m:r>
                      <a:rPr lang="en-US" b="0" i="1" smtClean="0">
                        <a:latin typeface="Cambria Math" panose="02040503050406030204" pitchFamily="18" charset="0"/>
                        <a:cs typeface="Times New Roman" panose="02020603050405020304" pitchFamily="18" charset="0"/>
                      </a:rPr>
                      <m:t>𝑅</m:t>
                    </m:r>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with the following three properties</a:t>
                </a:r>
                <a:r>
                  <a:rPr lang="en-US" b="1"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𝑓𝑜𝑟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𝑣𝑒𝑐𝑡𝑜𝑟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𝑖𝑓</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𝑜𝑛𝑙𝑦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𝑖𝑓</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ea typeface="Cambria Math" panose="02040503050406030204" pitchFamily="18" charset="0"/>
                    <a:cs typeface="Times New Roman" panose="02020603050405020304" pitchFamily="18" charset="0"/>
                  </a:rPr>
                  <a:t>(positivity)</a:t>
                </a:r>
              </a:p>
              <a:p>
                <a:pPr marL="342900" indent="-342900">
                  <a:lnSpc>
                    <a:spcPct val="150000"/>
                  </a:lnSpc>
                  <a:buFont typeface="+mj-lt"/>
                  <a:buAutoNum type="arabicPeriod"/>
                </a:pP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𝛼</m:t>
                        </m:r>
                      </m:e>
                    </m:d>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𝑓𝑜𝑟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𝑎𝑛𝑦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𝑣𝑒𝑐𝑡𝑜𝑟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𝑠𝑐𝑎𝑙𝑎𝑟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𝑅</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ea typeface="Cambria Math" panose="02040503050406030204" pitchFamily="18" charset="0"/>
                    <a:cs typeface="Times New Roman" panose="02020603050405020304" pitchFamily="18" charset="0"/>
                  </a:rPr>
                  <a:t>(Scaling)</a:t>
                </a:r>
              </a:p>
              <a:p>
                <a:pPr marL="342900" indent="-342900">
                  <a:lnSpc>
                    <a:spcPct val="150000"/>
                  </a:lnSpc>
                  <a:buFont typeface="+mj-lt"/>
                  <a:buAutoNum type="arabicPeriod"/>
                </a:pPr>
                <a14:m>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𝑦</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𝑓𝑜𝑟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𝑎𝑛𝑦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𝑣𝑒𝑐𝑡𝑜𝑟</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smtClean="0"/>
                  <a:t>(triangular inequality)</a:t>
                </a:r>
              </a:p>
              <a:p>
                <a:pPr marL="342900" indent="-342900">
                  <a:lnSpc>
                    <a:spcPct val="150000"/>
                  </a:lnSpc>
                  <a:buFont typeface="+mj-lt"/>
                  <a:buAutoNum type="arabicPeriod"/>
                </a:pPr>
                <a:endParaRPr lang="en-US" dirty="0"/>
              </a:p>
              <a:p>
                <a:pPr>
                  <a:lnSpc>
                    <a:spcPct val="150000"/>
                  </a:lnSpc>
                </a:pPr>
                <a:r>
                  <a:rPr lang="en-US" dirty="0" smtClean="0">
                    <a:latin typeface="Times New Roman" panose="02020603050405020304" pitchFamily="18" charset="0"/>
                    <a:cs typeface="Times New Roman" panose="02020603050405020304" pitchFamily="18" charset="0"/>
                  </a:rPr>
                  <a:t>From 3 , we easy get </a:t>
                </a:r>
              </a:p>
              <a:p>
                <a:pPr algn="ctr">
                  <a:lnSpc>
                    <a:spcPct val="150000"/>
                  </a:lnSpc>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d>
                            <m:dPr>
                              <m:begChr m:val="‖"/>
                              <m:endChr m:val="‖"/>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𝑦</m:t>
                              </m:r>
                            </m:e>
                          </m:d>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51520" y="701407"/>
                <a:ext cx="8784976" cy="3746795"/>
              </a:xfrm>
              <a:prstGeom prst="rect">
                <a:avLst/>
              </a:prstGeom>
              <a:blipFill>
                <a:blip r:embed="rId2"/>
                <a:stretch>
                  <a:fillRect l="-555"/>
                </a:stretch>
              </a:blipFill>
            </p:spPr>
            <p:txBody>
              <a:bodyPr/>
              <a:lstStyle/>
              <a:p>
                <a:r>
                  <a:rPr lang="en-US">
                    <a:noFill/>
                  </a:rPr>
                  <a:t> </a:t>
                </a:r>
              </a:p>
            </p:txBody>
          </p:sp>
        </mc:Fallback>
      </mc:AlternateContent>
      <p:sp>
        <p:nvSpPr>
          <p:cNvPr id="3" name="Rectangle 2"/>
          <p:cNvSpPr/>
          <p:nvPr/>
        </p:nvSpPr>
        <p:spPr>
          <a:xfrm>
            <a:off x="107504" y="116632"/>
            <a:ext cx="9036496" cy="584775"/>
          </a:xfrm>
          <a:prstGeom prst="rect">
            <a:avLst/>
          </a:prstGeom>
        </p:spPr>
        <p:txBody>
          <a:bodyPr wrap="square">
            <a:spAutoFit/>
          </a:bodyPr>
          <a:lstStyle/>
          <a:p>
            <a:pPr lvl="0"/>
            <a:r>
              <a:rPr lang="en-US" altLang="en-US" sz="3200" b="1" u="sng" dirty="0" smtClean="0">
                <a:solidFill>
                  <a:srgbClr val="59B9E8"/>
                </a:solidFill>
                <a:latin typeface="Urdu Typesetting" panose="03020402040406030203" pitchFamily="66" charset="-78"/>
                <a:cs typeface="Urdu Typesetting" panose="03020402040406030203" pitchFamily="66" charset="-78"/>
              </a:rPr>
              <a:t>Norm, Vector Norm, Matrix Norm</a:t>
            </a:r>
            <a:endParaRPr lang="en-US" altLang="en-US" sz="3200" u="sng" dirty="0">
              <a:solidFill>
                <a:srgbClr val="59B9E8"/>
              </a:solidFill>
            </a:endParaRPr>
          </a:p>
        </p:txBody>
      </p:sp>
    </p:spTree>
    <p:extLst>
      <p:ext uri="{BB962C8B-B14F-4D97-AF65-F5344CB8AC3E}">
        <p14:creationId xmlns:p14="http://schemas.microsoft.com/office/powerpoint/2010/main" val="3179712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lvl="0"/>
            <a:r>
              <a:rPr lang="en-US" altLang="en-US" sz="3200" b="1" u="sng" dirty="0" smtClean="0">
                <a:solidFill>
                  <a:srgbClr val="59B9E8"/>
                </a:solidFill>
                <a:latin typeface="Urdu Typesetting" panose="03020402040406030203" pitchFamily="66" charset="-78"/>
                <a:cs typeface="Urdu Typesetting" panose="03020402040406030203" pitchFamily="66" charset="-78"/>
              </a:rPr>
              <a:t>Norms</a:t>
            </a:r>
            <a:endParaRPr lang="en-US" altLang="en-US" sz="3200" u="sng" dirty="0">
              <a:solidFill>
                <a:srgbClr val="59B9E8"/>
              </a:solidFill>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323529" y="980728"/>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algn="just">
                  <a:lnSpc>
                    <a:spcPct val="200000"/>
                  </a:lnSpc>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m:t>
                    </m:r>
                    <m:r>
                      <a:rPr lang="en-US" i="1" dirty="0" smtClean="0">
                        <a:latin typeface="Cambria Math" panose="02040503050406030204" pitchFamily="18" charset="0"/>
                      </a:rPr>
                      <m:t>𝑛𝑜𝑟𝑚𝑠</m:t>
                    </m:r>
                  </m:oMath>
                </a14:m>
                <a:r>
                  <a:rPr lang="en-US" altLang="en-US" dirty="0" smtClean="0">
                    <a:latin typeface="Times New Roman" panose="02020603050405020304" pitchFamily="18" charset="0"/>
                    <a:cs typeface="Times New Roman" panose="02020603050405020304" pitchFamily="18" charset="0"/>
                  </a:rPr>
                  <a:t>:</a:t>
                </a:r>
              </a:p>
              <a:p>
                <a:pPr algn="ctr">
                  <a:lnSpc>
                    <a:spcPct val="200000"/>
                  </a:lnSpc>
                </a:pP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i="1">
                            <a:latin typeface="Cambria Math" panose="02040503050406030204" pitchFamily="18" charset="0"/>
                            <a:cs typeface="Times New Roman" panose="02020603050405020304" pitchFamily="18" charset="0"/>
                          </a:rPr>
                        </m:ctrlPr>
                      </m:sSubPr>
                      <m:e>
                        <m:d>
                          <m:dPr>
                            <m:begChr m:val="‖"/>
                            <m:endChr m:val="‖"/>
                            <m:ctrlPr>
                              <a:rPr lang="en-US" altLang="en-US" i="1">
                                <a:latin typeface="Cambria Math" panose="02040503050406030204" pitchFamily="18" charset="0"/>
                                <a:cs typeface="Times New Roman" panose="02020603050405020304" pitchFamily="18" charset="0"/>
                              </a:rPr>
                            </m:ctrlPr>
                          </m:dPr>
                          <m:e>
                            <m:r>
                              <a:rPr lang="en-US" altLang="en-US" i="1">
                                <a:latin typeface="Cambria Math" panose="02040503050406030204" pitchFamily="18" charset="0"/>
                                <a:cs typeface="Times New Roman" panose="02020603050405020304" pitchFamily="18" charset="0"/>
                              </a:rPr>
                              <m:t>𝑥</m:t>
                            </m:r>
                          </m:e>
                        </m:d>
                      </m:e>
                      <m:sub>
                        <m:r>
                          <a:rPr lang="en-US" altLang="en-US" i="1">
                            <a:latin typeface="Cambria Math" panose="02040503050406030204" pitchFamily="18" charset="0"/>
                            <a:cs typeface="Times New Roman" panose="02020603050405020304" pitchFamily="18" charset="0"/>
                          </a:rPr>
                          <m:t>𝑝</m:t>
                        </m:r>
                      </m:sub>
                    </m:sSub>
                    <m:r>
                      <a:rPr lang="en-US" altLang="en-US" i="1">
                        <a:latin typeface="Cambria Math" panose="02040503050406030204" pitchFamily="18" charset="0"/>
                        <a:cs typeface="Times New Roman" panose="02020603050405020304" pitchFamily="18" charset="0"/>
                      </a:rPr>
                      <m:t>=</m:t>
                    </m:r>
                    <m:sSup>
                      <m:sSupPr>
                        <m:ctrlPr>
                          <a:rPr lang="en-US" altLang="en-US" i="1">
                            <a:latin typeface="Cambria Math" panose="02040503050406030204" pitchFamily="18" charset="0"/>
                            <a:cs typeface="Times New Roman" panose="02020603050405020304" pitchFamily="18" charset="0"/>
                          </a:rPr>
                        </m:ctrlPr>
                      </m:sSupPr>
                      <m:e>
                        <m:d>
                          <m:dPr>
                            <m:ctrlPr>
                              <a:rPr lang="en-US" altLang="en-US" i="1">
                                <a:latin typeface="Cambria Math" panose="02040503050406030204" pitchFamily="18" charset="0"/>
                                <a:cs typeface="Times New Roman" panose="02020603050405020304" pitchFamily="18" charset="0"/>
                              </a:rPr>
                            </m:ctrlPr>
                          </m:dPr>
                          <m:e>
                            <m:nary>
                              <m:naryPr>
                                <m:chr m:val="∑"/>
                                <m:limLoc m:val="subSup"/>
                                <m:ctrlPr>
                                  <a:rPr lang="en-US" altLang="en-US" i="1">
                                    <a:latin typeface="Cambria Math" panose="02040503050406030204" pitchFamily="18" charset="0"/>
                                    <a:cs typeface="Times New Roman" panose="02020603050405020304" pitchFamily="18" charset="0"/>
                                  </a:rPr>
                                </m:ctrlPr>
                              </m:naryPr>
                              <m:sub>
                                <m:r>
                                  <m:rPr>
                                    <m:brk m:alnAt="25"/>
                                  </m:rPr>
                                  <a:rPr lang="en-US" altLang="en-US" i="1">
                                    <a:latin typeface="Cambria Math" panose="02040503050406030204" pitchFamily="18" charset="0"/>
                                    <a:cs typeface="Times New Roman" panose="02020603050405020304" pitchFamily="18" charset="0"/>
                                  </a:rPr>
                                  <m:t>𝑖</m:t>
                                </m:r>
                                <m:r>
                                  <a:rPr lang="en-US" altLang="en-US" i="1">
                                    <a:latin typeface="Cambria Math" panose="02040503050406030204" pitchFamily="18" charset="0"/>
                                    <a:cs typeface="Times New Roman" panose="02020603050405020304" pitchFamily="18" charset="0"/>
                                  </a:rPr>
                                  <m:t>=</m:t>
                                </m:r>
                                <m:r>
                                  <m:rPr>
                                    <m:brk m:alnAt="25"/>
                                  </m:rPr>
                                  <a:rPr lang="en-US" altLang="en-US" i="1">
                                    <a:latin typeface="Cambria Math" panose="02040503050406030204" pitchFamily="18" charset="0"/>
                                    <a:cs typeface="Times New Roman" panose="02020603050405020304" pitchFamily="18" charset="0"/>
                                  </a:rPr>
                                  <m:t>1</m:t>
                                </m:r>
                              </m:sub>
                              <m:sup>
                                <m:r>
                                  <a:rPr lang="en-US" altLang="en-US" i="1">
                                    <a:latin typeface="Cambria Math" panose="02040503050406030204" pitchFamily="18" charset="0"/>
                                    <a:cs typeface="Times New Roman" panose="02020603050405020304" pitchFamily="18" charset="0"/>
                                  </a:rPr>
                                  <m:t>𝑛</m:t>
                                </m:r>
                              </m:sup>
                              <m:e>
                                <m:sSup>
                                  <m:sSupPr>
                                    <m:ctrlPr>
                                      <a:rPr lang="en-US" altLang="en-US" i="1">
                                        <a:latin typeface="Cambria Math" panose="02040503050406030204" pitchFamily="18" charset="0"/>
                                        <a:cs typeface="Times New Roman" panose="02020603050405020304" pitchFamily="18" charset="0"/>
                                      </a:rPr>
                                    </m:ctrlPr>
                                  </m:sSupPr>
                                  <m:e>
                                    <m:d>
                                      <m:dPr>
                                        <m:begChr m:val="|"/>
                                        <m:endChr m:val="|"/>
                                        <m:ctrlPr>
                                          <a:rPr lang="en-US" altLang="en-US" i="1">
                                            <a:latin typeface="Cambria Math" panose="02040503050406030204" pitchFamily="18" charset="0"/>
                                            <a:cs typeface="Times New Roman" panose="02020603050405020304" pitchFamily="18" charset="0"/>
                                          </a:rPr>
                                        </m:ctrlPr>
                                      </m:dPr>
                                      <m:e>
                                        <m:sSub>
                                          <m:sSubPr>
                                            <m:ctrlPr>
                                              <a:rPr lang="en-US" altLang="en-US" i="1">
                                                <a:latin typeface="Cambria Math" panose="02040503050406030204" pitchFamily="18" charset="0"/>
                                                <a:cs typeface="Times New Roman" panose="02020603050405020304" pitchFamily="18" charset="0"/>
                                              </a:rPr>
                                            </m:ctrlPr>
                                          </m:sSubPr>
                                          <m:e>
                                            <m:r>
                                              <a:rPr lang="en-US" altLang="en-US" i="1">
                                                <a:latin typeface="Cambria Math" panose="02040503050406030204" pitchFamily="18" charset="0"/>
                                                <a:cs typeface="Times New Roman" panose="02020603050405020304" pitchFamily="18" charset="0"/>
                                              </a:rPr>
                                              <m:t>𝑥</m:t>
                                            </m:r>
                                          </m:e>
                                          <m:sub>
                                            <m:r>
                                              <a:rPr lang="en-US" altLang="en-US" i="1">
                                                <a:latin typeface="Cambria Math" panose="02040503050406030204" pitchFamily="18" charset="0"/>
                                                <a:cs typeface="Times New Roman" panose="02020603050405020304" pitchFamily="18" charset="0"/>
                                              </a:rPr>
                                              <m:t>𝑖</m:t>
                                            </m:r>
                                          </m:sub>
                                        </m:sSub>
                                      </m:e>
                                    </m:d>
                                  </m:e>
                                  <m:sup>
                                    <m:r>
                                      <a:rPr lang="en-US" altLang="en-US" i="1">
                                        <a:latin typeface="Cambria Math" panose="02040503050406030204" pitchFamily="18" charset="0"/>
                                        <a:cs typeface="Times New Roman" panose="02020603050405020304" pitchFamily="18" charset="0"/>
                                      </a:rPr>
                                      <m:t>𝑝</m:t>
                                    </m:r>
                                  </m:sup>
                                </m:sSup>
                              </m:e>
                            </m:nary>
                          </m:e>
                        </m:d>
                      </m:e>
                      <m:sup>
                        <m:r>
                          <a:rPr lang="en-US" altLang="en-US" i="1">
                            <a:latin typeface="Cambria Math" panose="02040503050406030204" pitchFamily="18" charset="0"/>
                            <a:cs typeface="Times New Roman" panose="02020603050405020304" pitchFamily="18" charset="0"/>
                          </a:rPr>
                          <m:t>1</m:t>
                        </m:r>
                        <m:r>
                          <a:rPr lang="en-US" altLang="en-US" i="1">
                            <a:latin typeface="Cambria Math" panose="02040503050406030204" pitchFamily="18" charset="0"/>
                            <a:cs typeface="Times New Roman" panose="02020603050405020304" pitchFamily="18" charset="0"/>
                          </a:rPr>
                          <m:t>/</m:t>
                        </m:r>
                        <m:r>
                          <a:rPr lang="en-US" altLang="en-US" i="1">
                            <a:latin typeface="Cambria Math" panose="02040503050406030204" pitchFamily="18" charset="0"/>
                            <a:cs typeface="Times New Roman" panose="02020603050405020304" pitchFamily="18" charset="0"/>
                          </a:rPr>
                          <m:t>𝑝</m:t>
                        </m:r>
                      </m:sup>
                    </m:sSup>
                  </m:oMath>
                </a14:m>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200000"/>
                  </a:lnSpc>
                </a:pPr>
                <a:r>
                  <a:rPr lang="en-US" altLang="en-US" dirty="0">
                    <a:latin typeface="Times New Roman" panose="02020603050405020304" pitchFamily="18" charset="0"/>
                    <a:cs typeface="Times New Roman" panose="02020603050405020304" pitchFamily="18" charset="0"/>
                  </a:rPr>
                  <a:t>The following 𝑙_𝑝−𝑛𝑜𝑟𝑚𝑠 are </a:t>
                </a:r>
                <a:r>
                  <a:rPr lang="en-US" altLang="en-US" dirty="0" smtClean="0">
                    <a:latin typeface="Times New Roman" panose="02020603050405020304" pitchFamily="18" charset="0"/>
                    <a:cs typeface="Times New Roman" panose="02020603050405020304" pitchFamily="18" charset="0"/>
                  </a:rPr>
                  <a:t>of </a:t>
                </a:r>
                <a:r>
                  <a:rPr lang="en-US" dirty="0"/>
                  <a:t>particular interest</a:t>
                </a:r>
                <a:r>
                  <a:rPr lang="en-US" dirty="0" smtClean="0"/>
                  <a:t>:</a:t>
                </a:r>
              </a:p>
              <a:p>
                <a:pPr marL="285750" indent="-285750" algn="just">
                  <a:lnSpc>
                    <a:spcPct val="200000"/>
                  </a:lnSpc>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𝑛𝑜𝑟𝑚𝑠</m:t>
                    </m:r>
                  </m:oMath>
                </a14:m>
                <a:endParaRPr lang="en-US" dirty="0" smtClean="0"/>
              </a:p>
              <a:p>
                <a:pPr algn="ctr">
                  <a:lnSpc>
                    <a:spcPct val="200000"/>
                  </a:lnSpc>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smtClean="0"/>
              </a:p>
              <a:p>
                <a:pPr marL="285750" indent="-285750" algn="just">
                  <a:lnSpc>
                    <a:spcPct val="200000"/>
                  </a:lnSpc>
                  <a:buFont typeface="Arial" panose="020B0604020202020204" pitchFamily="34" charset="0"/>
                  <a:buChar char="•"/>
                </a:pP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𝑝</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2</m:t>
                    </m:r>
                    <m:r>
                      <a:rPr lang="en-US" altLang="en-US" b="0" i="1" smtClean="0">
                        <a:latin typeface="Cambria Math" panose="02040503050406030204" pitchFamily="18" charset="0"/>
                        <a:cs typeface="Times New Roman" panose="02020603050405020304" pitchFamily="18" charset="0"/>
                      </a:rPr>
                      <m:t>,</m:t>
                    </m:r>
                    <m:sSub>
                      <m:sSubPr>
                        <m:ctrlPr>
                          <a:rPr lang="en-US" altLang="en-US" b="0" i="1" smtClean="0">
                            <a:latin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cs typeface="Times New Roman" panose="02020603050405020304" pitchFamily="18" charset="0"/>
                          </a:rPr>
                          <m:t>𝑙</m:t>
                        </m:r>
                      </m:e>
                      <m:sub>
                        <m:r>
                          <a:rPr lang="en-US" altLang="en-US" b="0" i="1" smtClean="0">
                            <a:latin typeface="Cambria Math" panose="02040503050406030204" pitchFamily="18" charset="0"/>
                            <a:cs typeface="Times New Roman" panose="02020603050405020304" pitchFamily="18" charset="0"/>
                          </a:rPr>
                          <m:t>2</m:t>
                        </m:r>
                      </m:sub>
                    </m:sSub>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𝑛𝑜𝑟𝑚𝑠</m:t>
                    </m:r>
                    <m:r>
                      <a:rPr lang="en-US" altLang="en-US" b="0" i="1" smtClean="0">
                        <a:latin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cs typeface="Times New Roman" panose="02020603050405020304" pitchFamily="18" charset="0"/>
                      </a:rPr>
                      <m:t>𝑜𝑟</m:t>
                    </m:r>
                    <m:r>
                      <a:rPr lang="en-US" altLang="en-US" b="0" i="1" smtClean="0">
                        <a:latin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cs typeface="Times New Roman" panose="02020603050405020304" pitchFamily="18" charset="0"/>
                      </a:rPr>
                      <m:t>𝐸𝑢𝑐𝑙𝑖𝑑𝑖𝑎𝑛</m:t>
                    </m:r>
                    <m:r>
                      <a:rPr lang="en-US" altLang="en-US" b="0" i="1" smtClean="0">
                        <a:latin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cs typeface="Times New Roman" panose="02020603050405020304" pitchFamily="18" charset="0"/>
                      </a:rPr>
                      <m:t>𝑛𝑜𝑟𝑚𝑠</m:t>
                    </m:r>
                    <m:r>
                      <a:rPr lang="en-US" altLang="en-US" b="0" i="1" smtClean="0">
                        <a:latin typeface="Cambria Math" panose="02040503050406030204" pitchFamily="18" charset="0"/>
                        <a:cs typeface="Times New Roman" panose="02020603050405020304" pitchFamily="18" charset="0"/>
                      </a:rPr>
                      <m:t>:</m:t>
                    </m:r>
                  </m:oMath>
                </a14:m>
                <a:endParaRPr lang="en-US" altLang="en-US" b="0" dirty="0" smtClean="0">
                  <a:latin typeface="Times New Roman" panose="02020603050405020304" pitchFamily="18" charset="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𝑥</m:t>
                              </m:r>
                            </m:e>
                          </m:d>
                        </m:e>
                        <m:sub>
                          <m:r>
                            <a:rPr lang="en-US" altLang="en-US" b="0" i="1" smtClean="0">
                              <a:latin typeface="Cambria Math" panose="02040503050406030204" pitchFamily="18" charset="0"/>
                              <a:cs typeface="Times New Roman" panose="02020603050405020304" pitchFamily="18" charset="0"/>
                            </a:rPr>
                            <m:t>2</m:t>
                          </m:r>
                        </m:sub>
                      </m:sSub>
                      <m:r>
                        <a:rPr lang="en-US" altLang="en-US" b="0" i="1" smtClean="0">
                          <a:latin typeface="Cambria Math" panose="02040503050406030204" pitchFamily="18" charset="0"/>
                          <a:cs typeface="Times New Roman" panose="02020603050405020304" pitchFamily="18" charset="0"/>
                        </a:rPr>
                        <m:t>=</m:t>
                      </m:r>
                      <m:rad>
                        <m:radPr>
                          <m:degHide m:val="on"/>
                          <m:ctrlPr>
                            <a:rPr lang="en-US" altLang="en-US" b="0" i="1" smtClean="0">
                              <a:latin typeface="Cambria Math" panose="02040503050406030204" pitchFamily="18" charset="0"/>
                              <a:cs typeface="Times New Roman" panose="02020603050405020304" pitchFamily="18" charset="0"/>
                            </a:rPr>
                          </m:ctrlPr>
                        </m:radPr>
                        <m:deg/>
                        <m:e>
                          <m:sSubSup>
                            <m:sSubSupPr>
                              <m:ctrlPr>
                                <a:rPr lang="en-US" altLang="en-US" b="0" i="1" smtClean="0">
                                  <a:latin typeface="Cambria Math" panose="02040503050406030204" pitchFamily="18" charset="0"/>
                                  <a:cs typeface="Times New Roman" panose="02020603050405020304" pitchFamily="18" charset="0"/>
                                </a:rPr>
                              </m:ctrlPr>
                            </m:sSubSupPr>
                            <m:e>
                              <m:r>
                                <a:rPr lang="en-US" altLang="en-US" b="0" i="1" smtClean="0">
                                  <a:latin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cs typeface="Times New Roman" panose="02020603050405020304" pitchFamily="18" charset="0"/>
                                </a:rPr>
                                <m:t>2</m:t>
                              </m:r>
                            </m:sup>
                          </m:sSubSup>
                          <m:r>
                            <a:rPr lang="en-US" altLang="en-US" b="0" i="1" smtClean="0">
                              <a:latin typeface="Cambria Math" panose="02040503050406030204" pitchFamily="18" charset="0"/>
                              <a:cs typeface="Times New Roman" panose="02020603050405020304" pitchFamily="18" charset="0"/>
                            </a:rPr>
                            <m:t>+</m:t>
                          </m:r>
                          <m:sSubSup>
                            <m:sSubSupPr>
                              <m:ctrlPr>
                                <a:rPr lang="en-US" altLang="en-US" b="0" i="1" smtClean="0">
                                  <a:latin typeface="Cambria Math" panose="02040503050406030204" pitchFamily="18" charset="0"/>
                                  <a:cs typeface="Times New Roman" panose="02020603050405020304" pitchFamily="18" charset="0"/>
                                </a:rPr>
                              </m:ctrlPr>
                            </m:sSubSupPr>
                            <m:e>
                              <m:r>
                                <a:rPr lang="en-US" altLang="en-US" b="0" i="1" smtClean="0">
                                  <a:latin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cs typeface="Times New Roman" panose="02020603050405020304" pitchFamily="18" charset="0"/>
                                </a:rPr>
                                <m:t>2</m:t>
                              </m:r>
                            </m:sub>
                            <m:sup>
                              <m:r>
                                <a:rPr lang="en-US" altLang="en-US" b="0" i="1" smtClean="0">
                                  <a:latin typeface="Cambria Math" panose="02040503050406030204" pitchFamily="18" charset="0"/>
                                  <a:cs typeface="Times New Roman" panose="02020603050405020304" pitchFamily="18" charset="0"/>
                                </a:rPr>
                                <m:t>2</m:t>
                              </m:r>
                            </m:sup>
                          </m:sSubSup>
                          <m:r>
                            <a:rPr lang="en-US" altLang="en-US" b="0" i="1" smtClean="0">
                              <a:latin typeface="Cambria Math" panose="02040503050406030204" pitchFamily="18" charset="0"/>
                              <a:cs typeface="Times New Roman" panose="02020603050405020304" pitchFamily="18" charset="0"/>
                            </a:rPr>
                            <m:t>+…+</m:t>
                          </m:r>
                          <m:sSubSup>
                            <m:sSubSupPr>
                              <m:ctrlPr>
                                <a:rPr lang="en-US" altLang="en-US" b="0" i="1" smtClean="0">
                                  <a:latin typeface="Cambria Math" panose="02040503050406030204" pitchFamily="18" charset="0"/>
                                  <a:cs typeface="Times New Roman" panose="02020603050405020304" pitchFamily="18" charset="0"/>
                                </a:rPr>
                              </m:ctrlPr>
                            </m:sSubSupPr>
                            <m:e>
                              <m:r>
                                <a:rPr lang="en-US" altLang="en-US" b="0" i="1" smtClean="0">
                                  <a:latin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cs typeface="Times New Roman" panose="02020603050405020304" pitchFamily="18" charset="0"/>
                                </a:rPr>
                                <m:t>𝑛</m:t>
                              </m:r>
                            </m:sub>
                            <m:sup>
                              <m:r>
                                <a:rPr lang="en-US" altLang="en-US" b="0" i="1" smtClean="0">
                                  <a:latin typeface="Cambria Math" panose="02040503050406030204" pitchFamily="18" charset="0"/>
                                  <a:cs typeface="Times New Roman" panose="02020603050405020304" pitchFamily="18" charset="0"/>
                                </a:rPr>
                                <m:t>2</m:t>
                              </m:r>
                            </m:sup>
                          </m:sSubSup>
                        </m:e>
                      </m:rad>
                      <m:r>
                        <a:rPr lang="en-US" altLang="en-US" b="0" i="1" smtClean="0">
                          <a:latin typeface="Cambria Math" panose="02040503050406030204" pitchFamily="18" charset="0"/>
                          <a:cs typeface="Times New Roman" panose="02020603050405020304" pitchFamily="18" charset="0"/>
                        </a:rPr>
                        <m:t>=</m:t>
                      </m:r>
                      <m:rad>
                        <m:radPr>
                          <m:degHide m:val="on"/>
                          <m:ctrlPr>
                            <a:rPr lang="en-US" altLang="en-US" b="0" i="1" smtClean="0">
                              <a:latin typeface="Cambria Math" panose="02040503050406030204" pitchFamily="18" charset="0"/>
                              <a:cs typeface="Times New Roman" panose="02020603050405020304" pitchFamily="18" charset="0"/>
                            </a:rPr>
                          </m:ctrlPr>
                        </m:radPr>
                        <m:deg/>
                        <m:e>
                          <m:sSup>
                            <m:sSupPr>
                              <m:ctrlPr>
                                <a:rPr lang="en-US" altLang="en-US" b="0" i="1" smtClean="0">
                                  <a:latin typeface="Cambria Math" panose="02040503050406030204" pitchFamily="18" charset="0"/>
                                  <a:cs typeface="Times New Roman" panose="02020603050405020304" pitchFamily="18" charset="0"/>
                                </a:rPr>
                              </m:ctrlPr>
                            </m:sSupPr>
                            <m:e>
                              <m:r>
                                <a:rPr lang="en-US" altLang="en-US" b="0" i="1" smtClean="0">
                                  <a:latin typeface="Cambria Math" panose="02040503050406030204" pitchFamily="18" charset="0"/>
                                  <a:cs typeface="Times New Roman" panose="02020603050405020304" pitchFamily="18" charset="0"/>
                                </a:rPr>
                                <m:t>𝑥</m:t>
                              </m:r>
                            </m:e>
                            <m:sup>
                              <m:r>
                                <a:rPr lang="en-US" altLang="en-US" b="0" i="1" smtClean="0">
                                  <a:latin typeface="Cambria Math" panose="02040503050406030204" pitchFamily="18" charset="0"/>
                                  <a:cs typeface="Times New Roman" panose="02020603050405020304" pitchFamily="18" charset="0"/>
                                </a:rPr>
                                <m:t>𝑇</m:t>
                              </m:r>
                            </m:sup>
                          </m:sSup>
                          <m:r>
                            <a:rPr lang="en-US" altLang="en-US" b="0" i="1" smtClean="0">
                              <a:latin typeface="Cambria Math" panose="02040503050406030204" pitchFamily="18" charset="0"/>
                              <a:cs typeface="Times New Roman" panose="02020603050405020304" pitchFamily="18" charset="0"/>
                            </a:rPr>
                            <m:t>𝑥</m:t>
                          </m:r>
                        </m:e>
                      </m:rad>
                    </m:oMath>
                  </m:oMathPara>
                </a14:m>
                <a:endParaRPr lang="en-US" alt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𝑝</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𝑇h𝑒</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𝑙</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𝑛𝑜𝑟𝑚𝑠</m:t>
                    </m:r>
                  </m:oMath>
                </a14:m>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𝑥</m:t>
                              </m:r>
                            </m:e>
                          </m:d>
                        </m:e>
                        <m:sub>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0" i="1" smtClean="0">
                          <a:latin typeface="Cambria Math" panose="02040503050406030204" pitchFamily="18" charset="0"/>
                          <a:cs typeface="Times New Roman" panose="02020603050405020304" pitchFamily="18" charset="0"/>
                        </a:rPr>
                        <m:t>=</m:t>
                      </m:r>
                      <m:sSub>
                        <m:sSubPr>
                          <m:ctrlPr>
                            <a:rPr lang="en-US" altLang="en-US" b="0" i="1" smtClean="0">
                              <a:latin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cs typeface="Times New Roman" panose="02020603050405020304" pitchFamily="18" charset="0"/>
                            </a:rPr>
                            <m:t>𝑚𝑎𝑥</m:t>
                          </m:r>
                        </m:e>
                        <m:sub>
                          <m:r>
                            <a:rPr lang="en-US" altLang="en-US" b="0" i="1" smtClean="0">
                              <a:latin typeface="Cambria Math" panose="02040503050406030204" pitchFamily="18" charset="0"/>
                              <a:cs typeface="Times New Roman" panose="02020603050405020304" pitchFamily="18" charset="0"/>
                            </a:rPr>
                            <m:t>1</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b>
                      </m:sSub>
                      <m:d>
                        <m:dPr>
                          <m:begChr m:val="|"/>
                          <m:endChr m:val="|"/>
                          <m:ctrlPr>
                            <a:rPr lang="en-US" altLang="en-US" b="0" i="1" smtClean="0">
                              <a:latin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cs typeface="Times New Roman" panose="02020603050405020304" pitchFamily="18" charset="0"/>
                                </a:rPr>
                                <m:t>𝑖</m:t>
                              </m:r>
                            </m:sub>
                          </m:sSub>
                        </m:e>
                      </m:d>
                    </m:oMath>
                  </m:oMathPara>
                </a14:m>
                <a:endParaRPr lang="en-US" altLang="en-US" dirty="0" smtClean="0">
                  <a:latin typeface="Times New Roman" panose="02020603050405020304" pitchFamily="18" charset="0"/>
                  <a:cs typeface="Times New Roman" panose="02020603050405020304" pitchFamily="18" charset="0"/>
                </a:endParaRPr>
              </a:p>
              <a:p>
                <a:pPr algn="just">
                  <a:lnSpc>
                    <a:spcPct val="200000"/>
                  </a:lnSpc>
                </a:pPr>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323529" y="980728"/>
                <a:ext cx="7920360" cy="5877272"/>
              </a:xfrm>
              <a:prstGeom prst="rect">
                <a:avLst/>
              </a:prstGeom>
              <a:blipFill>
                <a:blip r:embed="rId2"/>
                <a:stretch>
                  <a:fillRect l="-6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538179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lvl="0"/>
            <a:r>
              <a:rPr lang="en-US" altLang="en-US" sz="3200" b="1" u="sng" dirty="0" smtClean="0">
                <a:solidFill>
                  <a:srgbClr val="59B9E8"/>
                </a:solidFill>
                <a:latin typeface="Urdu Typesetting" panose="03020402040406030203" pitchFamily="66" charset="-78"/>
                <a:cs typeface="Urdu Typesetting" panose="03020402040406030203" pitchFamily="66" charset="-78"/>
              </a:rPr>
              <a:t>Norms</a:t>
            </a:r>
            <a:endParaRPr lang="en-US" altLang="en-US" sz="3200" u="sng" dirty="0">
              <a:solidFill>
                <a:srgbClr val="59B9E8"/>
              </a:solidFill>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395536" y="980728"/>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algn="just">
                  <a:lnSpc>
                    <a:spcPct val="200000"/>
                  </a:lnSpc>
                </a:pPr>
                <a:r>
                  <a:rPr lang="en-US" altLang="en-US" b="1" dirty="0" smtClean="0">
                    <a:latin typeface="Times New Roman" panose="02020603050405020304" pitchFamily="18" charset="0"/>
                    <a:cs typeface="Times New Roman" panose="02020603050405020304" pitchFamily="18" charset="0"/>
                  </a:rPr>
                  <a:t>Example</a:t>
                </a:r>
                <a:r>
                  <a:rPr lang="en-US" altLang="en-US" dirty="0" smtClean="0">
                    <a:latin typeface="Times New Roman" panose="02020603050405020304" pitchFamily="18" charset="0"/>
                    <a:cs typeface="Times New Roman" panose="02020603050405020304" pitchFamily="18" charset="0"/>
                  </a:rPr>
                  <a:t>:</a:t>
                </a:r>
              </a:p>
              <a:p>
                <a:pPr algn="just">
                  <a:lnSpc>
                    <a:spcPct val="200000"/>
                  </a:lnSpc>
                </a:pPr>
                <a:r>
                  <a:rPr lang="en-US" altLang="en-US" dirty="0" smtClean="0">
                    <a:latin typeface="Times New Roman" panose="02020603050405020304" pitchFamily="18" charset="0"/>
                    <a:cs typeface="Times New Roman" panose="02020603050405020304" pitchFamily="18" charset="0"/>
                  </a:rPr>
                  <a:t>Let </a:t>
                </a:r>
                <a14:m>
                  <m:oMath xmlns:m="http://schemas.openxmlformats.org/officeDocument/2006/math">
                    <m:r>
                      <a:rPr lang="en-US" altLang="en-US" b="0" i="1" smtClean="0">
                        <a:latin typeface="Cambria Math" panose="02040503050406030204" pitchFamily="18" charset="0"/>
                        <a:cs typeface="Times New Roman" panose="02020603050405020304" pitchFamily="18" charset="0"/>
                      </a:rPr>
                      <m:t>𝑋</m:t>
                    </m:r>
                    <m:r>
                      <a:rPr lang="en-US" altLang="en-US" b="0" i="1" smtClean="0">
                        <a:latin typeface="Cambria Math" panose="02040503050406030204" pitchFamily="18" charset="0"/>
                        <a:cs typeface="Times New Roman" panose="02020603050405020304" pitchFamily="18" charset="0"/>
                      </a:rPr>
                      <m:t>=</m:t>
                    </m:r>
                    <m:d>
                      <m:dPr>
                        <m:ctrlPr>
                          <a:rPr lang="en-US" altLang="en-US" b="0"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1</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1</m:t>
                        </m:r>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1</m:t>
                        </m:r>
                      </m:e>
                    </m:d>
                    <m:r>
                      <a:rPr lang="en-US" altLang="en-US" b="0" i="1" smtClean="0">
                        <a:latin typeface="Cambria Math" panose="02040503050406030204" pitchFamily="18" charset="0"/>
                        <a:cs typeface="Times New Roman" panose="02020603050405020304" pitchFamily="18" charset="0"/>
                      </a:rPr>
                      <m:t>𝑡h𝑒𝑛</m:t>
                    </m:r>
                  </m:oMath>
                </a14:m>
                <a:endParaRPr lang="en-US" altLang="en-US" b="0" dirty="0" smtClean="0">
                  <a:latin typeface="Times New Roman" panose="02020603050405020304" pitchFamily="18" charset="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𝑋</m:t>
                              </m:r>
                            </m:e>
                          </m:d>
                        </m:e>
                        <m:sub>
                          <m:r>
                            <a:rPr lang="en-US" altLang="en-US" b="0" i="1" smtClean="0">
                              <a:latin typeface="Cambria Math" panose="02040503050406030204" pitchFamily="18" charset="0"/>
                              <a:cs typeface="Times New Roman" panose="02020603050405020304" pitchFamily="18" charset="0"/>
                            </a:rPr>
                            <m:t>1</m:t>
                          </m:r>
                        </m:sub>
                      </m:sSub>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𝑛</m:t>
                      </m:r>
                    </m:oMath>
                  </m:oMathPara>
                </a14:m>
                <a:endParaRPr lang="en-US" altLang="en-US" b="0" dirty="0" smtClean="0">
                  <a:latin typeface="Times New Roman" panose="02020603050405020304" pitchFamily="18" charset="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𝑋</m:t>
                              </m:r>
                            </m:e>
                          </m:d>
                        </m:e>
                        <m:sub>
                          <m:r>
                            <a:rPr lang="en-US" altLang="en-US" b="0" i="1" smtClean="0">
                              <a:latin typeface="Cambria Math" panose="02040503050406030204" pitchFamily="18" charset="0"/>
                              <a:cs typeface="Times New Roman" panose="02020603050405020304" pitchFamily="18" charset="0"/>
                            </a:rPr>
                            <m:t>2</m:t>
                          </m:r>
                        </m:sub>
                      </m:sSub>
                      <m:r>
                        <a:rPr lang="en-US" altLang="en-US" b="0" i="1" smtClean="0">
                          <a:latin typeface="Cambria Math" panose="02040503050406030204" pitchFamily="18" charset="0"/>
                          <a:cs typeface="Times New Roman" panose="02020603050405020304" pitchFamily="18" charset="0"/>
                        </a:rPr>
                        <m:t>=</m:t>
                      </m:r>
                      <m:rad>
                        <m:radPr>
                          <m:degHide m:val="on"/>
                          <m:ctrlPr>
                            <a:rPr lang="en-US" altLang="en-US" b="0" i="1" smtClean="0">
                              <a:latin typeface="Cambria Math" panose="02040503050406030204" pitchFamily="18" charset="0"/>
                              <a:cs typeface="Times New Roman" panose="02020603050405020304" pitchFamily="18" charset="0"/>
                            </a:rPr>
                          </m:ctrlPr>
                        </m:radPr>
                        <m:deg/>
                        <m:e>
                          <m:r>
                            <a:rPr lang="en-US" altLang="en-US" b="0" i="1" smtClean="0">
                              <a:latin typeface="Cambria Math" panose="02040503050406030204" pitchFamily="18" charset="0"/>
                              <a:cs typeface="Times New Roman" panose="02020603050405020304" pitchFamily="18" charset="0"/>
                            </a:rPr>
                            <m:t>𝑛</m:t>
                          </m:r>
                        </m:e>
                      </m:rad>
                    </m:oMath>
                  </m:oMathPara>
                </a14:m>
                <a:endParaRPr lang="en-US" altLang="en-US" dirty="0" smtClean="0">
                  <a:latin typeface="Times New Roman" panose="02020603050405020304" pitchFamily="18" charset="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cs typeface="Times New Roman" panose="02020603050405020304" pitchFamily="18" charset="0"/>
                                </a:rPr>
                                <m:t>𝑋</m:t>
                              </m:r>
                            </m:e>
                          </m:d>
                        </m:e>
                        <m:sub>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0" i="1" smtClean="0">
                          <a:latin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cs typeface="Times New Roman" panose="02020603050405020304" pitchFamily="18" charset="0"/>
                        </a:rPr>
                        <m:t>1</m:t>
                      </m:r>
                    </m:oMath>
                  </m:oMathPara>
                </a14:m>
                <a:endParaRPr lang="en-US" altLang="en-US" dirty="0" smtClean="0">
                  <a:latin typeface="Times New Roman" panose="02020603050405020304" pitchFamily="18" charset="0"/>
                  <a:cs typeface="Times New Roman" panose="02020603050405020304" pitchFamily="18" charset="0"/>
                </a:endParaRPr>
              </a:p>
              <a:p>
                <a:pPr algn="just">
                  <a:lnSpc>
                    <a:spcPct val="200000"/>
                  </a:lnSpc>
                </a:pPr>
                <a:r>
                  <a:rPr lang="en-US" altLang="en-US" b="1" dirty="0" smtClean="0">
                    <a:latin typeface="Times New Roman" panose="02020603050405020304" pitchFamily="18" charset="0"/>
                    <a:ea typeface="Cambria Math" panose="02040503050406030204" pitchFamily="18" charset="0"/>
                    <a:cs typeface="Times New Roman" panose="02020603050405020304" pitchFamily="18" charset="0"/>
                  </a:rPr>
                  <a:t>Example</a:t>
                </a:r>
                <a:r>
                  <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rPr>
                  <a:t>: The </a:t>
                </a:r>
                <a14:m>
                  <m:oMath xmlns:m="http://schemas.openxmlformats.org/officeDocument/2006/math">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𝑙</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𝑛𝑜𝑟𝑚</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rPr>
                  <a:t>is a vector norm.</a:t>
                </a:r>
              </a:p>
              <a:p>
                <a:pPr algn="just">
                  <a:lnSpc>
                    <a:spcPct val="200000"/>
                  </a:lnSpc>
                </a:pPr>
                <a:r>
                  <a:rPr lang="en-US" altLang="en-US" dirty="0" smtClean="0">
                    <a:latin typeface="Times New Roman" panose="02020603050405020304" pitchFamily="18" charset="0"/>
                    <a:ea typeface="Cambria Math" panose="02040503050406030204" pitchFamily="18" charset="0"/>
                    <a:cs typeface="Times New Roman" panose="02020603050405020304" pitchFamily="18" charset="0"/>
                  </a:rPr>
                  <a:t>It is suffices to show that:</a:t>
                </a:r>
              </a:p>
              <a:p>
                <a:pPr marL="285750" indent="-285750" algn="just">
                  <a:lnSpc>
                    <a:spcPct val="200000"/>
                  </a:lnSpc>
                  <a:buFont typeface="Arial" panose="020B0604020202020204" pitchFamily="34" charset="0"/>
                  <a:buChar char="•"/>
                </a:pPr>
                <a14:m>
                  <m:oMath xmlns:m="http://schemas.openxmlformats.org/officeDocument/2006/math">
                    <m:sSub>
                      <m:sSubPr>
                        <m:ctrlPr>
                          <a:rPr lang="en-US" altLang="en-US" i="1" smtClean="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e>
                        </m:d>
                      </m:e>
                    </m:nary>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𝑖𝑓</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14:m>
                  <m:oMath xmlns:m="http://schemas.openxmlformats.org/officeDocument/2006/math">
                    <m:d>
                      <m:dPr>
                        <m:begChr m:val="‖"/>
                        <m:endChr m:val="‖"/>
                        <m:ctrlPr>
                          <a:rPr lang="en-US" alt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𝛼</m:t>
                            </m:r>
                          </m:e>
                        </m:d>
                        <m:nary>
                          <m:naryPr>
                            <m:chr m:val="∑"/>
                            <m:limLoc m:val="subSup"/>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e>
                        </m:nary>
                      </m:e>
                    </m:nary>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𝛼</m:t>
                        </m:r>
                      </m:e>
                    </m:d>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𝑓𝑜𝑟</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𝑎𝑛𝑦</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14:m>
                  <m:oMath xmlns:m="http://schemas.openxmlformats.org/officeDocument/2006/math">
                    <m:d>
                      <m:dPr>
                        <m:begChr m:val="‖"/>
                        <m:endChr m:val="‖"/>
                        <m:ctrlPr>
                          <a:rPr lang="en-US" alt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m:rPr>
                                <m:brk m:alnAt="25"/>
                              </m:r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𝑛</m:t>
                            </m:r>
                          </m:sup>
                          <m:e>
                            <m:d>
                              <m:d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𝑦</m:t>
                                </m:r>
                              </m:e>
                            </m:d>
                          </m:e>
                        </m:nary>
                      </m:e>
                    </m:nary>
                  </m:oMath>
                </a14:m>
                <a:r>
                  <a:rPr lang="en-US" altLang="en-US" dirty="0" smtClean="0">
                    <a:latin typeface="Times New Roman" panose="02020603050405020304" pitchFamily="18" charset="0"/>
                    <a:ea typeface="Cambria Math" panose="02040503050406030204" pitchFamily="18" charset="0"/>
                    <a:cs typeface="Times New Roman" panose="02020603050405020304" pitchFamily="18" charset="0"/>
                  </a:rPr>
                  <a:t> </a:t>
                </a:r>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395536" y="980728"/>
                <a:ext cx="7920360" cy="5877272"/>
              </a:xfrm>
              <a:prstGeom prst="rect">
                <a:avLst/>
              </a:prstGeom>
              <a:blipFill>
                <a:blip r:embed="rId2"/>
                <a:stretch>
                  <a:fillRect l="-693" b="-549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2597009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7504" y="116632"/>
                <a:ext cx="9036496" cy="628826"/>
              </a:xfrm>
              <a:prstGeom prst="rect">
                <a:avLst/>
              </a:prstGeom>
            </p:spPr>
            <p:txBody>
              <a:bodyPr wrap="square">
                <a:spAutoFit/>
              </a:bodyPr>
              <a:lstStyle/>
              <a:p>
                <a:pPr lvl="0"/>
                <a:r>
                  <a:rPr lang="en-US" altLang="en-US" sz="3200" b="1" u="sng" dirty="0" smtClean="0">
                    <a:solidFill>
                      <a:srgbClr val="59B9E8"/>
                    </a:solidFill>
                    <a:latin typeface="Urdu Typesetting" panose="03020402040406030203" pitchFamily="66" charset="-78"/>
                    <a:cs typeface="Urdu Typesetting" panose="03020402040406030203" pitchFamily="66" charset="-78"/>
                  </a:rPr>
                  <a:t>visualize  </a:t>
                </a:r>
                <a14:m>
                  <m:oMath xmlns:m="http://schemas.openxmlformats.org/officeDocument/2006/math">
                    <m:sSub>
                      <m:sSubPr>
                        <m:ctrlPr>
                          <a:rPr lang="en-US" altLang="en-US" sz="3200" b="1" i="1" u="sng" smtClean="0">
                            <a:solidFill>
                              <a:srgbClr val="59B9E8"/>
                            </a:solidFill>
                            <a:latin typeface="Cambria Math" panose="02040503050406030204" pitchFamily="18" charset="0"/>
                            <a:cs typeface="Urdu Typesetting" panose="03020402040406030203" pitchFamily="66" charset="-78"/>
                          </a:rPr>
                        </m:ctrlPr>
                      </m:sSubPr>
                      <m:e>
                        <m:r>
                          <a:rPr lang="en-US" altLang="en-US" sz="3200" b="1" i="1" u="sng" smtClean="0">
                            <a:solidFill>
                              <a:srgbClr val="59B9E8"/>
                            </a:solidFill>
                            <a:latin typeface="Cambria Math" panose="02040503050406030204" pitchFamily="18" charset="0"/>
                            <a:cs typeface="Urdu Typesetting" panose="03020402040406030203" pitchFamily="66" charset="-78"/>
                          </a:rPr>
                          <m:t>𝒍</m:t>
                        </m:r>
                      </m:e>
                      <m:sub>
                        <m:r>
                          <a:rPr lang="en-US" altLang="en-US" sz="3200" b="1" i="1" u="sng" smtClean="0">
                            <a:solidFill>
                              <a:srgbClr val="59B9E8"/>
                            </a:solidFill>
                            <a:latin typeface="Cambria Math" panose="02040503050406030204" pitchFamily="18" charset="0"/>
                            <a:cs typeface="Urdu Typesetting" panose="03020402040406030203" pitchFamily="66" charset="-78"/>
                          </a:rPr>
                          <m:t>𝒑</m:t>
                        </m:r>
                      </m:sub>
                    </m:sSub>
                    <m:r>
                      <a:rPr lang="en-US" altLang="en-US" sz="3200" b="1" i="1" u="sng" smtClean="0">
                        <a:solidFill>
                          <a:srgbClr val="59B9E8"/>
                        </a:solidFill>
                        <a:latin typeface="Cambria Math" panose="02040503050406030204" pitchFamily="18" charset="0"/>
                        <a:cs typeface="Urdu Typesetting" panose="03020402040406030203" pitchFamily="66" charset="-78"/>
                      </a:rPr>
                      <m:t>−</m:t>
                    </m:r>
                  </m:oMath>
                </a14:m>
                <a:r>
                  <a:rPr lang="en-US" altLang="en-US" sz="3200" u="sng" dirty="0" smtClean="0">
                    <a:solidFill>
                      <a:srgbClr val="59B9E8"/>
                    </a:solidFill>
                  </a:rPr>
                  <a:t>norms</a:t>
                </a:r>
                <a:endParaRPr lang="en-US" altLang="en-US" sz="3200" u="sng" dirty="0">
                  <a:solidFill>
                    <a:srgbClr val="59B9E8"/>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07504" y="116632"/>
                <a:ext cx="9036496" cy="628826"/>
              </a:xfrm>
              <a:prstGeom prst="rect">
                <a:avLst/>
              </a:prstGeom>
              <a:blipFill>
                <a:blip r:embed="rId2"/>
                <a:stretch>
                  <a:fillRect l="-1754" t="-13592" b="-23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467544" y="980728"/>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algn="just">
                  <a:lnSpc>
                    <a:spcPct val="200000"/>
                  </a:lnSpc>
                </a:pPr>
                <a:r>
                  <a:rPr lang="en-US" altLang="en-US" dirty="0" smtClean="0">
                    <a:latin typeface="Times New Roman" panose="02020603050405020304" pitchFamily="18" charset="0"/>
                    <a:ea typeface="Cambria Math" panose="02040503050406030204" pitchFamily="18" charset="0"/>
                    <a:cs typeface="Times New Roman" panose="02020603050405020304" pitchFamily="18" charset="0"/>
                  </a:rPr>
                  <a:t> </a:t>
                </a:r>
              </a:p>
              <a:p>
                <a:pPr algn="just">
                  <a:lnSpc>
                    <a:spcPct val="200000"/>
                  </a:lnSpc>
                </a:pPr>
                <a14:m>
                  <m:oMathPara xmlns:m="http://schemas.openxmlformats.org/officeDocument/2006/math">
                    <m:oMathParaPr>
                      <m:jc m:val="centerGroup"/>
                    </m:oMathParaPr>
                    <m:oMath xmlns:m="http://schemas.openxmlformats.org/officeDocument/2006/math">
                      <m:sSub>
                        <m:sSubPr>
                          <m:ctrlP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t>𝑥</m:t>
                              </m:r>
                            </m:e>
                          </m:d>
                        </m:e>
                        <m:sub>
                          <m: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C7CD2"/>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𝑥</m:t>
                              </m:r>
                            </m:e>
                          </m:d>
                        </m:e>
                        <m: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𝑥</m:t>
                              </m:r>
                            </m:e>
                          </m:d>
                        </m:e>
                        <m:sub>
                          <m: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5</m:t>
                          </m:r>
                        </m:sub>
                      </m:sSub>
                      <m: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en-US" b="0" i="1"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 ,   </m:t>
                      </m:r>
                      <m:sSub>
                        <m:sSubPr>
                          <m:ctrlP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e>
                          </m:d>
                        </m:e>
                        <m:sub>
                          <m: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altLang="en-US" b="0" dirty="0" smtClean="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alt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467544" y="980728"/>
                <a:ext cx="7920360" cy="5877272"/>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1677" y="2636912"/>
            <a:ext cx="4248150" cy="3810000"/>
          </a:xfrm>
          <a:prstGeom prst="rect">
            <a:avLst/>
          </a:prstGeom>
        </p:spPr>
      </p:pic>
    </p:spTree>
    <p:extLst>
      <p:ext uri="{BB962C8B-B14F-4D97-AF65-F5344CB8AC3E}">
        <p14:creationId xmlns:p14="http://schemas.microsoft.com/office/powerpoint/2010/main" val="4009668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323529" y="980728"/>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200000"/>
                  </a:lnSpc>
                  <a:spcBef>
                    <a:spcPct val="0"/>
                  </a:spcBef>
                  <a:spcAft>
                    <a:spcPct val="0"/>
                  </a:spcAft>
                  <a:buClrTx/>
                  <a:buSzTx/>
                  <a:buFontTx/>
                  <a:buNone/>
                  <a:tabLst/>
                  <a:defRPr/>
                </a:pPr>
                <a:r>
                  <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We define a </a:t>
                </a:r>
                <a14:m>
                  <m:oMath xmlns:m="http://schemas.openxmlformats.org/officeDocument/2006/math">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𝒎𝒂𝒕𝒓𝒊𝒙</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 </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𝒏𝒐𝒓𝒎</m:t>
                    </m:r>
                  </m:oMath>
                </a14:m>
                <a:r>
                  <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to be a function </a:t>
                </a: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sSup>
                      <m:sSup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sSup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ℝ</m:t>
                        </m:r>
                      </m:e>
                      <m: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sup>
                    </m:s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ℝ</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that has the following properties:</a:t>
                </a:r>
              </a:p>
              <a:p>
                <a:pPr marL="285750" marR="0" lvl="0" indent="-285750" algn="just"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𝑓𝑜𝑟</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𝑎𝑛𝑦</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ℝ</m:t>
                        </m:r>
                      </m:e>
                      <m: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sup>
                    </m:s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𝑖𝑓</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𝑎𝑛𝑑</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𝑜𝑛𝑙𝑦</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𝑖𝑓</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285750" marR="0" lvl="0" indent="-285750" algn="just"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𝑓𝑜𝑟</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𝑎𝑛𝑦</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𝑚𝑎𝑡𝑟𝑖𝑥</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𝑎𝑛𝑑</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𝑠𝑐𝑎𝑙𝑎𝑟</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oMath>
                </a14:m>
                <a:endPar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285750" marR="0" lvl="0" indent="-285750" algn="just"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𝐴</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Times New Roman" panose="02020603050405020304" pitchFamily="18" charset="0"/>
                          </a:rPr>
                          <m:t>𝐵</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𝑓𝑜𝑟</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𝑎𝑛𝑦</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𝑚𝑎𝑡𝑟𝑖𝑐𝑒𝑠</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𝑎𝑛𝑑</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oMath>
                </a14:m>
                <a:endParaRPr kumimoji="0" lang="en-US"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base" latinLnBrk="0" hangingPunct="1">
                  <a:lnSpc>
                    <a:spcPct val="200000"/>
                  </a:lnSpc>
                  <a:spcBef>
                    <a:spcPct val="0"/>
                  </a:spcBef>
                  <a:spcAft>
                    <a:spcPct val="0"/>
                  </a:spcAft>
                  <a:buClrTx/>
                  <a:buSzTx/>
                  <a:buFont typeface="Arial" panose="020B0604020202020204" pitchFamily="34" charset="0"/>
                  <a:buChar char="•"/>
                  <a:tabLst/>
                  <a:defRPr/>
                </a:pPr>
                <a:endParaRPr lang="en-US" altLang="en-US" dirty="0" smtClean="0">
                  <a:solidFill>
                    <a:srgbClr val="000000"/>
                  </a:solidFill>
                  <a:latin typeface="Times New Roman" panose="02020603050405020304" pitchFamily="18" charset="0"/>
                  <a:cs typeface="Times New Roman" panose="02020603050405020304" pitchFamily="18" charset="0"/>
                </a:endParaRPr>
              </a:p>
              <a:p>
                <a:pPr lvl="0" algn="just">
                  <a:lnSpc>
                    <a:spcPct val="200000"/>
                  </a:lnSpc>
                </a:pP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following matrix norms are of particular interest</a:t>
                </a:r>
                <a:r>
                  <a:rPr lang="en-US" b="1" dirty="0" smtClean="0">
                    <a:latin typeface="Times New Roman" panose="02020603050405020304" pitchFamily="18" charset="0"/>
                    <a:cs typeface="Times New Roman" panose="02020603050405020304" pitchFamily="18" charset="0"/>
                  </a:rPr>
                  <a:t>:</a:t>
                </a:r>
              </a:p>
              <a:p>
                <a:pPr marL="285750" lvl="0" indent="-285750" algn="just">
                  <a:lnSpc>
                    <a:spcPct val="200000"/>
                  </a:lnSpc>
                  <a:buFont typeface="Arial" panose="020B0604020202020204" pitchFamily="34" charset="0"/>
                  <a:buChar char="•"/>
                </a:pPr>
                <a14:m>
                  <m:oMath xmlns:m="http://schemas.openxmlformats.org/officeDocument/2006/math">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𝑇h𝑒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𝑙</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𝑛𝑜𝑟𝑚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oMath>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gn="ctr">
                  <a:lnSpc>
                    <a:spcPct val="200000"/>
                  </a:lnSpc>
                </a:pPr>
                <a14:m>
                  <m:oMathPara xmlns:m="http://schemas.openxmlformats.org/officeDocument/2006/math">
                    <m:oMathParaPr>
                      <m:jc m:val="centerGroup"/>
                    </m:oMathParaPr>
                    <m:oMath xmlns:m="http://schemas.openxmlformats.org/officeDocument/2006/math">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𝑚𝑎𝑥</m:t>
                          </m:r>
                        </m:e>
                        <m:sub>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lang="en-US" altLang="en-US" b="0" i="1">
                              <a:solidFill>
                                <a:srgbClr val="000000"/>
                              </a:solidFill>
                              <a:latin typeface="Cambria Math" panose="02040503050406030204" pitchFamily="18" charset="0"/>
                              <a:cs typeface="Times New Roman" panose="02020603050405020304" pitchFamily="18" charset="0"/>
                            </a:rPr>
                            <m:t>𝑚𝑎𝑥</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𝑗</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sub>
                      </m:sSub>
                      <m:nary>
                        <m:naryPr>
                          <m:chr m:val="∑"/>
                          <m:limLoc m:val="subSup"/>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naryPr>
                        <m:sub>
                          <m:r>
                            <m:rPr>
                              <m:brk m:alnAt="25"/>
                            </m:r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𝑖</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𝑚</m:t>
                          </m:r>
                        </m:sup>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𝑎</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𝑖𝑗</m:t>
                                  </m:r>
                                </m:sub>
                              </m:sSub>
                            </m:e>
                          </m:d>
                        </m:e>
                      </m:nary>
                    </m:oMath>
                  </m:oMathPara>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nSpc>
                    <a:spcPct val="200000"/>
                  </a:lnSpc>
                </a:pPr>
                <a:endPar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323529" y="980728"/>
                <a:ext cx="7920360" cy="5877272"/>
              </a:xfrm>
              <a:prstGeom prst="rect">
                <a:avLst/>
              </a:prstGeom>
              <a:blipFill>
                <a:blip r:embed="rId3"/>
                <a:stretch>
                  <a:fillRect l="-616" r="-69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7898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647" y="16919"/>
            <a:ext cx="5197167" cy="6549463"/>
          </a:xfrm>
          <a:prstGeom prst="rect">
            <a:avLst/>
          </a:prstGeom>
        </p:spPr>
      </p:pic>
    </p:spTree>
    <p:extLst>
      <p:ext uri="{BB962C8B-B14F-4D97-AF65-F5344CB8AC3E}">
        <p14:creationId xmlns:p14="http://schemas.microsoft.com/office/powerpoint/2010/main" val="262318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251520" y="722189"/>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lvl="0" algn="just">
                  <a:lnSpc>
                    <a:spcPct val="200000"/>
                  </a:lnSpc>
                </a:pPr>
                <a:r>
                  <a:rPr lang="en-US" dirty="0" smtClean="0">
                    <a:latin typeface="Times New Roman" panose="02020603050405020304" pitchFamily="18" charset="0"/>
                    <a:cs typeface="Times New Roman" panose="02020603050405020304" pitchFamily="18" charset="0"/>
                  </a:rPr>
                  <a:t>That is,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smtClean="0"/>
                  <a: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 matrix is its maximum column sum</a:t>
                </a:r>
                <a:r>
                  <a:rPr lang="en-US" dirty="0" smtClean="0"/>
                  <a:t>.</a:t>
                </a:r>
              </a:p>
              <a:p>
                <a:pPr marL="285750" lvl="0" indent="-285750" algn="just">
                  <a:lnSpc>
                    <a:spcPct val="200000"/>
                  </a:lnSpc>
                  <a:buFont typeface="Arial" panose="020B0604020202020204" pitchFamily="34" charset="0"/>
                  <a:buChar char="•"/>
                </a:pPr>
                <a14:m>
                  <m:oMath xmlns:m="http://schemas.openxmlformats.org/officeDocument/2006/math">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𝑇h𝑒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𝑙</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𝑛𝑜𝑟𝑚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oMath>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gn="ctr">
                  <a:lnSpc>
                    <a:spcPct val="200000"/>
                  </a:lnSpc>
                </a:pPr>
                <a14:m>
                  <m:oMathPara xmlns:m="http://schemas.openxmlformats.org/officeDocument/2006/math">
                    <m:oMathParaPr>
                      <m:jc m:val="centerGroup"/>
                    </m:oMathParaPr>
                    <m:oMath xmlns:m="http://schemas.openxmlformats.org/officeDocument/2006/math">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𝑚𝑎𝑥</m:t>
                          </m:r>
                        </m:e>
                        <m:sub>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b>
                      </m:s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lang="en-US" altLang="en-US" b="0" i="1">
                              <a:solidFill>
                                <a:srgbClr val="000000"/>
                              </a:solidFill>
                              <a:latin typeface="Cambria Math" panose="02040503050406030204" pitchFamily="18" charset="0"/>
                              <a:cs typeface="Times New Roman" panose="02020603050405020304" pitchFamily="18" charset="0"/>
                            </a:rPr>
                            <m:t>𝑚𝑎𝑥</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sub>
                      </m:sSub>
                      <m:nary>
                        <m:naryPr>
                          <m:chr m:val="∑"/>
                          <m:limLoc m:val="subSup"/>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naryPr>
                        <m:sub>
                          <m:r>
                            <m:rPr>
                              <m:brk m:alnAt="25"/>
                            </m:r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𝑗</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𝑛</m:t>
                          </m:r>
                        </m:sup>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𝑎</m:t>
                                  </m:r>
                                </m:e>
                                <m:sub>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𝑖𝑗</m:t>
                                  </m:r>
                                </m:sub>
                              </m:sSub>
                            </m:e>
                          </m:d>
                        </m:e>
                      </m:nary>
                    </m:oMath>
                  </m:oMathPara>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nSpc>
                    <a:spcPct val="200000"/>
                  </a:lnSpc>
                </a:pPr>
                <a:r>
                  <a:rPr lang="en-US" altLang="en-US" noProof="0" dirty="0" smtClean="0">
                    <a:solidFill>
                      <a:srgbClr val="000000"/>
                    </a:solidFill>
                    <a:latin typeface="Times New Roman" panose="02020603050405020304" pitchFamily="18" charset="0"/>
                    <a:cs typeface="Times New Roman" panose="02020603050405020304" pitchFamily="18" charset="0"/>
                  </a:rPr>
                  <a:t>That is,</a:t>
                </a:r>
                <a14:m>
                  <m:oMath xmlns:m="http://schemas.openxmlformats.org/officeDocument/2006/math">
                    <m:sSub>
                      <m:sSubPr>
                        <m:ctrlPr>
                          <a:rPr lang="en-US" altLang="en-US" i="1" noProof="0" smtClean="0">
                            <a:solidFill>
                              <a:srgbClr val="000000"/>
                            </a:solidFill>
                            <a:latin typeface="Cambria Math" panose="02040503050406030204" pitchFamily="18" charset="0"/>
                            <a:cs typeface="Times New Roman" panose="02020603050405020304" pitchFamily="18" charset="0"/>
                          </a:rPr>
                        </m:ctrlPr>
                      </m:sSubPr>
                      <m:e>
                        <m:r>
                          <a:rPr lang="en-US" altLang="en-US" b="0" i="1" noProof="0" smtClean="0">
                            <a:solidFill>
                              <a:srgbClr val="000000"/>
                            </a:solidFill>
                            <a:latin typeface="Cambria Math" panose="02040503050406030204" pitchFamily="18" charset="0"/>
                            <a:cs typeface="Times New Roman" panose="02020603050405020304" pitchFamily="18" charset="0"/>
                          </a:rPr>
                          <m:t>𝑙</m:t>
                        </m:r>
                      </m:e>
                      <m:sub>
                        <m:r>
                          <a:rPr lang="en-US" altLang="en-US" i="1" noProof="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0" i="1" noProof="0" smtClean="0">
                        <a:solidFill>
                          <a:srgbClr val="000000"/>
                        </a:solidFill>
                        <a:latin typeface="Cambria Math" panose="02040503050406030204" pitchFamily="18" charset="0"/>
                        <a:cs typeface="Times New Roman" panose="02020603050405020304" pitchFamily="18" charset="0"/>
                      </a:rPr>
                      <m:t>−</m:t>
                    </m:r>
                    <m:r>
                      <a:rPr lang="en-US" altLang="en-US" b="0" i="1" noProof="0" smtClean="0">
                        <a:solidFill>
                          <a:srgbClr val="000000"/>
                        </a:solidFill>
                        <a:latin typeface="Cambria Math" panose="02040503050406030204" pitchFamily="18" charset="0"/>
                        <a:cs typeface="Times New Roman" panose="02020603050405020304" pitchFamily="18" charset="0"/>
                      </a:rPr>
                      <m:t>𝑛𝑜𝑟𝑚</m:t>
                    </m:r>
                    <m:r>
                      <a:rPr lang="en-US" altLang="en-US" b="0" i="1" noProof="0" smtClean="0">
                        <a:solidFill>
                          <a:srgbClr val="000000"/>
                        </a:solidFill>
                        <a:latin typeface="Cambria Math" panose="02040503050406030204" pitchFamily="18" charset="0"/>
                        <a:cs typeface="Times New Roman" panose="02020603050405020304" pitchFamily="18" charset="0"/>
                      </a:rPr>
                      <m:t> </m:t>
                    </m:r>
                  </m:oMath>
                </a14:m>
                <a:r>
                  <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of matrix is its maximum row</a:t>
                </a:r>
                <a:r>
                  <a:rPr kumimoji="0" lang="en-US" altLang="en-US" sz="1800"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sum.</a:t>
                </a:r>
              </a:p>
              <a:p>
                <a:pPr marL="285750" lvl="0" indent="-285750">
                  <a:lnSpc>
                    <a:spcPct val="200000"/>
                  </a:lnSpc>
                  <a:buFont typeface="Arial" panose="020B0604020202020204" pitchFamily="34" charset="0"/>
                  <a:buChar char="•"/>
                </a:pPr>
                <a:r>
                  <a:rPr lang="en-US" altLang="en-US" b="1" dirty="0" smtClean="0">
                    <a:solidFill>
                      <a:srgbClr val="000000"/>
                    </a:solidFill>
                    <a:latin typeface="Times New Roman" panose="02020603050405020304" pitchFamily="18" charset="0"/>
                    <a:cs typeface="Times New Roman" panose="02020603050405020304" pitchFamily="18" charset="0"/>
                  </a:rPr>
                  <a:t>Example: </a:t>
                </a:r>
                <a:r>
                  <a:rPr lang="en-US" altLang="en-US" dirty="0" smtClean="0">
                    <a:solidFill>
                      <a:srgbClr val="000000"/>
                    </a:solidFill>
                    <a:latin typeface="Times New Roman" panose="02020603050405020304" pitchFamily="18" charset="0"/>
                    <a:cs typeface="Times New Roman" panose="02020603050405020304" pitchFamily="18" charset="0"/>
                  </a:rPr>
                  <a:t>Let matrix A be </a:t>
                </a:r>
                <a14:m>
                  <m:oMath xmlns:m="http://schemas.openxmlformats.org/officeDocument/2006/math">
                    <m:d>
                      <m:dPr>
                        <m:ctrlPr>
                          <a:rPr lang="en-US" altLang="en-US" i="1" smtClean="0">
                            <a:solidFill>
                              <a:srgbClr val="000000"/>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en-US" i="1" smtClean="0">
                                <a:solidFill>
                                  <a:srgbClr val="000000"/>
                                </a:solidFill>
                                <a:latin typeface="Cambria Math" panose="02040503050406030204" pitchFamily="18" charset="0"/>
                                <a:cs typeface="Times New Roman" panose="02020603050405020304" pitchFamily="18" charset="0"/>
                              </a:rPr>
                            </m:ctrlPr>
                          </m:mPr>
                          <m:mr>
                            <m:e>
                              <m:r>
                                <m:rPr>
                                  <m:brk m:alnAt="7"/>
                                </m:rPr>
                                <a:rPr lang="en-US" altLang="en-US" b="0" i="1" smtClean="0">
                                  <a:solidFill>
                                    <a:srgbClr val="000000"/>
                                  </a:solidFill>
                                  <a:latin typeface="Cambria Math" panose="02040503050406030204" pitchFamily="18" charset="0"/>
                                  <a:cs typeface="Times New Roman" panose="02020603050405020304" pitchFamily="18" charset="0"/>
                                </a:rPr>
                                <m:t>1</m:t>
                              </m:r>
                            </m:e>
                            <m:e>
                              <m:r>
                                <a:rPr lang="en-US" altLang="en-US" b="0" i="1" smtClean="0">
                                  <a:solidFill>
                                    <a:srgbClr val="000000"/>
                                  </a:solidFill>
                                  <a:latin typeface="Cambria Math" panose="02040503050406030204" pitchFamily="18" charset="0"/>
                                  <a:cs typeface="Times New Roman" panose="02020603050405020304" pitchFamily="18" charset="0"/>
                                </a:rPr>
                                <m:t>2</m:t>
                              </m:r>
                            </m:e>
                          </m:mr>
                          <m:mr>
                            <m:e>
                              <m:r>
                                <a:rPr lang="en-US" altLang="en-US" b="0" i="1" smtClean="0">
                                  <a:solidFill>
                                    <a:srgbClr val="000000"/>
                                  </a:solidFill>
                                  <a:latin typeface="Cambria Math" panose="02040503050406030204" pitchFamily="18" charset="0"/>
                                  <a:cs typeface="Times New Roman" panose="02020603050405020304" pitchFamily="18" charset="0"/>
                                </a:rPr>
                                <m:t>3</m:t>
                              </m:r>
                            </m:e>
                            <m:e>
                              <m:r>
                                <a:rPr lang="en-US" altLang="en-US" b="0" i="1" smtClean="0">
                                  <a:solidFill>
                                    <a:srgbClr val="000000"/>
                                  </a:solidFill>
                                  <a:latin typeface="Cambria Math" panose="02040503050406030204" pitchFamily="18" charset="0"/>
                                  <a:cs typeface="Times New Roman" panose="02020603050405020304" pitchFamily="18" charset="0"/>
                                </a:rPr>
                                <m:t>4</m:t>
                              </m:r>
                            </m:e>
                          </m:mr>
                        </m:m>
                      </m:e>
                    </m:d>
                    <m:r>
                      <a:rPr lang="en-US" altLang="en-US" b="0" i="1" smtClean="0">
                        <a:solidFill>
                          <a:srgbClr val="000000"/>
                        </a:solidFill>
                        <a:latin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cs typeface="Times New Roman" panose="02020603050405020304" pitchFamily="18" charset="0"/>
                      </a:rPr>
                      <m:t>𝑡h𝑒𝑛</m:t>
                    </m:r>
                    <m:r>
                      <a:rPr lang="en-US" altLang="en-US" b="0" i="1" smtClean="0">
                        <a:solidFill>
                          <a:srgbClr val="000000"/>
                        </a:solidFill>
                        <a:latin typeface="Cambria Math" panose="02040503050406030204" pitchFamily="18" charset="0"/>
                        <a:cs typeface="Times New Roman" panose="02020603050405020304" pitchFamily="18" charset="0"/>
                      </a:rPr>
                      <m:t>:</m:t>
                    </m:r>
                  </m:oMath>
                </a14:m>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nSpc>
                    <a:spcPct val="200000"/>
                  </a:lnSpc>
                </a:pPr>
                <a:r>
                  <a:rPr lang="en-US" altLang="en-US" b="1"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b="1" i="1" smtClean="0">
                            <a:solidFill>
                              <a:srgbClr val="000000"/>
                            </a:solidFill>
                            <a:latin typeface="Cambria Math" panose="02040503050406030204" pitchFamily="18" charset="0"/>
                            <a:cs typeface="Times New Roman" panose="02020603050405020304" pitchFamily="18" charset="0"/>
                          </a:rPr>
                        </m:ctrlPr>
                      </m:sSubPr>
                      <m:e>
                        <m:d>
                          <m:dPr>
                            <m:begChr m:val="‖"/>
                            <m:endChr m:val="‖"/>
                            <m:ctrlPr>
                              <a:rPr lang="en-US" altLang="en-US" b="1" i="1">
                                <a:solidFill>
                                  <a:srgbClr val="000000"/>
                                </a:solidFill>
                                <a:latin typeface="Cambria Math" panose="02040503050406030204" pitchFamily="18" charset="0"/>
                                <a:cs typeface="Times New Roman" panose="02020603050405020304" pitchFamily="18" charset="0"/>
                              </a:rPr>
                            </m:ctrlPr>
                          </m:dPr>
                          <m:e>
                            <m:r>
                              <a:rPr lang="en-US" altLang="en-US" b="1" i="1">
                                <a:solidFill>
                                  <a:srgbClr val="000000"/>
                                </a:solidFill>
                                <a:latin typeface="Cambria Math" panose="02040503050406030204" pitchFamily="18" charset="0"/>
                                <a:cs typeface="Times New Roman" panose="02020603050405020304" pitchFamily="18" charset="0"/>
                              </a:rPr>
                              <m:t>𝑨</m:t>
                            </m:r>
                          </m:e>
                        </m:d>
                      </m:e>
                      <m:sub>
                        <m:r>
                          <a:rPr lang="en-US" altLang="en-US" b="1" i="1" smtClean="0">
                            <a:solidFill>
                              <a:srgbClr val="000000"/>
                            </a:solidFill>
                            <a:latin typeface="Cambria Math" panose="02040503050406030204" pitchFamily="18" charset="0"/>
                            <a:cs typeface="Times New Roman" panose="02020603050405020304" pitchFamily="18" charset="0"/>
                          </a:rPr>
                          <m:t>𝟏</m:t>
                        </m:r>
                      </m:sub>
                    </m:sSub>
                    <m:r>
                      <a:rPr lang="en-US" altLang="en-US" b="1" i="1" smtClean="0">
                        <a:solidFill>
                          <a:srgbClr val="000000"/>
                        </a:solidFill>
                        <a:latin typeface="Cambria Math" panose="02040503050406030204" pitchFamily="18" charset="0"/>
                        <a:cs typeface="Times New Roman" panose="02020603050405020304" pitchFamily="18" charset="0"/>
                      </a:rPr>
                      <m:t>=</m:t>
                    </m:r>
                    <m:r>
                      <a:rPr lang="en-US" altLang="en-US" b="1" i="1" smtClean="0">
                        <a:solidFill>
                          <a:srgbClr val="000000"/>
                        </a:solidFill>
                        <a:latin typeface="Cambria Math" panose="02040503050406030204" pitchFamily="18" charset="0"/>
                        <a:cs typeface="Times New Roman" panose="02020603050405020304" pitchFamily="18" charset="0"/>
                      </a:rPr>
                      <m:t>𝟔</m:t>
                    </m:r>
                    <m:r>
                      <a:rPr lang="en-US" altLang="en-US" b="1" i="1" smtClean="0">
                        <a:solidFill>
                          <a:srgbClr val="000000"/>
                        </a:solidFill>
                        <a:latin typeface="Cambria Math" panose="02040503050406030204" pitchFamily="18" charset="0"/>
                        <a:cs typeface="Times New Roman" panose="02020603050405020304" pitchFamily="18" charset="0"/>
                      </a:rPr>
                      <m:t>        </m:t>
                    </m:r>
                    <m:sSub>
                      <m:sSubPr>
                        <m:ctrlPr>
                          <a:rPr lang="en-US" altLang="en-US" b="1" i="1" smtClean="0">
                            <a:solidFill>
                              <a:srgbClr val="000000"/>
                            </a:solidFill>
                            <a:latin typeface="Cambria Math" panose="02040503050406030204" pitchFamily="18" charset="0"/>
                            <a:cs typeface="Times New Roman" panose="02020603050405020304" pitchFamily="18" charset="0"/>
                          </a:rPr>
                        </m:ctrlPr>
                      </m:sSubPr>
                      <m:e>
                        <m:d>
                          <m:dPr>
                            <m:begChr m:val="‖"/>
                            <m:endChr m:val="‖"/>
                            <m:ctrlPr>
                              <a:rPr lang="en-US" altLang="en-US" b="1" i="1" smtClean="0">
                                <a:solidFill>
                                  <a:srgbClr val="000000"/>
                                </a:solidFill>
                                <a:latin typeface="Cambria Math" panose="02040503050406030204" pitchFamily="18" charset="0"/>
                                <a:cs typeface="Times New Roman" panose="02020603050405020304" pitchFamily="18" charset="0"/>
                              </a:rPr>
                            </m:ctrlPr>
                          </m:dPr>
                          <m:e>
                            <m:r>
                              <a:rPr lang="en-US" altLang="en-US" b="1" i="1" smtClean="0">
                                <a:solidFill>
                                  <a:srgbClr val="000000"/>
                                </a:solidFill>
                                <a:latin typeface="Cambria Math" panose="02040503050406030204" pitchFamily="18" charset="0"/>
                                <a:cs typeface="Times New Roman" panose="02020603050405020304" pitchFamily="18" charset="0"/>
                              </a:rPr>
                              <m:t>𝑨</m:t>
                            </m:r>
                          </m:e>
                        </m:d>
                      </m:e>
                      <m:sub>
                        <m:r>
                          <a:rPr lang="en-US" altLang="en-US"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en-US" b="1" i="1" smtClean="0">
                        <a:solidFill>
                          <a:srgbClr val="000000"/>
                        </a:solidFill>
                        <a:latin typeface="Cambria Math" panose="02040503050406030204" pitchFamily="18" charset="0"/>
                        <a:cs typeface="Times New Roman" panose="02020603050405020304" pitchFamily="18" charset="0"/>
                      </a:rPr>
                      <m:t>=</m:t>
                    </m:r>
                    <m:r>
                      <a:rPr lang="en-US" altLang="en-US" b="1" i="1" smtClean="0">
                        <a:solidFill>
                          <a:srgbClr val="000000"/>
                        </a:solidFill>
                        <a:latin typeface="Cambria Math" panose="02040503050406030204" pitchFamily="18" charset="0"/>
                        <a:cs typeface="Times New Roman" panose="02020603050405020304" pitchFamily="18" charset="0"/>
                      </a:rPr>
                      <m:t>𝟕</m:t>
                    </m:r>
                    <m:r>
                      <a:rPr lang="en-US" altLang="en-US" b="1" i="1" smtClean="0">
                        <a:solidFill>
                          <a:srgbClr val="000000"/>
                        </a:solidFill>
                        <a:latin typeface="Cambria Math" panose="02040503050406030204" pitchFamily="18" charset="0"/>
                        <a:cs typeface="Times New Roman" panose="02020603050405020304" pitchFamily="18" charset="0"/>
                      </a:rPr>
                      <m:t>  </m:t>
                    </m:r>
                  </m:oMath>
                </a14:m>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251520" y="722189"/>
                <a:ext cx="7920360" cy="5877272"/>
              </a:xfrm>
              <a:prstGeom prst="rect">
                <a:avLst/>
              </a:prstGeom>
              <a:blipFill>
                <a:blip r:embed="rId2"/>
                <a:stretch>
                  <a:fillRect l="-6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604719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a:t>
            </a: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251520" y="722189"/>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285750" lvl="0" indent="-285750" algn="just">
                  <a:lnSpc>
                    <a:spcPct val="200000"/>
                  </a:lnSpc>
                  <a:buFont typeface="Arial" panose="020B0604020202020204" pitchFamily="34" charset="0"/>
                  <a:buChar char="•"/>
                </a:pPr>
                <a14:m>
                  <m:oMath xmlns:m="http://schemas.openxmlformats.org/officeDocument/2006/math">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𝑻𝒉𝒆</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𝒔𝒖𝒃𝒐𝒓𝒅𝒊𝒏𝒂𝒕𝒆</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𝒎𝒂𝒕𝒓𝒊𝒙</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𝒏𝒐𝒓𝒎</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oMath>
                </a14:m>
                <a:r>
                  <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the subordinate matrix norm based on vector norm </a:t>
                </a:r>
                <a14:m>
                  <m:oMath xmlns:m="http://schemas.openxmlformats.org/officeDocument/2006/math">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e>
                    </m:d>
                  </m:oMath>
                </a14:m>
                <a:r>
                  <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is</a:t>
                </a:r>
                <a:r>
                  <a:rPr kumimoji="0" lang="en-US" altLang="en-US" sz="1800"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given by</a:t>
                </a:r>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gn="ctr">
                  <a:lnSpc>
                    <a:spcPct val="200000"/>
                  </a:lnSpc>
                </a:pPr>
                <a14:m>
                  <m:oMathPara xmlns:m="http://schemas.openxmlformats.org/officeDocument/2006/math">
                    <m:oMathParaPr>
                      <m:jc m:val="centerGroup"/>
                    </m:oMathParaPr>
                    <m:oMath xmlns:m="http://schemas.openxmlformats.org/officeDocument/2006/math">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p>
                            <m:sSup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𝑛</m:t>
                              </m:r>
                            </m:sup>
                          </m:s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𝑎𝑛𝑑</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func>
                        <m:func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funcPr>
                        <m:fName>
                          <m:sSub>
                            <m:sSubPr>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fName>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sz="180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d>
                        </m:e>
                      </m:func>
                    </m:oMath>
                  </m:oMathPara>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altLang="en-US" noProof="0" dirty="0" smtClean="0">
                    <a:latin typeface="Times New Roman" panose="02020603050405020304" pitchFamily="18" charset="0"/>
                    <a:cs typeface="Times New Roman" panose="02020603050405020304" pitchFamily="18" charset="0"/>
                  </a:rPr>
                  <a:t>It can be checked subordinate matrix norm defined in above is a norm:</a:t>
                </a:r>
              </a:p>
              <a:p>
                <a:pPr marL="800100" lvl="1" indent="-342900">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𝑖𝑓</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800100" lvl="1" indent="-342900">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lang="en-US" altLang="en-US" b="0" i="1">
                            <a:solidFill>
                              <a:srgbClr val="000000"/>
                            </a:solidFill>
                            <a:latin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e>
                        </m:d>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e>
                    </m:d>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lang="en-US" altLang="en-US" b="0" i="1">
                            <a:solidFill>
                              <a:srgbClr val="000000"/>
                            </a:solidFill>
                            <a:latin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e>
                    </m:d>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800100" lvl="1" indent="-342900">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𝐵</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𝐵</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lang="en-US" altLang="en-US" b="0" i="1">
                                <a:solidFill>
                                  <a:srgbClr val="000000"/>
                                </a:solidFill>
                                <a:latin typeface="Cambria Math" panose="02040503050406030204" pitchFamily="18" charset="0"/>
                                <a:cs typeface="Times New Roman" panose="02020603050405020304" pitchFamily="18" charset="0"/>
                              </a:rPr>
                              <m:t>𝐴𝑥</m:t>
                            </m:r>
                            <m:r>
                              <a:rPr lang="en-US" altLang="en-US" b="0" i="1">
                                <a:solidFill>
                                  <a:srgbClr val="000000"/>
                                </a:solidFill>
                                <a:latin typeface="Cambria Math" panose="02040503050406030204" pitchFamily="18" charset="0"/>
                                <a:cs typeface="Times New Roman" panose="02020603050405020304" pitchFamily="18" charset="0"/>
                              </a:rPr>
                              <m:t>+</m:t>
                            </m:r>
                            <m:r>
                              <a:rPr lang="en-US" altLang="en-US" b="0" i="1">
                                <a:solidFill>
                                  <a:srgbClr val="000000"/>
                                </a:solidFill>
                                <a:latin typeface="Cambria Math" panose="02040503050406030204" pitchFamily="18" charset="0"/>
                                <a:cs typeface="Times New Roman" panose="02020603050405020304" pitchFamily="18" charset="0"/>
                              </a:rPr>
                              <m:t>𝐵𝑥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𝑠𝑢𝑝</m:t>
                        </m:r>
                      </m:e>
                      <m: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sub>
                    </m:sSub>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𝐵𝑥</m:t>
                            </m:r>
                          </m:e>
                        </m:d>
                      </m:e>
                    </m:d>
                    <m:r>
                      <a:rPr lang="en-US" altLang="en-US"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𝑠𝑢𝑝</m:t>
                        </m:r>
                      </m:e>
                      <m:sub>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𝐴𝑥</m:t>
                            </m:r>
                          </m:e>
                        </m:d>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𝑠𝑢𝑝</m:t>
                        </m:r>
                      </m:e>
                      <m:sub>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𝐵𝑥</m:t>
                            </m:r>
                          </m:e>
                        </m:d>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251520" y="722189"/>
                <a:ext cx="7920360" cy="5877272"/>
              </a:xfrm>
              <a:prstGeom prst="rect">
                <a:avLst/>
              </a:prstGeom>
              <a:blipFill>
                <a:blip r:embed="rId2"/>
                <a:stretch>
                  <a:fillRect l="-462" r="-6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14343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107504" y="722188"/>
                <a:ext cx="7920360" cy="652323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285750" lvl="0" indent="-285750" algn="just">
                  <a:lnSpc>
                    <a:spcPct val="200000"/>
                  </a:lnSpc>
                  <a:buFont typeface="Arial" panose="020B0604020202020204" pitchFamily="34" charset="0"/>
                  <a:buChar char="•"/>
                </a:pPr>
                <a:r>
                  <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Why introduce subordinate matrix norm?</a:t>
                </a:r>
              </a:p>
              <a:p>
                <a:pPr lvl="1" algn="just">
                  <a:lnSpc>
                    <a:spcPct val="200000"/>
                  </a:lnSpc>
                </a:pPr>
                <a:r>
                  <a:rPr lang="en-US" altLang="en-US" dirty="0" smtClean="0">
                    <a:solidFill>
                      <a:srgbClr val="000000"/>
                    </a:solidFill>
                    <a:latin typeface="Times New Roman" panose="02020603050405020304" pitchFamily="18" charset="0"/>
                    <a:cs typeface="Times New Roman" panose="02020603050405020304" pitchFamily="18" charset="0"/>
                  </a:rPr>
                  <a:t>Because of some properties that they enjoy:</a:t>
                </a:r>
              </a:p>
              <a:p>
                <a:pPr marL="800100" lvl="1" indent="-342900" algn="just">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𝐼</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oMath>
                </a14:m>
                <a:endParaRPr kumimoji="0" lang="en-US" altLang="en-US"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800100" lvl="1" indent="-342900" algn="just">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𝑥</m:t>
                        </m:r>
                      </m:e>
                    </m:d>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800100" lvl="1" indent="-342900" algn="just">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𝐴𝐵</m:t>
                        </m:r>
                      </m:e>
                    </m:d>
                    <m: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e>
                    </m:d>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algn="just">
                  <a:lnSpc>
                    <a:spcPct val="200000"/>
                  </a:lnSpc>
                </a:pPr>
                <a:r>
                  <a:rPr lang="en-US" altLang="en-US" dirty="0" smtClean="0">
                    <a:solidFill>
                      <a:srgbClr val="000000"/>
                    </a:solidFill>
                    <a:latin typeface="Times New Roman" panose="02020603050405020304" pitchFamily="18" charset="0"/>
                    <a:cs typeface="Times New Roman" panose="02020603050405020304" pitchFamily="18" charset="0"/>
                  </a:rPr>
                  <a:t>To derive them</a:t>
                </a:r>
              </a:p>
              <a:p>
                <a:pPr marL="800100" lvl="1" indent="-342900" algn="just">
                  <a:lnSpc>
                    <a:spcPct val="200000"/>
                  </a:lnSpc>
                  <a:buFont typeface="+mj-lt"/>
                  <a:buAutoNum type="arabicPeriod"/>
                </a:pP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𝐼</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𝐼𝑥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oMath>
                </a14:m>
                <a:endParaRPr kumimoji="0" lang="en-US" altLang="en-US"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800100" lvl="1" indent="-342900" algn="just">
                  <a:lnSpc>
                    <a:spcPct val="200000"/>
                  </a:lnSpc>
                  <a:buFont typeface="+mj-lt"/>
                  <a:buAutoNum type="arabicPeriod"/>
                </a:pPr>
                <a:r>
                  <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𝑡h𝑒𝑛</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sSub>
                      <m:sSubPr>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𝑠𝑢𝑝</m:t>
                        </m:r>
                      </m:e>
                      <m: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𝑥</m:t>
                            </m:r>
                          </m:e>
                        </m:d>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1</m:t>
                        </m:r>
                      </m:sub>
                    </m:sSub>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d>
                          <m:dPr>
                            <m:begChr m:val="‖"/>
                            <m:endChr m:val="‖"/>
                            <m:ctrlP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𝐴𝑥</m:t>
                            </m:r>
                          </m:e>
                        </m:d>
                      </m:e>
                    </m:d>
                    <m: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𝑡h𝑢𝑠</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lgn="just">
                  <a:lnSpc>
                    <a:spcPct val="200000"/>
                  </a:lnSpc>
                </a:pPr>
                <a:r>
                  <a:rPr lang="en-US" altLang="en-US" dirty="0" smtClean="0">
                    <a:solidFill>
                      <a:srgbClr val="000000"/>
                    </a:solidFill>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US" altLang="en-US" i="1" smtClean="0">
                            <a:solidFill>
                              <a:srgbClr val="000000"/>
                            </a:solidFill>
                            <a:latin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cs typeface="Times New Roman" panose="02020603050405020304" pitchFamily="18" charset="0"/>
                          </a:rPr>
                          <m:t>𝑥</m:t>
                        </m:r>
                      </m:e>
                    </m:d>
                    <m:r>
                      <a:rPr lang="en-US" altLang="en-US" b="0" i="1" smtClean="0">
                        <a:solidFill>
                          <a:srgbClr val="000000"/>
                        </a:solidFill>
                        <a:latin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𝑙𝑒𝑡</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num>
                      <m:den>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den>
                    </m:f>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𝑡h𝑒𝑟𝑒𝑓𝑜𝑟𝑒</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altLang="en-US" b="0" dirty="0" smtClean="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lvl="2" algn="just">
                  <a:lnSpc>
                    <a:spcPct val="200000"/>
                  </a:lnSpc>
                </a:pPr>
                <a14:m>
                  <m:oMathPara xmlns:m="http://schemas.openxmlformats.org/officeDocument/2006/math">
                    <m:oMathParaPr>
                      <m:jc m:val="left"/>
                    </m:oMathParaPr>
                    <m:oMath xmlns:m="http://schemas.openxmlformats.org/officeDocument/2006/math">
                      <m:d>
                        <m:dPr>
                          <m:begChr m:val="‖"/>
                          <m:endChr m:val="‖"/>
                          <m:ctrlPr>
                            <a:rPr kumimoji="0" lang="en-US" altLang="en-US"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𝐴𝑦</m:t>
                          </m:r>
                        </m:e>
                      </m:d>
                      <m:r>
                        <a:rPr lang="en-US" alt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𝐴𝑦</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𝐴𝑥</m:t>
                          </m:r>
                        </m:e>
                      </m:d>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oMath>
                  </m:oMathPara>
                </a14:m>
                <a:endParaRPr kumimoji="0" lang="en-US" altLang="en-US"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107504" y="722188"/>
                <a:ext cx="7920360" cy="6523235"/>
              </a:xfrm>
              <a:prstGeom prst="rect">
                <a:avLst/>
              </a:prstGeom>
              <a:blipFill>
                <a:blip r:embed="rId2"/>
                <a:stretch>
                  <a:fillRect l="-69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43383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251520" y="722189"/>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lvl="0" indent="-342900" algn="just">
                  <a:lnSpc>
                    <a:spcPct val="200000"/>
                  </a:lnSpc>
                  <a:buFont typeface="+mj-lt"/>
                  <a:buAutoNum type="arabicPeriod" startAt="3"/>
                </a:pPr>
                <a14:m>
                  <m:oMath xmlns:m="http://schemas.openxmlformats.org/officeDocument/2006/math">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𝑏𝑦</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2</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𝑤𝑒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h𝑎𝑣𝑒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𝐴𝐵𝑥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𝐴</m:t>
                        </m:r>
                      </m:e>
                    </m:d>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e>
                    </m:d>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𝑥</m:t>
                        </m:r>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𝑠𝑜</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𝑡h𝑎𝑡</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p>
              <a:p>
                <a:pPr lvl="0" algn="ctr">
                  <a:lnSpc>
                    <a:spcPct val="200000"/>
                  </a:lnSpc>
                </a:pPr>
                <a14:m>
                  <m:oMathPara xmlns:m="http://schemas.openxmlformats.org/officeDocument/2006/math">
                    <m:oMathParaPr>
                      <m:jc m:val="centerGroup"/>
                    </m:oMathParaPr>
                    <m:oMath xmlns:m="http://schemas.openxmlformats.org/officeDocument/2006/math">
                      <m:d>
                        <m:dPr>
                          <m:begChr m:val="‖"/>
                          <m:endChr m:val="‖"/>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𝑨𝑩</m:t>
                          </m:r>
                        </m:e>
                      </m:d>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𝑨</m:t>
                          </m:r>
                        </m:e>
                      </m:d>
                      <m:d>
                        <m:dPr>
                          <m:begChr m:val="‖"/>
                          <m:endChr m:val="‖"/>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𝑩</m:t>
                          </m:r>
                        </m:e>
                      </m:d>
                    </m:oMath>
                  </m:oMathPara>
                </a14:m>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14:m>
                  <m:oMath xmlns:m="http://schemas.openxmlformats.org/officeDocument/2006/math">
                    <m:r>
                      <a:rPr lang="en-US" altLang="en-US" b="1" i="1">
                        <a:solidFill>
                          <a:srgbClr val="000000"/>
                        </a:solidFill>
                        <a:latin typeface="Cambria Math" panose="02040503050406030204" pitchFamily="18" charset="0"/>
                        <a:cs typeface="Times New Roman" panose="02020603050405020304" pitchFamily="18" charset="0"/>
                      </a:rPr>
                      <m:t>𝑻𝒉𝒆</m:t>
                    </m:r>
                    <m:r>
                      <a:rPr lang="en-US" altLang="en-US" b="1" i="1">
                        <a:solidFill>
                          <a:srgbClr val="000000"/>
                        </a:solidFill>
                        <a:latin typeface="Cambria Math" panose="02040503050406030204" pitchFamily="18" charset="0"/>
                        <a:cs typeface="Times New Roman" panose="02020603050405020304" pitchFamily="18" charset="0"/>
                      </a:rPr>
                      <m:t> </m:t>
                    </m:r>
                    <m:r>
                      <a:rPr lang="en-US" altLang="en-US" b="1" i="1">
                        <a:solidFill>
                          <a:srgbClr val="000000"/>
                        </a:solidFill>
                        <a:latin typeface="Cambria Math" panose="02040503050406030204" pitchFamily="18" charset="0"/>
                        <a:cs typeface="Times New Roman" panose="02020603050405020304" pitchFamily="18" charset="0"/>
                      </a:rPr>
                      <m:t>𝒇𝒓𝒐𝒃𝒆𝒏𝒊𝒖𝒔</m:t>
                    </m:r>
                    <m:r>
                      <a:rPr lang="en-US" altLang="en-US" b="1" i="1">
                        <a:solidFill>
                          <a:srgbClr val="000000"/>
                        </a:solidFill>
                        <a:latin typeface="Cambria Math" panose="02040503050406030204" pitchFamily="18" charset="0"/>
                        <a:cs typeface="Times New Roman" panose="02020603050405020304" pitchFamily="18" charset="0"/>
                      </a:rPr>
                      <m:t> </m:t>
                    </m:r>
                    <m:r>
                      <a:rPr lang="en-US" altLang="en-US" b="1" i="1">
                        <a:solidFill>
                          <a:srgbClr val="000000"/>
                        </a:solidFill>
                        <a:latin typeface="Cambria Math" panose="02040503050406030204" pitchFamily="18" charset="0"/>
                        <a:cs typeface="Times New Roman" panose="02020603050405020304" pitchFamily="18" charset="0"/>
                      </a:rPr>
                      <m:t>𝒏𝒐𝒓𝒎</m:t>
                    </m:r>
                    <m:r>
                      <a:rPr lang="en-US" altLang="en-US" b="1" i="1">
                        <a:solidFill>
                          <a:srgbClr val="000000"/>
                        </a:solidFill>
                        <a:latin typeface="Cambria Math" panose="02040503050406030204" pitchFamily="18" charset="0"/>
                        <a:cs typeface="Times New Roman" panose="02020603050405020304" pitchFamily="18" charset="0"/>
                      </a:rPr>
                      <m:t>:</m:t>
                    </m:r>
                  </m:oMath>
                </a14:m>
                <a:endParaRPr lang="en-US" altLang="en-US" b="1" dirty="0">
                  <a:solidFill>
                    <a:srgbClr val="000000"/>
                  </a:solidFill>
                  <a:latin typeface="Times New Roman" panose="02020603050405020304" pitchFamily="18" charset="0"/>
                  <a:cs typeface="Times New Roman" panose="02020603050405020304" pitchFamily="18" charset="0"/>
                </a:endParaRPr>
              </a:p>
              <a:p>
                <a:pPr lvl="0" algn="ctr">
                  <a:lnSpc>
                    <a:spcPct val="200000"/>
                  </a:lnSpc>
                </a:pPr>
                <a14:m>
                  <m:oMathPara xmlns:m="http://schemas.openxmlformats.org/officeDocument/2006/math">
                    <m:oMathParaPr>
                      <m:jc m:val="centerGroup"/>
                    </m:oMathParaPr>
                    <m:oMath xmlns:m="http://schemas.openxmlformats.org/officeDocument/2006/math">
                      <m:sSub>
                        <m:sSubPr>
                          <m:ctrlPr>
                            <a:rPr lang="en-US" altLang="en-US" b="1" i="1">
                              <a:solidFill>
                                <a:srgbClr val="000000"/>
                              </a:solidFill>
                              <a:latin typeface="Cambria Math" panose="02040503050406030204" pitchFamily="18" charset="0"/>
                              <a:cs typeface="Times New Roman" panose="02020603050405020304" pitchFamily="18" charset="0"/>
                            </a:rPr>
                          </m:ctrlPr>
                        </m:sSubPr>
                        <m:e>
                          <m:d>
                            <m:dPr>
                              <m:begChr m:val="‖"/>
                              <m:endChr m:val="‖"/>
                              <m:ctrlPr>
                                <a:rPr lang="en-US" altLang="en-US" b="1" i="1">
                                  <a:solidFill>
                                    <a:srgbClr val="000000"/>
                                  </a:solidFill>
                                  <a:latin typeface="Cambria Math" panose="02040503050406030204" pitchFamily="18" charset="0"/>
                                  <a:cs typeface="Times New Roman" panose="02020603050405020304" pitchFamily="18" charset="0"/>
                                </a:rPr>
                              </m:ctrlPr>
                            </m:dPr>
                            <m:e>
                              <m:r>
                                <a:rPr lang="en-US" altLang="en-US" b="1" i="1">
                                  <a:solidFill>
                                    <a:srgbClr val="000000"/>
                                  </a:solidFill>
                                  <a:latin typeface="Cambria Math" panose="02040503050406030204" pitchFamily="18" charset="0"/>
                                  <a:cs typeface="Times New Roman" panose="02020603050405020304" pitchFamily="18" charset="0"/>
                                </a:rPr>
                                <m:t>𝑨</m:t>
                              </m:r>
                            </m:e>
                          </m:d>
                        </m:e>
                        <m:sub>
                          <m:r>
                            <a:rPr lang="en-US" altLang="en-US"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𝑭</m:t>
                          </m:r>
                        </m:sub>
                      </m:sSub>
                      <m:r>
                        <a:rPr lang="en-US" altLang="en-US" b="1" i="1">
                          <a:solidFill>
                            <a:srgbClr val="000000"/>
                          </a:solidFill>
                          <a:latin typeface="Cambria Math" panose="02040503050406030204" pitchFamily="18" charset="0"/>
                          <a:cs typeface="Times New Roman" panose="02020603050405020304" pitchFamily="18" charset="0"/>
                        </a:rPr>
                        <m:t>=</m:t>
                      </m:r>
                      <m:sSup>
                        <m:sSupPr>
                          <m:ctrlPr>
                            <a:rPr lang="en-US" altLang="en-US" b="1" i="1">
                              <a:solidFill>
                                <a:srgbClr val="000000"/>
                              </a:solidFill>
                              <a:latin typeface="Cambria Math" panose="02040503050406030204" pitchFamily="18" charset="0"/>
                              <a:cs typeface="Times New Roman" panose="02020603050405020304" pitchFamily="18" charset="0"/>
                            </a:rPr>
                          </m:ctrlPr>
                        </m:sSupPr>
                        <m:e>
                          <m:r>
                            <a:rPr lang="en-US" altLang="en-US" b="1" i="1">
                              <a:solidFill>
                                <a:srgbClr val="000000"/>
                              </a:solidFill>
                              <a:latin typeface="Cambria Math" panose="02040503050406030204" pitchFamily="18" charset="0"/>
                              <a:cs typeface="Times New Roman" panose="02020603050405020304" pitchFamily="18" charset="0"/>
                            </a:rPr>
                            <m:t>(</m:t>
                          </m:r>
                          <m:nary>
                            <m:naryPr>
                              <m:chr m:val="∑"/>
                              <m:ctrlPr>
                                <a:rPr lang="en-US" altLang="en-US" b="1" i="1">
                                  <a:solidFill>
                                    <a:srgbClr val="000000"/>
                                  </a:solidFill>
                                  <a:latin typeface="Cambria Math" panose="02040503050406030204" pitchFamily="18" charset="0"/>
                                  <a:cs typeface="Times New Roman" panose="02020603050405020304" pitchFamily="18" charset="0"/>
                                </a:rPr>
                              </m:ctrlPr>
                            </m:naryPr>
                            <m:sub>
                              <m:r>
                                <m:rPr>
                                  <m:brk m:alnAt="23"/>
                                </m:rPr>
                                <a:rPr lang="en-US" altLang="en-US" b="1" i="1">
                                  <a:solidFill>
                                    <a:srgbClr val="000000"/>
                                  </a:solidFill>
                                  <a:latin typeface="Cambria Math" panose="02040503050406030204" pitchFamily="18" charset="0"/>
                                  <a:cs typeface="Times New Roman" panose="02020603050405020304" pitchFamily="18" charset="0"/>
                                </a:rPr>
                                <m:t>𝒊</m:t>
                              </m:r>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𝟏</m:t>
                              </m:r>
                            </m:sub>
                            <m:sup>
                              <m:r>
                                <a:rPr lang="en-US" altLang="en-US" b="1" i="1">
                                  <a:solidFill>
                                    <a:srgbClr val="000000"/>
                                  </a:solidFill>
                                  <a:latin typeface="Cambria Math" panose="02040503050406030204" pitchFamily="18" charset="0"/>
                                  <a:cs typeface="Times New Roman" panose="02020603050405020304" pitchFamily="18" charset="0"/>
                                </a:rPr>
                                <m:t>𝒎</m:t>
                              </m:r>
                            </m:sup>
                            <m:e>
                              <m:nary>
                                <m:naryPr>
                                  <m:chr m:val="∑"/>
                                  <m:ctrlPr>
                                    <a:rPr lang="en-US" altLang="en-US" b="1" i="1">
                                      <a:solidFill>
                                        <a:srgbClr val="000000"/>
                                      </a:solidFill>
                                      <a:latin typeface="Cambria Math" panose="02040503050406030204" pitchFamily="18" charset="0"/>
                                      <a:cs typeface="Times New Roman" panose="02020603050405020304" pitchFamily="18" charset="0"/>
                                    </a:rPr>
                                  </m:ctrlPr>
                                </m:naryPr>
                                <m:sub>
                                  <m:r>
                                    <m:rPr>
                                      <m:brk m:alnAt="23"/>
                                    </m:rPr>
                                    <a:rPr lang="en-US" altLang="en-US" b="1" i="1">
                                      <a:solidFill>
                                        <a:srgbClr val="000000"/>
                                      </a:solidFill>
                                      <a:latin typeface="Cambria Math" panose="02040503050406030204" pitchFamily="18" charset="0"/>
                                      <a:cs typeface="Times New Roman" panose="02020603050405020304" pitchFamily="18" charset="0"/>
                                    </a:rPr>
                                    <m:t>𝒋</m:t>
                                  </m:r>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𝟏</m:t>
                                  </m:r>
                                </m:sub>
                                <m:sup>
                                  <m:r>
                                    <a:rPr lang="en-US" altLang="en-US" b="1" i="1">
                                      <a:solidFill>
                                        <a:srgbClr val="000000"/>
                                      </a:solidFill>
                                      <a:latin typeface="Cambria Math" panose="02040503050406030204" pitchFamily="18" charset="0"/>
                                      <a:cs typeface="Times New Roman" panose="02020603050405020304" pitchFamily="18" charset="0"/>
                                    </a:rPr>
                                    <m:t>𝒏</m:t>
                                  </m:r>
                                </m:sup>
                                <m:e>
                                  <m:sSubSup>
                                    <m:sSubSupPr>
                                      <m:ctrlPr>
                                        <a:rPr lang="en-US" altLang="en-US" b="1" i="1">
                                          <a:solidFill>
                                            <a:srgbClr val="000000"/>
                                          </a:solidFill>
                                          <a:latin typeface="Cambria Math" panose="02040503050406030204" pitchFamily="18" charset="0"/>
                                          <a:cs typeface="Times New Roman" panose="02020603050405020304" pitchFamily="18" charset="0"/>
                                        </a:rPr>
                                      </m:ctrlPr>
                                    </m:sSubSupPr>
                                    <m:e>
                                      <m:r>
                                        <a:rPr lang="en-US" altLang="en-US" b="1" i="1">
                                          <a:solidFill>
                                            <a:srgbClr val="000000"/>
                                          </a:solidFill>
                                          <a:latin typeface="Cambria Math" panose="02040503050406030204" pitchFamily="18" charset="0"/>
                                          <a:cs typeface="Times New Roman" panose="02020603050405020304" pitchFamily="18" charset="0"/>
                                        </a:rPr>
                                        <m:t>𝒂</m:t>
                                      </m:r>
                                    </m:e>
                                    <m:sub>
                                      <m:r>
                                        <a:rPr lang="en-US" altLang="en-US" b="1" i="1">
                                          <a:solidFill>
                                            <a:srgbClr val="000000"/>
                                          </a:solidFill>
                                          <a:latin typeface="Cambria Math" panose="02040503050406030204" pitchFamily="18" charset="0"/>
                                          <a:cs typeface="Times New Roman" panose="02020603050405020304" pitchFamily="18" charset="0"/>
                                        </a:rPr>
                                        <m:t>𝒊𝒋</m:t>
                                      </m:r>
                                    </m:sub>
                                    <m:sup>
                                      <m:r>
                                        <a:rPr lang="en-US" altLang="en-US" b="1" i="1">
                                          <a:solidFill>
                                            <a:srgbClr val="000000"/>
                                          </a:solidFill>
                                          <a:latin typeface="Cambria Math" panose="02040503050406030204" pitchFamily="18" charset="0"/>
                                          <a:cs typeface="Times New Roman" panose="02020603050405020304" pitchFamily="18" charset="0"/>
                                        </a:rPr>
                                        <m:t>𝟐</m:t>
                                      </m:r>
                                    </m:sup>
                                  </m:sSubSup>
                                </m:e>
                              </m:nary>
                            </m:e>
                          </m:nary>
                          <m:r>
                            <a:rPr lang="en-US" altLang="en-US" b="1" i="1">
                              <a:solidFill>
                                <a:srgbClr val="000000"/>
                              </a:solidFill>
                              <a:latin typeface="Cambria Math" panose="02040503050406030204" pitchFamily="18" charset="0"/>
                              <a:cs typeface="Times New Roman" panose="02020603050405020304" pitchFamily="18" charset="0"/>
                            </a:rPr>
                            <m:t>)</m:t>
                          </m:r>
                        </m:e>
                        <m:sup>
                          <m:r>
                            <a:rPr lang="en-US" altLang="en-US" b="1" i="1">
                              <a:solidFill>
                                <a:srgbClr val="000000"/>
                              </a:solidFill>
                              <a:latin typeface="Cambria Math" panose="02040503050406030204" pitchFamily="18" charset="0"/>
                              <a:cs typeface="Times New Roman" panose="02020603050405020304" pitchFamily="18" charset="0"/>
                            </a:rPr>
                            <m:t>𝟏</m:t>
                          </m:r>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𝟐</m:t>
                          </m:r>
                        </m:sup>
                      </m:sSup>
                    </m:oMath>
                  </m:oMathPara>
                </a14:m>
                <a:endParaRPr lang="en-US" altLang="en-US" b="1" dirty="0">
                  <a:solidFill>
                    <a:srgbClr val="000000"/>
                  </a:solidFill>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Frobenius</a:t>
                </a:r>
                <a:r>
                  <a:rPr lang="en-US" dirty="0">
                    <a:latin typeface="Times New Roman" panose="02020603050405020304" pitchFamily="18" charset="0"/>
                    <a:cs typeface="Times New Roman" panose="02020603050405020304" pitchFamily="18" charset="0"/>
                  </a:rPr>
                  <a:t> norm, sometimes also called the Euclidean </a:t>
                </a:r>
                <a:r>
                  <a:rPr lang="en-US" dirty="0" smtClean="0">
                    <a:latin typeface="Times New Roman" panose="02020603050405020304" pitchFamily="18" charset="0"/>
                    <a:cs typeface="Times New Roman" panose="02020603050405020304" pitchFamily="18" charset="0"/>
                  </a:rPr>
                  <a:t>norm</a:t>
                </a:r>
              </a:p>
              <a:p>
                <a:pPr marL="285750" lvl="0" indent="-285750">
                  <a:lnSpc>
                    <a:spcPct val="200000"/>
                  </a:lnSpc>
                  <a:buFont typeface="Arial" panose="020B0604020202020204" pitchFamily="34" charset="0"/>
                  <a:buChar char="•"/>
                </a:pPr>
                <a:r>
                  <a:rPr lang="en-US" altLang="en-US" b="1" dirty="0" smtClean="0">
                    <a:solidFill>
                      <a:srgbClr val="000000"/>
                    </a:solidFill>
                    <a:latin typeface="Times New Roman" panose="02020603050405020304" pitchFamily="18" charset="0"/>
                    <a:cs typeface="Times New Roman" panose="02020603050405020304" pitchFamily="18" charset="0"/>
                  </a:rPr>
                  <a:t>Application: </a:t>
                </a:r>
                <a:r>
                  <a:rPr lang="en-US" altLang="en-US" dirty="0" smtClean="0">
                    <a:solidFill>
                      <a:srgbClr val="000000"/>
                    </a:solidFill>
                    <a:latin typeface="Times New Roman" panose="02020603050405020304" pitchFamily="18" charset="0"/>
                    <a:cs typeface="Times New Roman" panose="02020603050405020304" pitchFamily="18" charset="0"/>
                  </a:rPr>
                  <a:t>numerical methods for solving system </a:t>
                </a:r>
                <a:r>
                  <a:rPr lang="en-US" altLang="en-US" dirty="0">
                    <a:solidFill>
                      <a:srgbClr val="000000"/>
                    </a:solidFill>
                    <a:latin typeface="Times New Roman" panose="02020603050405020304" pitchFamily="18" charset="0"/>
                    <a:cs typeface="Times New Roman" panose="02020603050405020304" pitchFamily="18" charset="0"/>
                  </a:rPr>
                  <a:t>of equations, Approximate inverses, </a:t>
                </a:r>
                <a:r>
                  <a:rPr lang="en-US" altLang="en-US" dirty="0" smtClean="0">
                    <a:solidFill>
                      <a:srgbClr val="000000"/>
                    </a:solidFill>
                    <a:latin typeface="Times New Roman" panose="02020603050405020304" pitchFamily="18" charset="0"/>
                    <a:cs typeface="Times New Roman" panose="02020603050405020304" pitchFamily="18" charset="0"/>
                  </a:rPr>
                  <a:t>Electrical engineering </a:t>
                </a:r>
                <a:endParaRPr lang="en-US" altLang="en-US" b="1" dirty="0">
                  <a:solidFill>
                    <a:srgbClr val="000000"/>
                  </a:solidFill>
                  <a:latin typeface="Times New Roman" panose="02020603050405020304" pitchFamily="18" charset="0"/>
                  <a:cs typeface="Times New Roman" panose="02020603050405020304" pitchFamily="18" charset="0"/>
                </a:endParaRPr>
              </a:p>
              <a:p>
                <a:pPr lvl="0">
                  <a:lnSpc>
                    <a:spcPct val="200000"/>
                  </a:lnSpc>
                </a:pPr>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285750" lvl="0" indent="-285750">
                  <a:lnSpc>
                    <a:spcPct val="200000"/>
                  </a:lnSpc>
                  <a:buFont typeface="Arial" panose="020B0604020202020204" pitchFamily="34" charset="0"/>
                  <a:buChar char="•"/>
                </a:pPr>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251520" y="722189"/>
                <a:ext cx="7920360" cy="5877272"/>
              </a:xfrm>
              <a:prstGeom prst="rect">
                <a:avLst/>
              </a:prstGeom>
              <a:blipFill>
                <a:blip r:embed="rId2"/>
                <a:stretch>
                  <a:fillRect l="-5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062751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3200" b="1" u="sng" dirty="0" smtClean="0">
                <a:solidFill>
                  <a:srgbClr val="59B9E8"/>
                </a:solidFill>
                <a:latin typeface="Urdu Typesetting" panose="03020402040406030203" pitchFamily="66" charset="-78"/>
                <a:cs typeface="Urdu Typesetting" panose="03020402040406030203" pitchFamily="66" charset="-78"/>
              </a:rPr>
              <a:t>Matrix</a:t>
            </a:r>
            <a:r>
              <a:rPr kumimoji="0" lang="en-US" altLang="en-US" sz="3200" b="1" i="0" u="sng" strike="noStrike" kern="1200" cap="none" spc="0" normalizeH="0" baseline="0" noProof="0" dirty="0" smtClean="0">
                <a:ln>
                  <a:noFill/>
                </a:ln>
                <a:solidFill>
                  <a:srgbClr val="59B9E8"/>
                </a:solidFill>
                <a:effectLst/>
                <a:uLnTx/>
                <a:uFillTx/>
                <a:latin typeface="Urdu Typesetting" panose="03020402040406030203" pitchFamily="66" charset="-78"/>
                <a:ea typeface="+mn-ea"/>
                <a:cs typeface="Urdu Typesetting" panose="03020402040406030203" pitchFamily="66" charset="-78"/>
              </a:rPr>
              <a:t>  Norms</a:t>
            </a:r>
            <a:endParaRPr kumimoji="0" lang="en-US" altLang="en-US" sz="3200" b="0" i="0" u="sng" strike="noStrike" kern="1200" cap="none" spc="0" normalizeH="0" baseline="0" noProof="0" dirty="0">
              <a:ln>
                <a:noFill/>
              </a:ln>
              <a:solidFill>
                <a:srgbClr val="59B9E8"/>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3" name="Text Box 3"/>
              <p:cNvSpPr txBox="1">
                <a:spLocks noChangeArrowheads="1"/>
              </p:cNvSpPr>
              <p:nvPr/>
            </p:nvSpPr>
            <p:spPr bwMode="auto">
              <a:xfrm>
                <a:off x="251520" y="722189"/>
                <a:ext cx="7920360" cy="58772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285750" lvl="0" indent="-285750" algn="just">
                  <a:lnSpc>
                    <a:spcPct val="200000"/>
                  </a:lnSpc>
                  <a:buFont typeface="Arial" panose="020B0604020202020204" pitchFamily="34" charset="0"/>
                  <a:buChar char="•"/>
                </a:pPr>
                <a:r>
                  <a:rPr kumimoji="0" lang="en-US" altLang="en-US" sz="1800" b="1" u="none" strike="noStrike" kern="1200" cap="none" spc="0" normalizeH="0" baseline="0" noProof="0" dirty="0" smtClean="0">
                    <a:ln>
                      <a:noFill/>
                    </a:ln>
                    <a:solidFill>
                      <a:srgbClr val="000000"/>
                    </a:solidFill>
                    <a:effectLst/>
                    <a:uLnTx/>
                    <a:uFillTx/>
                    <a:cs typeface="Times New Roman" panose="02020603050405020304" pitchFamily="18" charset="0"/>
                  </a:rPr>
                  <a:t>Example:</a:t>
                </a:r>
                <a14:m>
                  <m:oMath xmlns:m="http://schemas.openxmlformats.org/officeDocument/2006/math">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𝐶𝑜𝑚𝑝𝑢𝑡𝑒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𝐹𝑟𝑜𝑏𝑒𝑛𝑖𝑢𝑠</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𝑁𝑜𝑟𝑚</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𝑓𝑜𝑟</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𝑡h𝑒</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𝑓𝑜𝑙𝑙𝑜𝑤𝑖𝑛𝑔</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𝑚𝑎𝑡𝑟𝑖𝑥</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 </m:t>
                    </m:r>
                  </m:oMath>
                </a14:m>
                <a:endParaRPr kumimoji="0" lang="en-US" altLang="en-US" sz="18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gn="ctr">
                  <a:lnSpc>
                    <a:spcPct val="200000"/>
                  </a:lnSpc>
                </a:pPr>
                <a14:m>
                  <m:oMathPara xmlns:m="http://schemas.openxmlformats.org/officeDocument/2006/math">
                    <m:oMathParaPr>
                      <m:jc m:val="centerGroup"/>
                    </m:oMathParaPr>
                    <m:oMath xmlns:m="http://schemas.openxmlformats.org/officeDocument/2006/math">
                      <m:d>
                        <m:dPr>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m>
                            <m:mPr>
                              <m:mcs>
                                <m:mc>
                                  <m:mcPr>
                                    <m:count m:val="3"/>
                                    <m:mcJc m:val="center"/>
                                  </m:mcPr>
                                </m:mc>
                              </m:mcs>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mPr>
                            <m:mr>
                              <m:e>
                                <m:r>
                                  <m:rPr>
                                    <m:brk m:alnAt="7"/>
                                  </m:r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𝟐</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𝟐</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𝟏</m:t>
                                </m:r>
                              </m:e>
                            </m:mr>
                            <m:m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𝟏</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𝟑</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𝟏</m:t>
                                </m:r>
                              </m:e>
                            </m:mr>
                            <m:m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𝟐</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𝟒</m:t>
                                </m:r>
                              </m:e>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𝟏</m:t>
                                </m:r>
                              </m:e>
                            </m:mr>
                          </m:m>
                        </m:e>
                      </m:d>
                    </m:oMath>
                  </m:oMathPara>
                </a14:m>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lnSpc>
                    <a:spcPct val="200000"/>
                  </a:lnSpc>
                </a:pPr>
                <a14:m>
                  <m:oMathPara xmlns:m="http://schemas.openxmlformats.org/officeDocument/2006/math">
                    <m:oMathParaPr>
                      <m:jc m:val="centerGroup"/>
                    </m:oMathParaPr>
                    <m:oMath xmlns:m="http://schemas.openxmlformats.org/officeDocument/2006/math">
                      <m:sSub>
                        <m:sSubPr>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Pr>
                        <m:e>
                          <m:d>
                            <m:dPr>
                              <m:begChr m:val="‖"/>
                              <m:endChr m:val="‖"/>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dP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𝑨</m:t>
                              </m:r>
                            </m:e>
                          </m:d>
                        </m:e>
                        <m:sub>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𝑭</m:t>
                          </m:r>
                        </m:sub>
                      </m:sSub>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m:t>
                      </m:r>
                      <m:rad>
                        <m:radPr>
                          <m:degHide m:val="on"/>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radPr>
                        <m:deg/>
                        <m:e>
                          <m:nary>
                            <m:naryPr>
                              <m:chr m:val="∑"/>
                              <m:limLoc m:val="subSup"/>
                              <m:supHide m:val="on"/>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naryPr>
                            <m:sub>
                              <m:r>
                                <m:rPr>
                                  <m:brk m:alnAt="9"/>
                                </m:r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𝒊</m:t>
                              </m:r>
                            </m:sub>
                            <m:sup/>
                            <m:e>
                              <m:nary>
                                <m:naryPr>
                                  <m:chr m:val="∑"/>
                                  <m:limLoc m:val="subSup"/>
                                  <m:supHide m:val="on"/>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naryPr>
                                <m:sub>
                                  <m:r>
                                    <m:rPr>
                                      <m:brk m:alnAt="9"/>
                                    </m:r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𝒋</m:t>
                                  </m:r>
                                </m:sub>
                                <m:sup/>
                                <m:e>
                                  <m:sSubSup>
                                    <m:sSubSupPr>
                                      <m:ctrlP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ctrlPr>
                                    </m:sSubSupPr>
                                    <m:e>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𝒂</m:t>
                                      </m:r>
                                    </m:e>
                                    <m:sub>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𝒊𝒋</m:t>
                                      </m:r>
                                    </m:sub>
                                    <m:sup>
                                      <m:r>
                                        <a:rPr kumimoji="0" lang="en-US" altLang="en-US" sz="1800" b="1" i="1" u="none" strike="noStrike" kern="1200" cap="none" spc="0" normalizeH="0" baseline="0" noProof="0" smtClean="0">
                                          <a:ln>
                                            <a:noFill/>
                                          </a:ln>
                                          <a:solidFill>
                                            <a:srgbClr val="000000"/>
                                          </a:solidFill>
                                          <a:effectLst/>
                                          <a:uLnTx/>
                                          <a:uFillTx/>
                                          <a:latin typeface="Cambria Math" panose="02040503050406030204" pitchFamily="18" charset="0"/>
                                          <a:cs typeface="Times New Roman" panose="02020603050405020304" pitchFamily="18" charset="0"/>
                                        </a:rPr>
                                        <m:t>𝟐</m:t>
                                      </m:r>
                                    </m:sup>
                                  </m:sSubSup>
                                </m:e>
                              </m:nary>
                            </m:e>
                          </m:nary>
                        </m:e>
                      </m:rad>
                      <m:r>
                        <a:rPr lang="en-US" altLang="en-US" b="1" i="1">
                          <a:solidFill>
                            <a:srgbClr val="000000"/>
                          </a:solidFill>
                          <a:latin typeface="Cambria Math" panose="02040503050406030204" pitchFamily="18" charset="0"/>
                          <a:cs typeface="Times New Roman" panose="02020603050405020304" pitchFamily="18" charset="0"/>
                        </a:rPr>
                        <m:t>=</m:t>
                      </m:r>
                      <m:d>
                        <m:dPr>
                          <m:ctrlPr>
                            <a:rPr lang="en-US" altLang="en-US" b="1" i="1">
                              <a:solidFill>
                                <a:srgbClr val="000000"/>
                              </a:solidFill>
                              <a:latin typeface="Cambria Math" panose="02040503050406030204" pitchFamily="18" charset="0"/>
                              <a:cs typeface="Times New Roman" panose="02020603050405020304" pitchFamily="18" charset="0"/>
                            </a:rPr>
                          </m:ctrlPr>
                        </m:dPr>
                        <m:e>
                          <m:sSup>
                            <m:sSupPr>
                              <m:ctrlPr>
                                <a:rPr lang="en-US" altLang="en-US" b="1" i="1">
                                  <a:solidFill>
                                    <a:srgbClr val="000000"/>
                                  </a:solidFill>
                                  <a:latin typeface="Cambria Math" panose="02040503050406030204" pitchFamily="18" charset="0"/>
                                  <a:cs typeface="Times New Roman" panose="02020603050405020304" pitchFamily="18" charset="0"/>
                                </a:rPr>
                              </m:ctrlPr>
                            </m:sSupPr>
                            <m:e>
                              <m:r>
                                <a:rPr lang="en-US" altLang="en-US" b="1" i="1">
                                  <a:solidFill>
                                    <a:srgbClr val="000000"/>
                                  </a:solidFill>
                                  <a:latin typeface="Cambria Math" panose="02040503050406030204" pitchFamily="18" charset="0"/>
                                  <a:cs typeface="Times New Roman" panose="02020603050405020304" pitchFamily="18" charset="0"/>
                                </a:rPr>
                                <m:t>𝟐</m:t>
                              </m:r>
                            </m:e>
                            <m:sup>
                              <m:r>
                                <a:rPr lang="en-US" altLang="en-US" b="1" i="1">
                                  <a:solidFill>
                                    <a:srgbClr val="000000"/>
                                  </a:solidFill>
                                  <a:latin typeface="Cambria Math" panose="02040503050406030204" pitchFamily="18" charset="0"/>
                                  <a:cs typeface="Times New Roman" panose="02020603050405020304" pitchFamily="18" charset="0"/>
                                </a:rPr>
                                <m:t>𝟐</m:t>
                              </m:r>
                            </m:sup>
                          </m:sSup>
                          <m:r>
                            <a:rPr lang="en-US" altLang="en-US" b="1" i="1">
                              <a:solidFill>
                                <a:srgbClr val="000000"/>
                              </a:solidFill>
                              <a:latin typeface="Cambria Math" panose="02040503050406030204" pitchFamily="18" charset="0"/>
                              <a:cs typeface="Times New Roman" panose="02020603050405020304" pitchFamily="18" charset="0"/>
                            </a:rPr>
                            <m:t>+</m:t>
                          </m:r>
                          <m:sSup>
                            <m:sSupPr>
                              <m:ctrlPr>
                                <a:rPr lang="en-US" altLang="en-US" b="1" i="1">
                                  <a:solidFill>
                                    <a:srgbClr val="000000"/>
                                  </a:solidFill>
                                  <a:latin typeface="Cambria Math" panose="02040503050406030204" pitchFamily="18" charset="0"/>
                                  <a:cs typeface="Times New Roman" panose="02020603050405020304" pitchFamily="18" charset="0"/>
                                </a:rPr>
                              </m:ctrlPr>
                            </m:sSupPr>
                            <m:e>
                              <m:d>
                                <m:dPr>
                                  <m:begChr m:val="|"/>
                                  <m:endChr m:val="|"/>
                                  <m:ctrlPr>
                                    <a:rPr lang="en-US" altLang="en-US" b="1" i="1">
                                      <a:solidFill>
                                        <a:srgbClr val="000000"/>
                                      </a:solidFill>
                                      <a:latin typeface="Cambria Math" panose="02040503050406030204" pitchFamily="18" charset="0"/>
                                      <a:cs typeface="Times New Roman" panose="02020603050405020304" pitchFamily="18" charset="0"/>
                                    </a:rPr>
                                  </m:ctrlPr>
                                </m:dPr>
                                <m:e>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𝟐</m:t>
                                  </m:r>
                                </m:e>
                              </m:d>
                            </m:e>
                            <m:sup>
                              <m:r>
                                <a:rPr lang="en-US" altLang="en-US" b="1" i="1">
                                  <a:solidFill>
                                    <a:srgbClr val="000000"/>
                                  </a:solidFill>
                                  <a:latin typeface="Cambria Math" panose="02040503050406030204" pitchFamily="18" charset="0"/>
                                  <a:cs typeface="Times New Roman" panose="02020603050405020304" pitchFamily="18" charset="0"/>
                                </a:rPr>
                                <m:t>𝟐</m:t>
                              </m:r>
                            </m:sup>
                          </m:sSup>
                          <m:r>
                            <a:rPr lang="en-US" altLang="en-US" b="1" i="1">
                              <a:solidFill>
                                <a:srgbClr val="000000"/>
                              </a:solidFill>
                              <a:latin typeface="Cambria Math" panose="02040503050406030204" pitchFamily="18" charset="0"/>
                              <a:cs typeface="Times New Roman" panose="02020603050405020304" pitchFamily="18" charset="0"/>
                            </a:rPr>
                            <m:t>+</m:t>
                          </m:r>
                          <m:sSup>
                            <m:sSupPr>
                              <m:ctrlPr>
                                <a:rPr lang="en-US" altLang="en-US" b="1" i="1">
                                  <a:solidFill>
                                    <a:srgbClr val="000000"/>
                                  </a:solidFill>
                                  <a:latin typeface="Cambria Math" panose="02040503050406030204" pitchFamily="18" charset="0"/>
                                  <a:cs typeface="Times New Roman" panose="02020603050405020304" pitchFamily="18" charset="0"/>
                                </a:rPr>
                              </m:ctrlPr>
                            </m:sSupPr>
                            <m:e>
                              <m:r>
                                <a:rPr lang="en-US" altLang="en-US" b="1" i="1">
                                  <a:solidFill>
                                    <a:srgbClr val="000000"/>
                                  </a:solidFill>
                                  <a:latin typeface="Cambria Math" panose="02040503050406030204" pitchFamily="18" charset="0"/>
                                  <a:cs typeface="Times New Roman" panose="02020603050405020304" pitchFamily="18" charset="0"/>
                                </a:rPr>
                                <m:t>𝟏</m:t>
                              </m:r>
                            </m:e>
                            <m:sup>
                              <m:r>
                                <a:rPr lang="en-US" altLang="en-US" b="1" i="1">
                                  <a:solidFill>
                                    <a:srgbClr val="000000"/>
                                  </a:solidFill>
                                  <a:latin typeface="Cambria Math" panose="02040503050406030204" pitchFamily="18" charset="0"/>
                                  <a:cs typeface="Times New Roman" panose="02020603050405020304" pitchFamily="18" charset="0"/>
                                </a:rPr>
                                <m:t>𝟐</m:t>
                              </m:r>
                            </m:sup>
                          </m:sSup>
                          <m:r>
                            <a:rPr lang="en-US" altLang="en-US" b="1" i="1">
                              <a:solidFill>
                                <a:srgbClr val="000000"/>
                              </a:solidFill>
                              <a:latin typeface="Cambria Math" panose="02040503050406030204" pitchFamily="18" charset="0"/>
                              <a:cs typeface="Times New Roman" panose="02020603050405020304" pitchFamily="18" charset="0"/>
                            </a:rPr>
                            <m:t>+</m:t>
                          </m:r>
                          <m:sSup>
                            <m:sSupPr>
                              <m:ctrlPr>
                                <a:rPr lang="en-US" altLang="en-US" b="1" i="1">
                                  <a:solidFill>
                                    <a:srgbClr val="000000"/>
                                  </a:solidFill>
                                  <a:latin typeface="Cambria Math" panose="02040503050406030204" pitchFamily="18" charset="0"/>
                                  <a:cs typeface="Times New Roman" panose="02020603050405020304" pitchFamily="18" charset="0"/>
                                </a:rPr>
                              </m:ctrlPr>
                            </m:sSupPr>
                            <m:e>
                              <m:d>
                                <m:dPr>
                                  <m:begChr m:val="|"/>
                                  <m:endChr m:val="|"/>
                                  <m:ctrlPr>
                                    <a:rPr lang="en-US" altLang="en-US" b="1" i="1">
                                      <a:solidFill>
                                        <a:srgbClr val="000000"/>
                                      </a:solidFill>
                                      <a:latin typeface="Cambria Math" panose="02040503050406030204" pitchFamily="18" charset="0"/>
                                      <a:cs typeface="Times New Roman" panose="02020603050405020304" pitchFamily="18" charset="0"/>
                                    </a:rPr>
                                  </m:ctrlPr>
                                </m:dPr>
                                <m:e>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𝟏</m:t>
                                  </m:r>
                                </m:e>
                              </m:d>
                            </m:e>
                            <m:sup>
                              <m:r>
                                <a:rPr lang="en-US" altLang="en-US" b="1" i="1">
                                  <a:solidFill>
                                    <a:srgbClr val="000000"/>
                                  </a:solidFill>
                                  <a:latin typeface="Cambria Math" panose="02040503050406030204" pitchFamily="18" charset="0"/>
                                  <a:cs typeface="Times New Roman" panose="02020603050405020304" pitchFamily="18" charset="0"/>
                                </a:rPr>
                                <m:t>𝟐</m:t>
                              </m:r>
                            </m:sup>
                          </m:sSup>
                          <m:r>
                            <a:rPr lang="en-US" altLang="en-US" b="1" i="1">
                              <a:solidFill>
                                <a:srgbClr val="000000"/>
                              </a:solidFill>
                              <a:latin typeface="Cambria Math" panose="02040503050406030204" pitchFamily="18" charset="0"/>
                              <a:cs typeface="Times New Roman" panose="02020603050405020304" pitchFamily="18" charset="0"/>
                            </a:rPr>
                            <m:t>+</m:t>
                          </m:r>
                          <m:sSup>
                            <m:sSupPr>
                              <m:ctrlPr>
                                <a:rPr lang="en-US" altLang="en-US" b="1" i="1">
                                  <a:solidFill>
                                    <a:srgbClr val="000000"/>
                                  </a:solidFill>
                                  <a:latin typeface="Cambria Math" panose="02040503050406030204" pitchFamily="18" charset="0"/>
                                  <a:cs typeface="Times New Roman" panose="02020603050405020304" pitchFamily="18" charset="0"/>
                                </a:rPr>
                              </m:ctrlPr>
                            </m:sSupPr>
                            <m:e>
                              <m:r>
                                <a:rPr lang="en-US" altLang="en-US" b="1" i="1">
                                  <a:solidFill>
                                    <a:srgbClr val="000000"/>
                                  </a:solidFill>
                                  <a:latin typeface="Cambria Math" panose="02040503050406030204" pitchFamily="18" charset="0"/>
                                  <a:cs typeface="Times New Roman" panose="02020603050405020304" pitchFamily="18" charset="0"/>
                                </a:rPr>
                                <m:t>𝟑</m:t>
                              </m:r>
                            </m:e>
                            <m:sup>
                              <m:r>
                                <a:rPr lang="en-US" altLang="en-US" b="1" i="1">
                                  <a:solidFill>
                                    <a:srgbClr val="000000"/>
                                  </a:solidFill>
                                  <a:latin typeface="Cambria Math" panose="02040503050406030204" pitchFamily="18" charset="0"/>
                                  <a:cs typeface="Times New Roman" panose="02020603050405020304" pitchFamily="18" charset="0"/>
                                </a:rPr>
                                <m:t>𝟐</m:t>
                              </m:r>
                            </m:sup>
                          </m:sSup>
                          <m:r>
                            <a:rPr lang="en-US" altLang="en-US" b="1" i="1" smtClean="0">
                              <a:solidFill>
                                <a:srgbClr val="000000"/>
                              </a:solidFill>
                              <a:latin typeface="Cambria Math" panose="02040503050406030204" pitchFamily="18" charset="0"/>
                              <a:cs typeface="Times New Roman" panose="02020603050405020304" pitchFamily="18" charset="0"/>
                            </a:rPr>
                            <m:t>+</m:t>
                          </m:r>
                          <m:sSup>
                            <m:sSupPr>
                              <m:ctrlPr>
                                <a:rPr lang="en-US" altLang="en-US" b="1" i="1"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US" altLang="en-US" b="1" i="1">
                                      <a:solidFill>
                                        <a:srgbClr val="000000"/>
                                      </a:solidFill>
                                      <a:latin typeface="Cambria Math" panose="02040503050406030204" pitchFamily="18" charset="0"/>
                                      <a:cs typeface="Times New Roman" panose="02020603050405020304" pitchFamily="18" charset="0"/>
                                    </a:rPr>
                                  </m:ctrlPr>
                                </m:dPr>
                                <m:e>
                                  <m:r>
                                    <a:rPr lang="en-US" altLang="en-US" b="1" i="1">
                                      <a:solidFill>
                                        <a:srgbClr val="000000"/>
                                      </a:solidFill>
                                      <a:latin typeface="Cambria Math" panose="02040503050406030204" pitchFamily="18" charset="0"/>
                                      <a:cs typeface="Times New Roman" panose="02020603050405020304" pitchFamily="18" charset="0"/>
                                    </a:rPr>
                                    <m:t>−</m:t>
                                  </m:r>
                                  <m:r>
                                    <a:rPr lang="en-US" altLang="en-US" b="1" i="1">
                                      <a:solidFill>
                                        <a:srgbClr val="000000"/>
                                      </a:solidFill>
                                      <a:latin typeface="Cambria Math" panose="02040503050406030204" pitchFamily="18" charset="0"/>
                                      <a:cs typeface="Times New Roman" panose="02020603050405020304" pitchFamily="18" charset="0"/>
                                    </a:rPr>
                                    <m:t>𝟏</m:t>
                                  </m:r>
                                </m:e>
                              </m:d>
                            </m:e>
                            <m:sup>
                              <m:r>
                                <a:rPr lang="en-US" altLang="en-US" b="1" i="1" smtClean="0">
                                  <a:solidFill>
                                    <a:srgbClr val="000000"/>
                                  </a:solidFill>
                                  <a:latin typeface="Cambria Math" panose="02040503050406030204" pitchFamily="18" charset="0"/>
                                  <a:cs typeface="Times New Roman" panose="02020603050405020304" pitchFamily="18" charset="0"/>
                                </a:rPr>
                                <m:t>𝟐</m:t>
                              </m:r>
                            </m:sup>
                          </m:sSup>
                          <m:r>
                            <a:rPr lang="en-US" altLang="en-US" b="1" i="1" smtClean="0">
                              <a:solidFill>
                                <a:srgbClr val="000000"/>
                              </a:solidFill>
                              <a:latin typeface="Cambria Math" panose="02040503050406030204" pitchFamily="18" charset="0"/>
                              <a:cs typeface="Times New Roman" panose="02020603050405020304" pitchFamily="18" charset="0"/>
                            </a:rPr>
                            <m:t>+</m:t>
                          </m:r>
                          <m:sSup>
                            <m:sSupPr>
                              <m:ctrlPr>
                                <a:rPr lang="en-US" altLang="en-US" b="1" i="1" smtClean="0">
                                  <a:solidFill>
                                    <a:srgbClr val="000000"/>
                                  </a:solidFill>
                                  <a:latin typeface="Cambria Math" panose="02040503050406030204" pitchFamily="18" charset="0"/>
                                  <a:cs typeface="Times New Roman" panose="02020603050405020304" pitchFamily="18" charset="0"/>
                                </a:rPr>
                              </m:ctrlPr>
                            </m:sSupPr>
                            <m:e>
                              <m:r>
                                <a:rPr lang="en-US" altLang="en-US" b="1" i="1" smtClean="0">
                                  <a:solidFill>
                                    <a:srgbClr val="000000"/>
                                  </a:solidFill>
                                  <a:latin typeface="Cambria Math" panose="02040503050406030204" pitchFamily="18" charset="0"/>
                                  <a:cs typeface="Times New Roman" panose="02020603050405020304" pitchFamily="18" charset="0"/>
                                </a:rPr>
                                <m:t>𝟐</m:t>
                              </m:r>
                            </m:e>
                            <m:sup>
                              <m:r>
                                <a:rPr lang="en-US" altLang="en-US" b="1" i="1" smtClean="0">
                                  <a:solidFill>
                                    <a:srgbClr val="000000"/>
                                  </a:solidFill>
                                  <a:latin typeface="Cambria Math" panose="02040503050406030204" pitchFamily="18" charset="0"/>
                                  <a:cs typeface="Times New Roman" panose="02020603050405020304" pitchFamily="18" charset="0"/>
                                </a:rPr>
                                <m:t>𝟐</m:t>
                              </m:r>
                            </m:sup>
                          </m:sSup>
                          <m:r>
                            <a:rPr lang="en-US" altLang="en-US" b="1" i="1" smtClean="0">
                              <a:solidFill>
                                <a:srgbClr val="000000"/>
                              </a:solidFill>
                              <a:latin typeface="Cambria Math" panose="02040503050406030204" pitchFamily="18" charset="0"/>
                              <a:cs typeface="Times New Roman" panose="02020603050405020304" pitchFamily="18" charset="0"/>
                            </a:rPr>
                            <m:t>+</m:t>
                          </m:r>
                          <m:sSup>
                            <m:sSupPr>
                              <m:ctrlPr>
                                <a:rPr lang="en-US" altLang="en-US" b="1" i="1"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US" altLang="en-US" b="1" i="1" smtClean="0">
                                      <a:solidFill>
                                        <a:srgbClr val="000000"/>
                                      </a:solidFill>
                                      <a:latin typeface="Cambria Math" panose="02040503050406030204" pitchFamily="18" charset="0"/>
                                      <a:cs typeface="Times New Roman" panose="02020603050405020304" pitchFamily="18" charset="0"/>
                                    </a:rPr>
                                  </m:ctrlPr>
                                </m:dPr>
                                <m:e>
                                  <m:r>
                                    <a:rPr lang="en-US" altLang="en-US" b="1" i="1" smtClean="0">
                                      <a:solidFill>
                                        <a:srgbClr val="000000"/>
                                      </a:solidFill>
                                      <a:latin typeface="Cambria Math" panose="02040503050406030204" pitchFamily="18" charset="0"/>
                                      <a:cs typeface="Times New Roman" panose="02020603050405020304" pitchFamily="18" charset="0"/>
                                    </a:rPr>
                                    <m:t>−</m:t>
                                  </m:r>
                                  <m:r>
                                    <a:rPr lang="en-US" altLang="en-US" b="1" i="1" smtClean="0">
                                      <a:solidFill>
                                        <a:srgbClr val="000000"/>
                                      </a:solidFill>
                                      <a:latin typeface="Cambria Math" panose="02040503050406030204" pitchFamily="18" charset="0"/>
                                      <a:cs typeface="Times New Roman" panose="02020603050405020304" pitchFamily="18" charset="0"/>
                                    </a:rPr>
                                    <m:t>𝟒</m:t>
                                  </m:r>
                                </m:e>
                              </m:d>
                            </m:e>
                            <m:sup>
                              <m:r>
                                <a:rPr lang="en-US" altLang="en-US" b="1" i="1" smtClean="0">
                                  <a:solidFill>
                                    <a:srgbClr val="000000"/>
                                  </a:solidFill>
                                  <a:latin typeface="Cambria Math" panose="02040503050406030204" pitchFamily="18" charset="0"/>
                                  <a:cs typeface="Times New Roman" panose="02020603050405020304" pitchFamily="18" charset="0"/>
                                </a:rPr>
                                <m:t>𝟐</m:t>
                              </m:r>
                            </m:sup>
                          </m:sSup>
                          <m:r>
                            <a:rPr lang="en-US" altLang="en-US" b="1" i="1" smtClean="0">
                              <a:solidFill>
                                <a:srgbClr val="000000"/>
                              </a:solidFill>
                              <a:latin typeface="Cambria Math" panose="02040503050406030204" pitchFamily="18" charset="0"/>
                              <a:cs typeface="Times New Roman" panose="02020603050405020304" pitchFamily="18" charset="0"/>
                            </a:rPr>
                            <m:t>+</m:t>
                          </m:r>
                          <m:sSup>
                            <m:sSupPr>
                              <m:ctrlPr>
                                <a:rPr lang="en-US" altLang="en-US" b="1" i="1" smtClean="0">
                                  <a:solidFill>
                                    <a:srgbClr val="000000"/>
                                  </a:solidFill>
                                  <a:latin typeface="Cambria Math" panose="02040503050406030204" pitchFamily="18" charset="0"/>
                                  <a:cs typeface="Times New Roman" panose="02020603050405020304" pitchFamily="18" charset="0"/>
                                </a:rPr>
                              </m:ctrlPr>
                            </m:sSupPr>
                            <m:e>
                              <m:r>
                                <a:rPr lang="en-US" altLang="en-US" b="1" i="1" smtClean="0">
                                  <a:solidFill>
                                    <a:srgbClr val="000000"/>
                                  </a:solidFill>
                                  <a:latin typeface="Cambria Math" panose="02040503050406030204" pitchFamily="18" charset="0"/>
                                  <a:cs typeface="Times New Roman" panose="02020603050405020304" pitchFamily="18" charset="0"/>
                                </a:rPr>
                                <m:t>𝟏</m:t>
                              </m:r>
                            </m:e>
                            <m:sup>
                              <m:r>
                                <a:rPr lang="en-US" altLang="en-US" b="1" i="1" smtClean="0">
                                  <a:solidFill>
                                    <a:srgbClr val="000000"/>
                                  </a:solidFill>
                                  <a:latin typeface="Cambria Math" panose="02040503050406030204" pitchFamily="18" charset="0"/>
                                  <a:cs typeface="Times New Roman" panose="02020603050405020304" pitchFamily="18" charset="0"/>
                                </a:rPr>
                                <m:t>𝟐</m:t>
                              </m:r>
                            </m:sup>
                          </m:sSup>
                        </m:e>
                      </m:d>
                      <m:r>
                        <a:rPr lang="en-US" altLang="en-US"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𝟔</m:t>
                      </m:r>
                      <m:r>
                        <a:rPr lang="en-US" altLang="en-US"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en-US"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𝟒𝟎</m:t>
                      </m:r>
                    </m:oMath>
                  </m:oMathPara>
                </a14:m>
                <a:endParaRPr kumimoji="0" lang="en-US" altLang="en-US" sz="18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xmlns="">
          <p:sp>
            <p:nvSpPr>
              <p:cNvPr id="3" name="Text Box 3"/>
              <p:cNvSpPr txBox="1">
                <a:spLocks noRot="1" noChangeAspect="1" noMove="1" noResize="1" noEditPoints="1" noAdjustHandles="1" noChangeArrowheads="1" noChangeShapeType="1" noTextEdit="1"/>
              </p:cNvSpPr>
              <p:nvPr/>
            </p:nvSpPr>
            <p:spPr bwMode="auto">
              <a:xfrm>
                <a:off x="251520" y="722189"/>
                <a:ext cx="7920360" cy="5877272"/>
              </a:xfrm>
              <a:prstGeom prst="rect">
                <a:avLst/>
              </a:prstGeom>
              <a:blipFill>
                <a:blip r:embed="rId2"/>
                <a:stretch>
                  <a:fillRect l="-4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123951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756" y="335846"/>
            <a:ext cx="8657112" cy="3416320"/>
          </a:xfrm>
          <a:prstGeom prst="rect">
            <a:avLst/>
          </a:prstGeom>
        </p:spPr>
        <p:txBody>
          <a:bodyPr wrap="square">
            <a:spAutoFit/>
          </a:bodyPr>
          <a:lstStyle/>
          <a:p>
            <a:r>
              <a:rPr lang="en-US" dirty="0"/>
              <a:t>Dot (Scalar) Product:</a:t>
            </a:r>
          </a:p>
          <a:p>
            <a:endParaRPr lang="en-US" dirty="0"/>
          </a:p>
          <a:p>
            <a:r>
              <a:rPr lang="en-US" sz="2400" dirty="0">
                <a:latin typeface="Times New Roman" panose="02020603050405020304" pitchFamily="18" charset="0"/>
                <a:cs typeface="Times New Roman" panose="02020603050405020304" pitchFamily="18" charset="0"/>
              </a:rPr>
              <a:t>The dot product of two vectors gives a scalar, that means only the magnitude is left, no direction. Mathematically, it is equal to the product of the magnitude of two vectors times the cosine of the angle between the two. </a:t>
            </a:r>
            <a:r>
              <a:rPr lang="en-US" sz="2400" dirty="0" err="1">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 ⋅u⃗ =|v⃗ ||u⃗ |</a:t>
            </a:r>
            <a:r>
              <a:rPr lang="en-US" sz="2400" dirty="0" err="1" smtClean="0">
                <a:latin typeface="Times New Roman" panose="02020603050405020304" pitchFamily="18" charset="0"/>
                <a:cs typeface="Times New Roman" panose="02020603050405020304" pitchFamily="18" charset="0"/>
              </a:rPr>
              <a:t>Cosθ</a:t>
            </a:r>
            <a:endParaRPr lang="en-US" sz="2400" dirty="0" smtClean="0">
              <a:latin typeface="Times New Roman" panose="02020603050405020304" pitchFamily="18" charset="0"/>
              <a:cs typeface="Times New Roman" panose="02020603050405020304" pitchFamily="18" charset="0"/>
            </a:endParaRPr>
          </a:p>
          <a:p>
            <a:endParaRPr lang="en-US" dirty="0"/>
          </a:p>
          <a:p>
            <a:endParaRPr lang="en-US" dirty="0"/>
          </a:p>
        </p:txBody>
      </p:sp>
      <p:pic>
        <p:nvPicPr>
          <p:cNvPr id="1028" name="Picture 4" descr="https://upload.wikimedia.org/wikipedia/commons/thumb/3/3e/Dot_Product.svg/220px-Dot_Produc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671" y="3641271"/>
            <a:ext cx="20955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body" idx="1"/>
          </p:nvPr>
        </p:nvSpPr>
        <p:spPr>
          <a:xfrm>
            <a:off x="600075" y="869950"/>
            <a:ext cx="8572500" cy="5865813"/>
          </a:xfrm>
        </p:spPr>
        <p:txBody>
          <a:bodyPr/>
          <a:lstStyle/>
          <a:p>
            <a:r>
              <a:rPr lang="en-US" altLang="en-US" sz="3400"/>
              <a:t>If the vectors </a:t>
            </a:r>
            <a:r>
              <a:rPr lang="en-US" altLang="en-US" sz="3400" b="1"/>
              <a:t>a </a:t>
            </a:r>
            <a:r>
              <a:rPr lang="en-US" altLang="en-US" sz="3400"/>
              <a:t>and </a:t>
            </a:r>
            <a:r>
              <a:rPr lang="en-US" altLang="en-US" sz="3400" b="1"/>
              <a:t>b </a:t>
            </a:r>
            <a:r>
              <a:rPr lang="en-US" altLang="en-US" sz="3400"/>
              <a:t>have lengths 4 </a:t>
            </a:r>
            <a:br>
              <a:rPr lang="en-US" altLang="en-US" sz="3400"/>
            </a:br>
            <a:r>
              <a:rPr lang="en-US" altLang="en-US" sz="3400"/>
              <a:t>and 6, and the angle between them is </a:t>
            </a:r>
            <a:r>
              <a:rPr lang="el-GR" altLang="en-US" sz="3400" i="1">
                <a:latin typeface="" charset="0"/>
                <a:cs typeface="Arial" panose="020B0604020202020204" pitchFamily="34" charset="0"/>
              </a:rPr>
              <a:t>π</a:t>
            </a:r>
            <a:r>
              <a:rPr lang="en-US" altLang="en-US" sz="3400">
                <a:latin typeface="" charset="0"/>
                <a:cs typeface="Arial" panose="020B0604020202020204" pitchFamily="34" charset="0"/>
              </a:rPr>
              <a:t>/</a:t>
            </a:r>
            <a:r>
              <a:rPr lang="en-US" altLang="en-US" sz="3400"/>
              <a:t>3, find </a:t>
            </a:r>
            <a:r>
              <a:rPr lang="en-US" altLang="en-US" sz="3400" b="1"/>
              <a:t>a </a:t>
            </a:r>
            <a:r>
              <a:rPr lang="en-US" altLang="en-US" sz="3400" b="1">
                <a:latin typeface="Times New Roman" panose="02020603050405020304" pitchFamily="18" charset="0"/>
                <a:cs typeface="Times New Roman" panose="02020603050405020304" pitchFamily="18" charset="0"/>
              </a:rPr>
              <a:t>∙</a:t>
            </a:r>
            <a:r>
              <a:rPr lang="en-US" altLang="en-US" sz="3400"/>
              <a:t> </a:t>
            </a:r>
            <a:r>
              <a:rPr lang="en-US" altLang="en-US" sz="3400" b="1"/>
              <a:t>b</a:t>
            </a:r>
            <a:r>
              <a:rPr lang="en-US" altLang="en-US" sz="3400"/>
              <a:t>.</a:t>
            </a:r>
          </a:p>
          <a:p>
            <a:pPr lvl="1"/>
            <a:endParaRPr lang="en-US" altLang="en-US" sz="3400"/>
          </a:p>
          <a:p>
            <a:pPr lvl="1"/>
            <a:r>
              <a:rPr lang="en-US" altLang="en-US" sz="2600"/>
              <a:t>Using Theorem 3, we have: </a:t>
            </a:r>
            <a:br>
              <a:rPr lang="en-US" altLang="en-US" sz="2600"/>
            </a:br>
            <a:r>
              <a:rPr lang="en-US" altLang="en-US" sz="2600"/>
              <a:t/>
            </a:r>
            <a:br>
              <a:rPr lang="en-US" altLang="en-US" sz="2600"/>
            </a:br>
            <a:r>
              <a:rPr lang="en-US" altLang="en-US" sz="2600"/>
              <a:t>			</a:t>
            </a:r>
            <a:r>
              <a:rPr lang="en-US" altLang="en-US" sz="2600" b="1"/>
              <a:t>a </a:t>
            </a:r>
            <a:r>
              <a:rPr lang="en-US" altLang="en-US" sz="2600" b="1">
                <a:latin typeface="Times New Roman" panose="02020603050405020304" pitchFamily="18" charset="0"/>
                <a:cs typeface="Times New Roman" panose="02020603050405020304" pitchFamily="18" charset="0"/>
              </a:rPr>
              <a:t>∙</a:t>
            </a:r>
            <a:r>
              <a:rPr lang="en-US" altLang="en-US" sz="2600"/>
              <a:t> </a:t>
            </a:r>
            <a:r>
              <a:rPr lang="en-US" altLang="en-US" sz="2600" b="1"/>
              <a:t>b </a:t>
            </a:r>
            <a:r>
              <a:rPr lang="en-US" altLang="en-US" sz="2600"/>
              <a:t>= |</a:t>
            </a:r>
            <a:r>
              <a:rPr lang="en-US" altLang="en-US" sz="2600" b="1"/>
              <a:t>a</a:t>
            </a:r>
            <a:r>
              <a:rPr lang="en-US" altLang="en-US" sz="2600"/>
              <a:t>||</a:t>
            </a:r>
            <a:r>
              <a:rPr lang="en-US" altLang="en-US" sz="2600" b="1"/>
              <a:t>b</a:t>
            </a:r>
            <a:r>
              <a:rPr lang="en-US" altLang="en-US" sz="2600"/>
              <a:t>|</a:t>
            </a:r>
            <a:r>
              <a:rPr lang="en-US" altLang="en-US" sz="2600" b="1"/>
              <a:t> </a:t>
            </a:r>
            <a:r>
              <a:rPr lang="en-US" altLang="en-US" sz="2600"/>
              <a:t>cos(</a:t>
            </a:r>
            <a:r>
              <a:rPr lang="el-GR" altLang="en-US" sz="2600" i="1">
                <a:latin typeface="" charset="0"/>
                <a:cs typeface="Arial" panose="020B0604020202020204" pitchFamily="34" charset="0"/>
              </a:rPr>
              <a:t>π</a:t>
            </a:r>
            <a:r>
              <a:rPr lang="en-US" altLang="en-US" sz="2600">
                <a:latin typeface="" charset="0"/>
                <a:cs typeface="Arial" panose="020B0604020202020204" pitchFamily="34" charset="0"/>
              </a:rPr>
              <a:t>/</a:t>
            </a:r>
            <a:r>
              <a:rPr lang="en-US" altLang="en-US" sz="2600"/>
              <a:t>3) </a:t>
            </a:r>
            <a:br>
              <a:rPr lang="en-US" altLang="en-US" sz="2600"/>
            </a:br>
            <a:r>
              <a:rPr lang="en-US" altLang="en-US" sz="2600"/>
              <a:t>		        	        = 4 </a:t>
            </a:r>
            <a:r>
              <a:rPr lang="en-US" altLang="en-US" sz="2600" b="1">
                <a:latin typeface="Times New Roman" panose="02020603050405020304" pitchFamily="18" charset="0"/>
                <a:cs typeface="Times New Roman" panose="02020603050405020304" pitchFamily="18" charset="0"/>
              </a:rPr>
              <a:t>∙</a:t>
            </a:r>
            <a:r>
              <a:rPr lang="en-US" altLang="en-US" sz="2600"/>
              <a:t> 6 </a:t>
            </a:r>
            <a:r>
              <a:rPr lang="en-US" altLang="en-US" sz="2600" b="1">
                <a:latin typeface="Times New Roman" panose="02020603050405020304" pitchFamily="18" charset="0"/>
                <a:cs typeface="Times New Roman" panose="02020603050405020304" pitchFamily="18" charset="0"/>
              </a:rPr>
              <a:t>∙</a:t>
            </a:r>
            <a:r>
              <a:rPr lang="en-US" altLang="en-US" sz="2600" b="1">
                <a:cs typeface="Arial" panose="020B0604020202020204" pitchFamily="34" charset="0"/>
              </a:rPr>
              <a:t> </a:t>
            </a:r>
            <a:r>
              <a:rPr lang="en-US" altLang="en-US" sz="2600">
                <a:cs typeface="Arial" panose="020B0604020202020204" pitchFamily="34" charset="0"/>
              </a:rPr>
              <a:t>½</a:t>
            </a:r>
            <a:r>
              <a:rPr lang="en-US" altLang="en-US" sz="2600"/>
              <a:t> </a:t>
            </a:r>
            <a:br>
              <a:rPr lang="en-US" altLang="en-US" sz="2600"/>
            </a:br>
            <a:r>
              <a:rPr lang="en-US" altLang="en-US" sz="2600"/>
              <a:t>		        	        = 12</a:t>
            </a:r>
          </a:p>
        </p:txBody>
      </p:sp>
      <p:sp>
        <p:nvSpPr>
          <p:cNvPr id="653315" name="Rectangle 3"/>
          <p:cNvSpPr>
            <a:spLocks noGrp="1" noChangeArrowheads="1"/>
          </p:cNvSpPr>
          <p:nvPr>
            <p:ph type="title"/>
          </p:nvPr>
        </p:nvSpPr>
        <p:spPr>
          <a:noFill/>
          <a:ln/>
        </p:spPr>
        <p:txBody>
          <a:bodyPr/>
          <a:lstStyle/>
          <a:p>
            <a:r>
              <a:rPr lang="en-US" altLang="en-US"/>
              <a:t>DOT PRODUCT</a:t>
            </a:r>
          </a:p>
        </p:txBody>
      </p:sp>
      <p:sp>
        <p:nvSpPr>
          <p:cNvPr id="653316" name="Text Box 4"/>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Example 2</a:t>
            </a:r>
          </a:p>
        </p:txBody>
      </p:sp>
    </p:spTree>
    <p:extLst>
      <p:ext uri="{BB962C8B-B14F-4D97-AF65-F5344CB8AC3E}">
        <p14:creationId xmlns:p14="http://schemas.microsoft.com/office/powerpoint/2010/main" val="2376978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body" idx="1"/>
          </p:nvPr>
        </p:nvSpPr>
        <p:spPr>
          <a:xfrm>
            <a:off x="585788" y="841375"/>
            <a:ext cx="8572500" cy="5865813"/>
          </a:xfrm>
        </p:spPr>
        <p:txBody>
          <a:bodyPr/>
          <a:lstStyle/>
          <a:p>
            <a:r>
              <a:rPr lang="en-US" altLang="en-US" sz="3600"/>
              <a:t>The formula in Theorem 3 </a:t>
            </a:r>
            <a:br>
              <a:rPr lang="en-US" altLang="en-US" sz="3600"/>
            </a:br>
            <a:r>
              <a:rPr lang="en-US" altLang="en-US" sz="3600"/>
              <a:t>also enables us to find the angle between two vectors. </a:t>
            </a:r>
          </a:p>
        </p:txBody>
      </p:sp>
      <p:sp>
        <p:nvSpPr>
          <p:cNvPr id="655363" name="Rectangle 3"/>
          <p:cNvSpPr>
            <a:spLocks noGrp="1" noChangeArrowheads="1"/>
          </p:cNvSpPr>
          <p:nvPr>
            <p:ph type="title"/>
          </p:nvPr>
        </p:nvSpPr>
        <p:spPr>
          <a:noFill/>
          <a:ln/>
        </p:spPr>
        <p:txBody>
          <a:bodyPr/>
          <a:lstStyle/>
          <a:p>
            <a:r>
              <a:rPr lang="en-US" altLang="en-US"/>
              <a:t>DOT PRODUCT</a:t>
            </a:r>
          </a:p>
        </p:txBody>
      </p:sp>
    </p:spTree>
    <p:extLst>
      <p:ext uri="{BB962C8B-B14F-4D97-AF65-F5344CB8AC3E}">
        <p14:creationId xmlns:p14="http://schemas.microsoft.com/office/powerpoint/2010/main" val="2229949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body" idx="1"/>
          </p:nvPr>
        </p:nvSpPr>
        <p:spPr>
          <a:xfrm>
            <a:off x="600075" y="869950"/>
            <a:ext cx="8572500" cy="5865813"/>
          </a:xfrm>
        </p:spPr>
        <p:txBody>
          <a:bodyPr/>
          <a:lstStyle/>
          <a:p>
            <a:r>
              <a:rPr lang="en-US" altLang="en-US" sz="3400"/>
              <a:t>If </a:t>
            </a:r>
            <a:r>
              <a:rPr lang="el-GR" altLang="en-US" sz="3400" i="1">
                <a:cs typeface="Arial" panose="020B0604020202020204" pitchFamily="34" charset="0"/>
              </a:rPr>
              <a:t>θ</a:t>
            </a:r>
            <a:r>
              <a:rPr lang="en-US" altLang="en-US" sz="3400"/>
              <a:t> is the angle between the nonzero vectors </a:t>
            </a:r>
            <a:r>
              <a:rPr lang="en-US" altLang="en-US" sz="3400" b="1"/>
              <a:t>a</a:t>
            </a:r>
            <a:r>
              <a:rPr lang="en-US" altLang="en-US" sz="3400"/>
              <a:t> and </a:t>
            </a:r>
            <a:r>
              <a:rPr lang="en-US" altLang="en-US" sz="3400" b="1"/>
              <a:t>b</a:t>
            </a:r>
            <a:r>
              <a:rPr lang="en-US" altLang="en-US" sz="3400"/>
              <a:t>, then</a:t>
            </a:r>
          </a:p>
        </p:txBody>
      </p:sp>
      <p:graphicFrame>
        <p:nvGraphicFramePr>
          <p:cNvPr id="657412" name="Object 4"/>
          <p:cNvGraphicFramePr>
            <a:graphicFrameLocks noChangeAspect="1"/>
          </p:cNvGraphicFramePr>
          <p:nvPr/>
        </p:nvGraphicFramePr>
        <p:xfrm>
          <a:off x="3114675" y="3000375"/>
          <a:ext cx="3081338" cy="1474788"/>
        </p:xfrm>
        <a:graphic>
          <a:graphicData uri="http://schemas.openxmlformats.org/presentationml/2006/ole">
            <mc:AlternateContent xmlns:mc="http://schemas.openxmlformats.org/markup-compatibility/2006">
              <mc:Choice xmlns:v="urn:schemas-microsoft-com:vml" Requires="v">
                <p:oleObj spid="_x0000_s1032" name="Equation" r:id="rId4" imgW="901440" imgH="431640" progId="Equation.DSMT4">
                  <p:embed/>
                </p:oleObj>
              </mc:Choice>
              <mc:Fallback>
                <p:oleObj name="Equation" r:id="rId4" imgW="90144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675" y="3000375"/>
                        <a:ext cx="3081338" cy="147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7414" name="Rectangle 6"/>
          <p:cNvSpPr>
            <a:spLocks noGrp="1" noChangeArrowheads="1"/>
          </p:cNvSpPr>
          <p:nvPr>
            <p:ph type="title"/>
          </p:nvPr>
        </p:nvSpPr>
        <p:spPr>
          <a:noFill/>
          <a:ln/>
        </p:spPr>
        <p:txBody>
          <a:bodyPr/>
          <a:lstStyle/>
          <a:p>
            <a:r>
              <a:rPr lang="en-US" altLang="en-US"/>
              <a:t>NONZERO VECTORS</a:t>
            </a:r>
          </a:p>
        </p:txBody>
      </p:sp>
      <p:sp>
        <p:nvSpPr>
          <p:cNvPr id="657415" name="Text Box 7"/>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Corollary 6</a:t>
            </a:r>
          </a:p>
        </p:txBody>
      </p:sp>
    </p:spTree>
    <p:extLst>
      <p:ext uri="{BB962C8B-B14F-4D97-AF65-F5344CB8AC3E}">
        <p14:creationId xmlns:p14="http://schemas.microsoft.com/office/powerpoint/2010/main" val="164154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body" idx="1"/>
          </p:nvPr>
        </p:nvSpPr>
        <p:spPr>
          <a:xfrm>
            <a:off x="547688" y="841375"/>
            <a:ext cx="8572500" cy="5865813"/>
          </a:xfrm>
        </p:spPr>
        <p:txBody>
          <a:bodyPr/>
          <a:lstStyle/>
          <a:p>
            <a:r>
              <a:rPr lang="en-US" altLang="en-US" sz="3600"/>
              <a:t>Find the angle between the vectors </a:t>
            </a:r>
            <a:br>
              <a:rPr lang="en-US" altLang="en-US" sz="3600"/>
            </a:br>
            <a:r>
              <a:rPr lang="en-US" altLang="en-US" sz="3600"/>
              <a:t/>
            </a:r>
            <a:br>
              <a:rPr lang="en-US" altLang="en-US" sz="3600"/>
            </a:br>
            <a:r>
              <a:rPr lang="en-US" altLang="en-US" sz="3600"/>
              <a:t>	</a:t>
            </a:r>
            <a:r>
              <a:rPr lang="en-US" altLang="en-US" sz="3600" b="1"/>
              <a:t>a </a:t>
            </a:r>
            <a:r>
              <a:rPr lang="en-US" altLang="en-US" sz="3600"/>
              <a:t>= </a:t>
            </a:r>
            <a:r>
              <a:rPr lang="en-US" altLang="en-US" sz="3600">
                <a:latin typeface="MS Mincho" pitchFamily="49" charset="-128"/>
                <a:cs typeface="Arial" panose="020B0604020202020204" pitchFamily="34" charset="0"/>
              </a:rPr>
              <a:t>‹</a:t>
            </a:r>
            <a:r>
              <a:rPr lang="en-US" altLang="en-US" sz="3600"/>
              <a:t>2, 2, –1</a:t>
            </a:r>
            <a:r>
              <a:rPr lang="en-US" altLang="en-US" sz="3600">
                <a:latin typeface="MS Mincho" pitchFamily="49" charset="-128"/>
                <a:ea typeface="MS Mincho" pitchFamily="49" charset="-128"/>
              </a:rPr>
              <a:t>›</a:t>
            </a:r>
            <a:r>
              <a:rPr lang="en-US" altLang="en-US" sz="3600">
                <a:cs typeface="Arial" panose="020B0604020202020204" pitchFamily="34" charset="0"/>
              </a:rPr>
              <a:t> </a:t>
            </a:r>
            <a:r>
              <a:rPr lang="en-US" altLang="en-US" sz="3600"/>
              <a:t>and </a:t>
            </a:r>
            <a:r>
              <a:rPr lang="en-US" altLang="en-US" sz="3600" b="1"/>
              <a:t>b </a:t>
            </a:r>
            <a:r>
              <a:rPr lang="en-US" altLang="en-US" sz="3600"/>
              <a:t>= </a:t>
            </a:r>
            <a:r>
              <a:rPr lang="en-US" altLang="en-US" sz="3600">
                <a:latin typeface="MS Mincho" pitchFamily="49" charset="-128"/>
                <a:cs typeface="Arial" panose="020B0604020202020204" pitchFamily="34" charset="0"/>
              </a:rPr>
              <a:t>‹</a:t>
            </a:r>
            <a:r>
              <a:rPr lang="en-US" altLang="en-US" sz="3600"/>
              <a:t>5, –3, 2</a:t>
            </a:r>
            <a:r>
              <a:rPr lang="en-US" altLang="en-US" sz="3600">
                <a:latin typeface="MS Mincho" pitchFamily="49" charset="-128"/>
                <a:ea typeface="MS Mincho" pitchFamily="49" charset="-128"/>
              </a:rPr>
              <a:t>›</a:t>
            </a:r>
            <a:endParaRPr lang="en-US" altLang="en-US" sz="3600"/>
          </a:p>
        </p:txBody>
      </p:sp>
      <p:sp>
        <p:nvSpPr>
          <p:cNvPr id="659459" name="Rectangle 3"/>
          <p:cNvSpPr>
            <a:spLocks noGrp="1" noChangeArrowheads="1"/>
          </p:cNvSpPr>
          <p:nvPr>
            <p:ph type="title"/>
          </p:nvPr>
        </p:nvSpPr>
        <p:spPr>
          <a:noFill/>
          <a:ln/>
        </p:spPr>
        <p:txBody>
          <a:bodyPr/>
          <a:lstStyle/>
          <a:p>
            <a:r>
              <a:rPr lang="en-US" altLang="en-US"/>
              <a:t>NONZERO VECTORS</a:t>
            </a:r>
          </a:p>
        </p:txBody>
      </p:sp>
      <p:sp>
        <p:nvSpPr>
          <p:cNvPr id="659460" name="Text Box 4"/>
          <p:cNvSpPr txBox="1">
            <a:spLocks noChangeArrowheads="1"/>
          </p:cNvSpPr>
          <p:nvPr/>
        </p:nvSpPr>
        <p:spPr bwMode="auto">
          <a:xfrm>
            <a:off x="5824538" y="444500"/>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b="1" smtClean="0">
                <a:solidFill>
                  <a:srgbClr val="800000"/>
                </a:solidFill>
              </a:rPr>
              <a:t>Example 3</a:t>
            </a:r>
          </a:p>
        </p:txBody>
      </p:sp>
    </p:spTree>
    <p:extLst>
      <p:ext uri="{BB962C8B-B14F-4D97-AF65-F5344CB8AC3E}">
        <p14:creationId xmlns:p14="http://schemas.microsoft.com/office/powerpoint/2010/main" val="802012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lc">
  <a:themeElements>
    <a:clrScheme name="cal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rgbClr val="E45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rgbClr val="E45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l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l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l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l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l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l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lc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l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l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l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l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l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2269</Words>
  <Application>Microsoft Office PowerPoint</Application>
  <PresentationFormat>On-screen Show (4:3)</PresentationFormat>
  <Paragraphs>158</Paragraphs>
  <Slides>44</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5" baseType="lpstr">
      <vt:lpstr>MS Mincho</vt:lpstr>
      <vt:lpstr>Arial</vt:lpstr>
      <vt:lpstr>Calibri</vt:lpstr>
      <vt:lpstr>Calibri Light</vt:lpstr>
      <vt:lpstr>Cambria Math</vt:lpstr>
      <vt:lpstr>Times New Roman</vt:lpstr>
      <vt:lpstr>Urdu Typesetting</vt:lpstr>
      <vt:lpstr>Wingdings</vt:lpstr>
      <vt:lpstr>Office Theme</vt:lpstr>
      <vt:lpstr>calc</vt:lpstr>
      <vt:lpstr>Equation</vt:lpstr>
      <vt:lpstr>PowerPoint Presentation</vt:lpstr>
      <vt:lpstr>PowerPoint Presentation</vt:lpstr>
      <vt:lpstr>PowerPoint Presentation</vt:lpstr>
      <vt:lpstr>PowerPoint Presentation</vt:lpstr>
      <vt:lpstr>PowerPoint Presentation</vt:lpstr>
      <vt:lpstr>DOT PRODUCT</vt:lpstr>
      <vt:lpstr>DOT PRODUCT</vt:lpstr>
      <vt:lpstr>NONZERO VECTORS</vt:lpstr>
      <vt:lpstr>NONZERO VECTORS</vt:lpstr>
      <vt:lpstr>NONZERO VECTORS</vt:lpstr>
      <vt:lpstr>NONZERO VECTORS</vt:lpstr>
      <vt:lpstr>ORTHOGONAL VECTORS</vt:lpstr>
      <vt:lpstr>ORTHOGONAL VECTORS</vt:lpstr>
      <vt:lpstr>ZERO VECTORS</vt:lpstr>
      <vt:lpstr>ORTHOGONAL VECTORS</vt:lpstr>
      <vt:lpstr>DOT PRODUCT</vt:lpstr>
      <vt:lpstr>DOT PRODUCT</vt:lpstr>
      <vt:lpstr>DOT 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Koorush</dc:creator>
  <cp:lastModifiedBy>Devops</cp:lastModifiedBy>
  <cp:revision>11</cp:revision>
  <dcterms:created xsi:type="dcterms:W3CDTF">2018-10-05T07:39:36Z</dcterms:created>
  <dcterms:modified xsi:type="dcterms:W3CDTF">2021-04-02T15:42:09Z</dcterms:modified>
</cp:coreProperties>
</file>