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9"/>
  </p:notesMasterIdLst>
  <p:sldIdLst>
    <p:sldId id="256" r:id="rId2"/>
    <p:sldId id="258" r:id="rId3"/>
    <p:sldId id="373"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262" r:id="rId19"/>
    <p:sldId id="263" r:id="rId20"/>
    <p:sldId id="284" r:id="rId21"/>
    <p:sldId id="264" r:id="rId22"/>
    <p:sldId id="265" r:id="rId23"/>
    <p:sldId id="328" r:id="rId24"/>
    <p:sldId id="329" r:id="rId25"/>
    <p:sldId id="330" r:id="rId26"/>
    <p:sldId id="331" r:id="rId27"/>
    <p:sldId id="332" r:id="rId28"/>
    <p:sldId id="260" r:id="rId29"/>
    <p:sldId id="273" r:id="rId30"/>
    <p:sldId id="276" r:id="rId31"/>
    <p:sldId id="275" r:id="rId32"/>
    <p:sldId id="277" r:id="rId33"/>
    <p:sldId id="278" r:id="rId34"/>
    <p:sldId id="279" r:id="rId35"/>
    <p:sldId id="280" r:id="rId36"/>
    <p:sldId id="281" r:id="rId37"/>
    <p:sldId id="282" r:id="rId38"/>
    <p:sldId id="283"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47" r:id="rId54"/>
    <p:sldId id="365" r:id="rId55"/>
    <p:sldId id="366" r:id="rId56"/>
    <p:sldId id="367" r:id="rId57"/>
    <p:sldId id="368" r:id="rId58"/>
    <p:sldId id="369" r:id="rId59"/>
    <p:sldId id="339" r:id="rId60"/>
    <p:sldId id="340" r:id="rId61"/>
    <p:sldId id="357" r:id="rId62"/>
    <p:sldId id="358" r:id="rId63"/>
    <p:sldId id="359" r:id="rId64"/>
    <p:sldId id="360" r:id="rId65"/>
    <p:sldId id="361" r:id="rId66"/>
    <p:sldId id="362" r:id="rId67"/>
    <p:sldId id="36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DD38E-F3AD-4596-942D-C74F6E406301}"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C3694-A8A1-45D6-AA37-762625C446E3}" type="slidenum">
              <a:rPr lang="en-US" smtClean="0"/>
              <a:t>‹#›</a:t>
            </a:fld>
            <a:endParaRPr lang="en-US"/>
          </a:p>
        </p:txBody>
      </p:sp>
    </p:spTree>
    <p:extLst>
      <p:ext uri="{BB962C8B-B14F-4D97-AF65-F5344CB8AC3E}">
        <p14:creationId xmlns:p14="http://schemas.microsoft.com/office/powerpoint/2010/main" val="1791620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100C81-BFC7-426C-9B62-AA60136575E3}" type="slidenum">
              <a:rPr lang="en-US" altLang="en-US"/>
              <a:pPr/>
              <a:t>54</a:t>
            </a:fld>
            <a:endParaRPr lang="en-US" alt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8114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AFED5-F62F-4AEB-BB53-C2C70CEB8B7B}" type="slidenum">
              <a:rPr lang="en-US" altLang="en-US"/>
              <a:pPr/>
              <a:t>65</a:t>
            </a:fld>
            <a:endParaRPr lang="en-US" alt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0290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596BA8-6B2C-40F5-876E-374B523F4A26}" type="slidenum">
              <a:rPr lang="en-US" altLang="en-US"/>
              <a:pPr/>
              <a:t>66</a:t>
            </a:fld>
            <a:endParaRPr lang="en-US" alt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0719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7D455D-29C0-485A-8B81-DB650646DC0B}" type="slidenum">
              <a:rPr lang="en-US" altLang="en-US"/>
              <a:pPr/>
              <a:t>67</a:t>
            </a:fld>
            <a:endParaRPr lang="en-US" alt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850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60E22E-9DEA-4AA8-9AFA-A688F69532E3}" type="slidenum">
              <a:rPr lang="en-US" altLang="en-US"/>
              <a:pPr/>
              <a:t>55</a:t>
            </a:fld>
            <a:endParaRPr lang="en-US"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1489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E6BD0F-CB28-40AC-AD0D-37EFEBD8943A}" type="slidenum">
              <a:rPr lang="en-US" altLang="en-US"/>
              <a:pPr/>
              <a:t>56</a:t>
            </a:fld>
            <a:endParaRPr lang="en-US" alt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980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889044-F276-402E-BC2B-019B47D519EE}" type="slidenum">
              <a:rPr lang="en-US" altLang="en-US"/>
              <a:pPr/>
              <a:t>57</a:t>
            </a:fld>
            <a:endParaRPr lang="en-US"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39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5FAF4-ABD9-416C-9600-5782F03C2FE9}" type="slidenum">
              <a:rPr lang="en-US" altLang="en-US"/>
              <a:pPr/>
              <a:t>58</a:t>
            </a:fld>
            <a:endParaRPr lang="en-US" alt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070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CD95B8-C78E-41B2-B07D-B0E3D42A9478}" type="slidenum">
              <a:rPr lang="en-US" altLang="en-US"/>
              <a:pPr/>
              <a:t>61</a:t>
            </a:fld>
            <a:endParaRPr lang="en-US" alt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72689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91AB1D-FF27-46A0-816B-E75326DFEEF9}" type="slidenum">
              <a:rPr lang="en-US" altLang="en-US"/>
              <a:pPr/>
              <a:t>62</a:t>
            </a:fld>
            <a:endParaRPr lang="en-US" alt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9320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4417E-F01D-4A0F-B23A-82F1615BAE1D}" type="slidenum">
              <a:rPr lang="en-US" altLang="en-US"/>
              <a:pPr/>
              <a:t>63</a:t>
            </a:fld>
            <a:endParaRPr lang="en-US" alt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3266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9905B5-38E0-4970-9325-F1149EAE36C8}" type="slidenum">
              <a:rPr lang="en-US" altLang="en-US"/>
              <a:pPr/>
              <a:t>64</a:t>
            </a:fld>
            <a:endParaRPr lang="en-US" alt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728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10/12/2019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Modeling </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Koorush </a:t>
            </a:r>
            <a:r>
              <a:rPr lang="en-US" dirty="0" err="1" smtClean="0"/>
              <a:t>Ziarati</a:t>
            </a:r>
            <a:endParaRPr lang="en-US" dirty="0" smtClean="0"/>
          </a:p>
          <a:p>
            <a:r>
              <a:rPr lang="en-US" dirty="0" smtClean="0"/>
              <a:t>Shiraz University</a:t>
            </a:r>
            <a:endParaRPr lang="en-US" dirty="0"/>
          </a:p>
        </p:txBody>
      </p:sp>
    </p:spTree>
    <p:extLst>
      <p:ext uri="{BB962C8B-B14F-4D97-AF65-F5344CB8AC3E}">
        <p14:creationId xmlns:p14="http://schemas.microsoft.com/office/powerpoint/2010/main" val="120777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9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43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545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3350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112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79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40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4954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altLang="en-US" smtClean="0"/>
          </a:p>
        </p:txBody>
      </p:sp>
      <p:pic>
        <p:nvPicPr>
          <p:cNvPr id="512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4092652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tLang="en-US" smtClean="0"/>
          </a:p>
        </p:txBody>
      </p:sp>
      <p:pic>
        <p:nvPicPr>
          <p:cNvPr id="614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95066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624110"/>
            <a:ext cx="7161482" cy="535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834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92925" y="624110"/>
            <a:ext cx="7074065" cy="5287740"/>
          </a:xfrm>
          <a:prstGeom prst="rect">
            <a:avLst/>
          </a:prstGeom>
        </p:spPr>
      </p:pic>
    </p:spTree>
    <p:extLst>
      <p:ext uri="{BB962C8B-B14F-4D97-AF65-F5344CB8AC3E}">
        <p14:creationId xmlns:p14="http://schemas.microsoft.com/office/powerpoint/2010/main" val="269740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altLang="en-US" smtClean="0"/>
          </a:p>
        </p:txBody>
      </p:sp>
      <p:pic>
        <p:nvPicPr>
          <p:cNvPr id="717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1508769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altLang="en-US" smtClean="0"/>
          </a:p>
        </p:txBody>
      </p:sp>
      <p:pic>
        <p:nvPicPr>
          <p:cNvPr id="819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1122731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92925" y="553792"/>
            <a:ext cx="9139729" cy="5795493"/>
          </a:xfrm>
          <a:prstGeom prst="rect">
            <a:avLst/>
          </a:prstGeom>
        </p:spPr>
      </p:pic>
    </p:spTree>
    <p:extLst>
      <p:ext uri="{BB962C8B-B14F-4D97-AF65-F5344CB8AC3E}">
        <p14:creationId xmlns:p14="http://schemas.microsoft.com/office/powerpoint/2010/main" val="1943423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91684" y="624110"/>
            <a:ext cx="8812927" cy="5815327"/>
          </a:xfrm>
          <a:prstGeom prst="rect">
            <a:avLst/>
          </a:prstGeom>
        </p:spPr>
      </p:pic>
    </p:spTree>
    <p:extLst>
      <p:ext uri="{BB962C8B-B14F-4D97-AF65-F5344CB8AC3E}">
        <p14:creationId xmlns:p14="http://schemas.microsoft.com/office/powerpoint/2010/main" val="328314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92925" y="395968"/>
            <a:ext cx="8911687" cy="6094984"/>
          </a:xfrm>
          <a:prstGeom prst="rect">
            <a:avLst/>
          </a:prstGeom>
        </p:spPr>
      </p:pic>
    </p:spTree>
    <p:extLst>
      <p:ext uri="{BB962C8B-B14F-4D97-AF65-F5344CB8AC3E}">
        <p14:creationId xmlns:p14="http://schemas.microsoft.com/office/powerpoint/2010/main" val="33552426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23527" y="624111"/>
            <a:ext cx="8881085" cy="4681986"/>
          </a:xfrm>
          <a:prstGeom prst="rect">
            <a:avLst/>
          </a:prstGeom>
        </p:spPr>
      </p:pic>
    </p:spTree>
    <p:extLst>
      <p:ext uri="{BB962C8B-B14F-4D97-AF65-F5344CB8AC3E}">
        <p14:creationId xmlns:p14="http://schemas.microsoft.com/office/powerpoint/2010/main" val="31894267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92925" y="630034"/>
            <a:ext cx="6461660" cy="4869245"/>
          </a:xfrm>
          <a:prstGeom prst="rect">
            <a:avLst/>
          </a:prstGeom>
        </p:spPr>
      </p:pic>
    </p:spTree>
    <p:extLst>
      <p:ext uri="{BB962C8B-B14F-4D97-AF65-F5344CB8AC3E}">
        <p14:creationId xmlns:p14="http://schemas.microsoft.com/office/powerpoint/2010/main" val="36368734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Hamdy</a:t>
            </a:r>
            <a:r>
              <a:rPr lang="en-US" dirty="0" smtClean="0"/>
              <a:t> </a:t>
            </a:r>
            <a:r>
              <a:rPr lang="en-US" dirty="0" err="1" smtClean="0"/>
              <a:t>Taha</a:t>
            </a:r>
            <a:r>
              <a:rPr lang="en-US" dirty="0" smtClean="0"/>
              <a:t> page 27</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2771286" y="1506055"/>
            <a:ext cx="8943043" cy="4292177"/>
          </a:xfrm>
          <a:prstGeom prst="rect">
            <a:avLst/>
          </a:prstGeom>
        </p:spPr>
      </p:pic>
    </p:spTree>
    <p:extLst>
      <p:ext uri="{BB962C8B-B14F-4D97-AF65-F5344CB8AC3E}">
        <p14:creationId xmlns:p14="http://schemas.microsoft.com/office/powerpoint/2010/main" val="1412476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en-US" smtClean="0"/>
          </a:p>
        </p:txBody>
      </p:sp>
      <p:pic>
        <p:nvPicPr>
          <p:cNvPr id="1638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938508" cy="5934108"/>
          </a:xfrm>
        </p:spPr>
      </p:pic>
    </p:spTree>
    <p:extLst>
      <p:ext uri="{BB962C8B-B14F-4D97-AF65-F5344CB8AC3E}">
        <p14:creationId xmlns:p14="http://schemas.microsoft.com/office/powerpoint/2010/main" val="230032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567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tLang="en-US" smtClean="0"/>
          </a:p>
        </p:txBody>
      </p:sp>
      <p:pic>
        <p:nvPicPr>
          <p:cNvPr id="1945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740020"/>
            <a:ext cx="7360516" cy="5502054"/>
          </a:xfrm>
        </p:spPr>
      </p:pic>
    </p:spTree>
    <p:extLst>
      <p:ext uri="{BB962C8B-B14F-4D97-AF65-F5344CB8AC3E}">
        <p14:creationId xmlns:p14="http://schemas.microsoft.com/office/powerpoint/2010/main" val="3424009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endParaRPr lang="en-US" altLang="en-US" smtClean="0"/>
          </a:p>
        </p:txBody>
      </p:sp>
      <p:pic>
        <p:nvPicPr>
          <p:cNvPr id="1843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1025130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smtClean="0"/>
          </a:p>
        </p:txBody>
      </p:sp>
      <p:pic>
        <p:nvPicPr>
          <p:cNvPr id="2048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2528124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endParaRPr lang="en-US" altLang="en-US" smtClean="0"/>
          </a:p>
        </p:txBody>
      </p:sp>
      <p:pic>
        <p:nvPicPr>
          <p:cNvPr id="2150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1030509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altLang="en-US" smtClean="0"/>
          </a:p>
        </p:txBody>
      </p:sp>
      <p:pic>
        <p:nvPicPr>
          <p:cNvPr id="22531"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4292465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altLang="en-US" smtClean="0"/>
          </a:p>
        </p:txBody>
      </p:sp>
      <p:pic>
        <p:nvPicPr>
          <p:cNvPr id="2355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2368934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altLang="en-US" smtClean="0"/>
          </a:p>
        </p:txBody>
      </p:sp>
      <p:pic>
        <p:nvPicPr>
          <p:cNvPr id="2457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36989"/>
            <a:ext cx="7360516" cy="5502054"/>
          </a:xfrm>
        </p:spPr>
      </p:pic>
    </p:spTree>
    <p:extLst>
      <p:ext uri="{BB962C8B-B14F-4D97-AF65-F5344CB8AC3E}">
        <p14:creationId xmlns:p14="http://schemas.microsoft.com/office/powerpoint/2010/main" val="3874033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altLang="en-US" smtClean="0"/>
          </a:p>
        </p:txBody>
      </p:sp>
      <p:pic>
        <p:nvPicPr>
          <p:cNvPr id="2560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5887676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altLang="en-US" smtClean="0"/>
          </a:p>
        </p:txBody>
      </p:sp>
      <p:pic>
        <p:nvPicPr>
          <p:cNvPr id="2662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592925" y="624110"/>
            <a:ext cx="7360516" cy="5502054"/>
          </a:xfrm>
        </p:spPr>
      </p:pic>
    </p:spTree>
    <p:extLst>
      <p:ext uri="{BB962C8B-B14F-4D97-AF65-F5344CB8AC3E}">
        <p14:creationId xmlns:p14="http://schemas.microsoft.com/office/powerpoint/2010/main" val="1168656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1847850" y="188914"/>
            <a:ext cx="82804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50000"/>
              </a:spcBef>
              <a:buFontTx/>
              <a:buNone/>
            </a:pPr>
            <a:r>
              <a:rPr lang="en-US" altLang="en-US" sz="2800" b="1">
                <a:solidFill>
                  <a:srgbClr val="FF3399"/>
                </a:solidFill>
                <a:latin typeface="Times New Roman" panose="02020603050405020304" pitchFamily="18" charset="0"/>
              </a:rPr>
              <a:t>Example 1</a:t>
            </a:r>
            <a:r>
              <a:rPr lang="en-US" altLang="en-US" sz="2800">
                <a:latin typeface="Times New Roman" panose="02020603050405020304" pitchFamily="18" charset="0"/>
              </a:rPr>
              <a:t>:</a:t>
            </a:r>
            <a:r>
              <a:rPr lang="en-US" altLang="en-US" sz="40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The </a:t>
            </a:r>
            <a:r>
              <a:rPr lang="en-US" altLang="en-US" sz="2400">
                <a:solidFill>
                  <a:srgbClr val="000000"/>
                </a:solidFill>
                <a:latin typeface="Times New Roman" panose="02020603050405020304" pitchFamily="18" charset="0"/>
                <a:cs typeface="Times New Roman" panose="02020603050405020304" pitchFamily="18" charset="0"/>
              </a:rPr>
              <a:t>Burroughs garment company</a:t>
            </a:r>
            <a:r>
              <a:rPr lang="en-US" altLang="en-US" sz="2400">
                <a:latin typeface="Times New Roman" panose="02020603050405020304" pitchFamily="18" charset="0"/>
                <a:cs typeface="Times New Roman" panose="02020603050405020304" pitchFamily="18" charset="0"/>
              </a:rPr>
              <a:t> manufactures men's  shirts and women’s blouses for </a:t>
            </a:r>
            <a:r>
              <a:rPr lang="en-US" altLang="en-US" sz="2400">
                <a:solidFill>
                  <a:srgbClr val="000000"/>
                </a:solidFill>
                <a:latin typeface="Times New Roman" panose="02020603050405020304" pitchFamily="18" charset="0"/>
                <a:cs typeface="Times New Roman" panose="02020603050405020304" pitchFamily="18" charset="0"/>
              </a:rPr>
              <a:t>Walmark Discount stores.</a:t>
            </a:r>
            <a:r>
              <a:rPr lang="en-US" altLang="en-US" sz="2400">
                <a:latin typeface="Times New Roman" panose="02020603050405020304" pitchFamily="18" charset="0"/>
                <a:cs typeface="Times New Roman" panose="02020603050405020304" pitchFamily="18" charset="0"/>
              </a:rPr>
              <a:t> </a:t>
            </a:r>
            <a:r>
              <a:rPr lang="en-US" altLang="en-US" sz="2400">
                <a:solidFill>
                  <a:srgbClr val="000000"/>
                </a:solidFill>
                <a:latin typeface="Times New Roman" panose="02020603050405020304" pitchFamily="18" charset="0"/>
                <a:cs typeface="Times New Roman" panose="02020603050405020304" pitchFamily="18" charset="0"/>
              </a:rPr>
              <a:t>Walmark </a:t>
            </a:r>
            <a:r>
              <a:rPr lang="en-US" altLang="en-US" sz="2400">
                <a:latin typeface="Times New Roman" panose="02020603050405020304" pitchFamily="18" charset="0"/>
                <a:cs typeface="Times New Roman" panose="02020603050405020304" pitchFamily="18" charset="0"/>
              </a:rPr>
              <a:t>will accept all the production supplied by </a:t>
            </a:r>
            <a:r>
              <a:rPr lang="en-US" altLang="en-US" sz="2400">
                <a:solidFill>
                  <a:srgbClr val="000000"/>
                </a:solidFill>
                <a:latin typeface="Times New Roman" panose="02020603050405020304" pitchFamily="18" charset="0"/>
                <a:cs typeface="Times New Roman" panose="02020603050405020304" pitchFamily="18" charset="0"/>
              </a:rPr>
              <a:t>Burroughs.</a:t>
            </a:r>
            <a:r>
              <a:rPr lang="en-US" altLang="en-US" sz="2400">
                <a:latin typeface="Times New Roman" panose="02020603050405020304" pitchFamily="18" charset="0"/>
                <a:cs typeface="Times New Roman" panose="02020603050405020304" pitchFamily="18" charset="0"/>
              </a:rPr>
              <a:t> The production process includes cutting, sewing and packaging. </a:t>
            </a:r>
            <a:r>
              <a:rPr lang="en-US" altLang="en-US" sz="2400">
                <a:solidFill>
                  <a:srgbClr val="000000"/>
                </a:solidFill>
                <a:latin typeface="Times New Roman" panose="02020603050405020304" pitchFamily="18" charset="0"/>
                <a:cs typeface="Times New Roman" panose="02020603050405020304" pitchFamily="18" charset="0"/>
              </a:rPr>
              <a:t>Burroughs</a:t>
            </a:r>
            <a:r>
              <a:rPr lang="en-US" altLang="en-US" sz="2400">
                <a:latin typeface="Times New Roman" panose="02020603050405020304" pitchFamily="18" charset="0"/>
                <a:cs typeface="Times New Roman" panose="02020603050405020304" pitchFamily="18" charset="0"/>
              </a:rPr>
              <a:t> employs 25 workers in the cutting department, 35 in the sewing department and 5 in the packaging department. The factory works one 8-hour shift, 5 days a week. The following table gives the time requirements and the profits per unit for the two garments:</a:t>
            </a:r>
          </a:p>
          <a:p>
            <a:pPr algn="just" eaLnBrk="1" hangingPunct="1">
              <a:spcBef>
                <a:spcPct val="50000"/>
              </a:spcBef>
              <a:buFontTx/>
              <a:buNone/>
            </a:pPr>
            <a:endParaRPr lang="en-US" altLang="en-US" sz="2400">
              <a:latin typeface="Times New Roman" panose="02020603050405020304" pitchFamily="18" charset="0"/>
              <a:cs typeface="Times New Roman" panose="02020603050405020304" pitchFamily="18" charset="0"/>
            </a:endParaRPr>
          </a:p>
        </p:txBody>
      </p:sp>
      <p:graphicFrame>
        <p:nvGraphicFramePr>
          <p:cNvPr id="6149" name="Group 5"/>
          <p:cNvGraphicFramePr>
            <a:graphicFrameLocks noGrp="1"/>
          </p:cNvGraphicFramePr>
          <p:nvPr/>
        </p:nvGraphicFramePr>
        <p:xfrm>
          <a:off x="2424113" y="4292601"/>
          <a:ext cx="7016750" cy="1539875"/>
        </p:xfrm>
        <a:graphic>
          <a:graphicData uri="http://schemas.openxmlformats.org/drawingml/2006/table">
            <a:tbl>
              <a:tblPr/>
              <a:tblGrid>
                <a:gridCol w="1390650"/>
                <a:gridCol w="1392237"/>
                <a:gridCol w="1390650"/>
                <a:gridCol w="1584325"/>
                <a:gridCol w="1258888"/>
              </a:tblGrid>
              <a:tr h="5792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cs typeface="Arial" charset="0"/>
                        </a:rPr>
                        <a:t>Garment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cs typeface="Arial" charset="0"/>
                        </a:rPr>
                        <a:t>Cutting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cs typeface="Arial" charset="0"/>
                        </a:rPr>
                        <a:t>Sewing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cs typeface="Arial" charset="0"/>
                        </a:rPr>
                        <a:t>Packaging</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tx1"/>
                          </a:solidFill>
                          <a:effectLst/>
                          <a:latin typeface="Verdana" pitchFamily="34" charset="0"/>
                          <a:cs typeface="Arial" charset="0"/>
                        </a:rPr>
                        <a:t>Unit profit($)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5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Shirts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20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70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12</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8.00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Blouses</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60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60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4</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erdana" pitchFamily="34" charset="0"/>
                          <a:cs typeface="Arial" charset="0"/>
                        </a:rPr>
                        <a:t>12.00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25" name="Rectangle 31"/>
          <p:cNvSpPr>
            <a:spLocks noChangeArrowheads="1"/>
          </p:cNvSpPr>
          <p:nvPr/>
        </p:nvSpPr>
        <p:spPr bwMode="auto">
          <a:xfrm>
            <a:off x="2424114" y="6165850"/>
            <a:ext cx="7754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r>
              <a:rPr lang="en-US" altLang="en-US" sz="1600" b="1"/>
              <a:t>Determine the optimal weekly production schedule for Burroughs.</a:t>
            </a:r>
          </a:p>
        </p:txBody>
      </p:sp>
      <p:sp>
        <p:nvSpPr>
          <p:cNvPr id="29726" name="Rectangle 32"/>
          <p:cNvSpPr>
            <a:spLocks noChangeArrowheads="1"/>
          </p:cNvSpPr>
          <p:nvPr/>
        </p:nvSpPr>
        <p:spPr bwMode="auto">
          <a:xfrm>
            <a:off x="4583114" y="3860800"/>
            <a:ext cx="1844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r>
              <a:rPr lang="en-US" altLang="en-US" sz="1600"/>
              <a:t>Minutes per unit</a:t>
            </a:r>
          </a:p>
        </p:txBody>
      </p:sp>
    </p:spTree>
    <p:extLst>
      <p:ext uri="{BB962C8B-B14F-4D97-AF65-F5344CB8AC3E}">
        <p14:creationId xmlns:p14="http://schemas.microsoft.com/office/powerpoint/2010/main" val="2615393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99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1847850" y="333376"/>
            <a:ext cx="8820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solidFill>
                  <a:srgbClr val="FF3399"/>
                </a:solidFill>
                <a:latin typeface="Times New Roman" panose="02020603050405020304" pitchFamily="18" charset="0"/>
              </a:rPr>
              <a:t>Solution:</a:t>
            </a:r>
            <a:r>
              <a:rPr lang="en-US" altLang="en-US" sz="2400">
                <a:latin typeface="Times New Roman" panose="02020603050405020304" pitchFamily="18" charset="0"/>
              </a:rPr>
              <a:t>  Assume that Burroughs produces </a:t>
            </a:r>
            <a:r>
              <a:rPr lang="en-US" altLang="en-US" sz="2400" i="1">
                <a:solidFill>
                  <a:srgbClr val="FF0000"/>
                </a:solidFill>
                <a:latin typeface="Times New Roman" panose="02020603050405020304" pitchFamily="18" charset="0"/>
              </a:rPr>
              <a:t>x</a:t>
            </a:r>
            <a:r>
              <a:rPr lang="en-US" altLang="en-US" sz="2400" baseline="-25000">
                <a:solidFill>
                  <a:srgbClr val="FF0000"/>
                </a:solidFill>
                <a:latin typeface="Times New Roman" panose="02020603050405020304" pitchFamily="18" charset="0"/>
              </a:rPr>
              <a:t>1</a:t>
            </a:r>
            <a:r>
              <a:rPr lang="en-US" altLang="en-US" sz="2400">
                <a:solidFill>
                  <a:srgbClr val="FF0000"/>
                </a:solidFill>
                <a:latin typeface="Times New Roman" panose="02020603050405020304" pitchFamily="18" charset="0"/>
              </a:rPr>
              <a:t> shirts</a:t>
            </a:r>
            <a:r>
              <a:rPr lang="en-US" altLang="en-US" sz="2400">
                <a:latin typeface="Times New Roman" panose="02020603050405020304" pitchFamily="18" charset="0"/>
              </a:rPr>
              <a:t> and </a:t>
            </a:r>
            <a:r>
              <a:rPr lang="en-US" altLang="en-US" sz="2400" i="1">
                <a:solidFill>
                  <a:srgbClr val="FF0000"/>
                </a:solidFill>
                <a:latin typeface="Times New Roman" panose="02020603050405020304" pitchFamily="18" charset="0"/>
              </a:rPr>
              <a:t>x</a:t>
            </a:r>
            <a:r>
              <a:rPr lang="en-US" altLang="en-US" sz="2400" baseline="-25000">
                <a:solidFill>
                  <a:srgbClr val="FF0000"/>
                </a:solidFill>
                <a:latin typeface="Times New Roman" panose="02020603050405020304" pitchFamily="18" charset="0"/>
              </a:rPr>
              <a:t>2</a:t>
            </a:r>
            <a:r>
              <a:rPr lang="en-US" altLang="en-US" sz="2400">
                <a:solidFill>
                  <a:srgbClr val="FF0000"/>
                </a:solidFill>
                <a:latin typeface="Times New Roman" panose="02020603050405020304" pitchFamily="18" charset="0"/>
              </a:rPr>
              <a:t> blouses</a:t>
            </a:r>
            <a:r>
              <a:rPr lang="en-US" altLang="en-US" sz="2400">
                <a:latin typeface="Times New Roman" panose="02020603050405020304" pitchFamily="18" charset="0"/>
              </a:rPr>
              <a:t> per week.</a:t>
            </a:r>
          </a:p>
        </p:txBody>
      </p:sp>
      <p:sp>
        <p:nvSpPr>
          <p:cNvPr id="9221" name="Text Box 5"/>
          <p:cNvSpPr txBox="1">
            <a:spLocks noChangeArrowheads="1"/>
          </p:cNvSpPr>
          <p:nvPr/>
        </p:nvSpPr>
        <p:spPr bwMode="auto">
          <a:xfrm>
            <a:off x="4583114" y="2060576"/>
            <a:ext cx="3671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8 </a:t>
            </a:r>
            <a:r>
              <a:rPr lang="en-US" altLang="en-US" sz="4000" i="1">
                <a:latin typeface="Times New Roman" panose="02020603050405020304" pitchFamily="18" charset="0"/>
              </a:rPr>
              <a:t>x</a:t>
            </a:r>
            <a:r>
              <a:rPr lang="en-US" altLang="en-US" sz="4000" baseline="-25000">
                <a:latin typeface="Times New Roman" panose="02020603050405020304" pitchFamily="18" charset="0"/>
              </a:rPr>
              <a:t>1</a:t>
            </a:r>
            <a:r>
              <a:rPr lang="en-US" altLang="en-US" sz="4000">
                <a:latin typeface="Times New Roman" panose="02020603050405020304" pitchFamily="18" charset="0"/>
              </a:rPr>
              <a:t> + 12 </a:t>
            </a:r>
            <a:r>
              <a:rPr lang="en-US" altLang="en-US" sz="4000" i="1">
                <a:latin typeface="Times New Roman" panose="02020603050405020304" pitchFamily="18" charset="0"/>
              </a:rPr>
              <a:t>x</a:t>
            </a:r>
            <a:r>
              <a:rPr lang="en-US" altLang="en-US" sz="4000" baseline="-25000">
                <a:latin typeface="Times New Roman" panose="02020603050405020304" pitchFamily="18" charset="0"/>
              </a:rPr>
              <a:t>2</a:t>
            </a:r>
          </a:p>
        </p:txBody>
      </p:sp>
      <p:sp>
        <p:nvSpPr>
          <p:cNvPr id="9222" name="Text Box 6"/>
          <p:cNvSpPr txBox="1">
            <a:spLocks noChangeArrowheads="1"/>
          </p:cNvSpPr>
          <p:nvPr/>
        </p:nvSpPr>
        <p:spPr bwMode="auto">
          <a:xfrm>
            <a:off x="1524001" y="3213101"/>
            <a:ext cx="5364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Time spent on cutting =</a:t>
            </a:r>
          </a:p>
        </p:txBody>
      </p:sp>
      <p:sp>
        <p:nvSpPr>
          <p:cNvPr id="9224" name="Text Box 8"/>
          <p:cNvSpPr txBox="1">
            <a:spLocks noChangeArrowheads="1"/>
          </p:cNvSpPr>
          <p:nvPr/>
        </p:nvSpPr>
        <p:spPr bwMode="auto">
          <a:xfrm>
            <a:off x="1817688" y="2133601"/>
            <a:ext cx="46085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Profit got  =</a:t>
            </a:r>
          </a:p>
        </p:txBody>
      </p:sp>
      <p:sp>
        <p:nvSpPr>
          <p:cNvPr id="9225" name="Text Box 9"/>
          <p:cNvSpPr txBox="1">
            <a:spLocks noChangeArrowheads="1"/>
          </p:cNvSpPr>
          <p:nvPr/>
        </p:nvSpPr>
        <p:spPr bwMode="auto">
          <a:xfrm>
            <a:off x="1524001" y="4165601"/>
            <a:ext cx="5364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Time spent on sewing =</a:t>
            </a:r>
          </a:p>
        </p:txBody>
      </p:sp>
      <p:sp>
        <p:nvSpPr>
          <p:cNvPr id="9226" name="Text Box 10"/>
          <p:cNvSpPr txBox="1">
            <a:spLocks noChangeArrowheads="1"/>
          </p:cNvSpPr>
          <p:nvPr/>
        </p:nvSpPr>
        <p:spPr bwMode="auto">
          <a:xfrm>
            <a:off x="4727576" y="4365625"/>
            <a:ext cx="4175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70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+ 60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mts</a:t>
            </a:r>
          </a:p>
        </p:txBody>
      </p:sp>
      <p:sp>
        <p:nvSpPr>
          <p:cNvPr id="9227" name="Text Box 11"/>
          <p:cNvSpPr txBox="1">
            <a:spLocks noChangeArrowheads="1"/>
          </p:cNvSpPr>
          <p:nvPr/>
        </p:nvSpPr>
        <p:spPr bwMode="auto">
          <a:xfrm>
            <a:off x="1524001" y="5084764"/>
            <a:ext cx="6011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Time spent on packaging =</a:t>
            </a:r>
          </a:p>
        </p:txBody>
      </p:sp>
      <p:sp>
        <p:nvSpPr>
          <p:cNvPr id="9228" name="Text Box 12"/>
          <p:cNvSpPr txBox="1">
            <a:spLocks noChangeArrowheads="1"/>
          </p:cNvSpPr>
          <p:nvPr/>
        </p:nvSpPr>
        <p:spPr bwMode="auto">
          <a:xfrm>
            <a:off x="5159376" y="5084764"/>
            <a:ext cx="3635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12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+ 4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mts</a:t>
            </a:r>
          </a:p>
        </p:txBody>
      </p:sp>
      <p:sp>
        <p:nvSpPr>
          <p:cNvPr id="9230" name="Rectangle 14"/>
          <p:cNvSpPr>
            <a:spLocks noChangeArrowheads="1"/>
          </p:cNvSpPr>
          <p:nvPr/>
        </p:nvSpPr>
        <p:spPr bwMode="auto">
          <a:xfrm>
            <a:off x="4872039" y="3429000"/>
            <a:ext cx="3779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20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+ 60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mts</a:t>
            </a:r>
          </a:p>
        </p:txBody>
      </p:sp>
    </p:spTree>
    <p:extLst>
      <p:ext uri="{BB962C8B-B14F-4D97-AF65-F5344CB8AC3E}">
        <p14:creationId xmlns:p14="http://schemas.microsoft.com/office/powerpoint/2010/main" val="2796552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 calcmode="lin" valueType="num">
                                      <p:cBhvr additive="base">
                                        <p:cTn id="7" dur="500" fill="hold"/>
                                        <p:tgtEl>
                                          <p:spTgt spid="9224"/>
                                        </p:tgtEl>
                                        <p:attrNameLst>
                                          <p:attrName>ppt_x</p:attrName>
                                        </p:attrNameLst>
                                      </p:cBhvr>
                                      <p:tavLst>
                                        <p:tav tm="0">
                                          <p:val>
                                            <p:strVal val="#ppt_x"/>
                                          </p:val>
                                        </p:tav>
                                        <p:tav tm="100000">
                                          <p:val>
                                            <p:strVal val="#ppt_x"/>
                                          </p:val>
                                        </p:tav>
                                      </p:tavLst>
                                    </p:anim>
                                    <p:anim calcmode="lin" valueType="num">
                                      <p:cBhvr additive="base">
                                        <p:cTn id="8" dur="500" fill="hold"/>
                                        <p:tgtEl>
                                          <p:spTgt spid="922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ppt_x"/>
                                          </p:val>
                                        </p:tav>
                                        <p:tav tm="100000">
                                          <p:val>
                                            <p:strVal val="#ppt_x"/>
                                          </p:val>
                                        </p:tav>
                                      </p:tavLst>
                                    </p:anim>
                                    <p:anim calcmode="lin" valueType="num">
                                      <p:cBhvr additive="base">
                                        <p:cTn id="14" dur="500" fill="hold"/>
                                        <p:tgtEl>
                                          <p:spTgt spid="922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22"/>
                                        </p:tgtEl>
                                        <p:attrNameLst>
                                          <p:attrName>style.visibility</p:attrName>
                                        </p:attrNameLst>
                                      </p:cBhvr>
                                      <p:to>
                                        <p:strVal val="visible"/>
                                      </p:to>
                                    </p:set>
                                    <p:anim calcmode="lin" valueType="num">
                                      <p:cBhvr additive="base">
                                        <p:cTn id="19" dur="500" fill="hold"/>
                                        <p:tgtEl>
                                          <p:spTgt spid="9222"/>
                                        </p:tgtEl>
                                        <p:attrNameLst>
                                          <p:attrName>ppt_x</p:attrName>
                                        </p:attrNameLst>
                                      </p:cBhvr>
                                      <p:tavLst>
                                        <p:tav tm="0">
                                          <p:val>
                                            <p:strVal val="#ppt_x"/>
                                          </p:val>
                                        </p:tav>
                                        <p:tav tm="100000">
                                          <p:val>
                                            <p:strVal val="#ppt_x"/>
                                          </p:val>
                                        </p:tav>
                                      </p:tavLst>
                                    </p:anim>
                                    <p:anim calcmode="lin" valueType="num">
                                      <p:cBhvr additive="base">
                                        <p:cTn id="20"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9230"/>
                                        </p:tgtEl>
                                        <p:attrNameLst>
                                          <p:attrName>style.visibility</p:attrName>
                                        </p:attrNameLst>
                                      </p:cBhvr>
                                      <p:to>
                                        <p:strVal val="visible"/>
                                      </p:to>
                                    </p:set>
                                    <p:animEffect transition="in" filter="box(in)">
                                      <p:cBhvr>
                                        <p:cTn id="25" dur="500"/>
                                        <p:tgtEl>
                                          <p:spTgt spid="92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9225">
                                            <p:txEl>
                                              <p:pRg st="0" end="0"/>
                                            </p:txEl>
                                          </p:spTgt>
                                        </p:tgtEl>
                                        <p:attrNameLst>
                                          <p:attrName>style.visibility</p:attrName>
                                        </p:attrNameLst>
                                      </p:cBhvr>
                                      <p:to>
                                        <p:strVal val="visible"/>
                                      </p:to>
                                    </p:set>
                                    <p:anim calcmode="lin" valueType="num">
                                      <p:cBhvr additive="base">
                                        <p:cTn id="30" dur="500" fill="hold"/>
                                        <p:tgtEl>
                                          <p:spTgt spid="9225">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92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9226"/>
                                        </p:tgtEl>
                                        <p:attrNameLst>
                                          <p:attrName>style.visibility</p:attrName>
                                        </p:attrNameLst>
                                      </p:cBhvr>
                                      <p:to>
                                        <p:strVal val="visible"/>
                                      </p:to>
                                    </p:set>
                                    <p:anim calcmode="lin" valueType="num">
                                      <p:cBhvr additive="base">
                                        <p:cTn id="36" dur="500" fill="hold"/>
                                        <p:tgtEl>
                                          <p:spTgt spid="9226"/>
                                        </p:tgtEl>
                                        <p:attrNameLst>
                                          <p:attrName>ppt_x</p:attrName>
                                        </p:attrNameLst>
                                      </p:cBhvr>
                                      <p:tavLst>
                                        <p:tav tm="0">
                                          <p:val>
                                            <p:strVal val="#ppt_x"/>
                                          </p:val>
                                        </p:tav>
                                        <p:tav tm="100000">
                                          <p:val>
                                            <p:strVal val="#ppt_x"/>
                                          </p:val>
                                        </p:tav>
                                      </p:tavLst>
                                    </p:anim>
                                    <p:anim calcmode="lin" valueType="num">
                                      <p:cBhvr additive="base">
                                        <p:cTn id="37" dur="500" fill="hold"/>
                                        <p:tgtEl>
                                          <p:spTgt spid="9226"/>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227"/>
                                        </p:tgtEl>
                                        <p:attrNameLst>
                                          <p:attrName>style.visibility</p:attrName>
                                        </p:attrNameLst>
                                      </p:cBhvr>
                                      <p:to>
                                        <p:strVal val="visible"/>
                                      </p:to>
                                    </p:set>
                                    <p:anim calcmode="lin" valueType="num">
                                      <p:cBhvr additive="base">
                                        <p:cTn id="42" dur="500" fill="hold"/>
                                        <p:tgtEl>
                                          <p:spTgt spid="9227"/>
                                        </p:tgtEl>
                                        <p:attrNameLst>
                                          <p:attrName>ppt_x</p:attrName>
                                        </p:attrNameLst>
                                      </p:cBhvr>
                                      <p:tavLst>
                                        <p:tav tm="0">
                                          <p:val>
                                            <p:strVal val="#ppt_x"/>
                                          </p:val>
                                        </p:tav>
                                        <p:tav tm="100000">
                                          <p:val>
                                            <p:strVal val="#ppt_x"/>
                                          </p:val>
                                        </p:tav>
                                      </p:tavLst>
                                    </p:anim>
                                    <p:anim calcmode="lin" valueType="num">
                                      <p:cBhvr additive="base">
                                        <p:cTn id="43" dur="500" fill="hold"/>
                                        <p:tgtEl>
                                          <p:spTgt spid="9227"/>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228"/>
                                        </p:tgtEl>
                                        <p:attrNameLst>
                                          <p:attrName>style.visibility</p:attrName>
                                        </p:attrNameLst>
                                      </p:cBhvr>
                                      <p:to>
                                        <p:strVal val="visible"/>
                                      </p:to>
                                    </p:set>
                                    <p:anim calcmode="lin" valueType="num">
                                      <p:cBhvr additive="base">
                                        <p:cTn id="48" dur="500" fill="hold"/>
                                        <p:tgtEl>
                                          <p:spTgt spid="9228"/>
                                        </p:tgtEl>
                                        <p:attrNameLst>
                                          <p:attrName>ppt_x</p:attrName>
                                        </p:attrNameLst>
                                      </p:cBhvr>
                                      <p:tavLst>
                                        <p:tav tm="0">
                                          <p:val>
                                            <p:strVal val="#ppt_x"/>
                                          </p:val>
                                        </p:tav>
                                        <p:tav tm="100000">
                                          <p:val>
                                            <p:strVal val="#ppt_x"/>
                                          </p:val>
                                        </p:tav>
                                      </p:tavLst>
                                    </p:anim>
                                    <p:anim calcmode="lin" valueType="num">
                                      <p:cBhvr additive="base">
                                        <p:cTn id="49" dur="500" fill="hold"/>
                                        <p:tgtEl>
                                          <p:spTgt spid="9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2" grpId="0"/>
      <p:bldP spid="9224" grpId="0"/>
      <p:bldP spid="9226" grpId="0"/>
      <p:bldP spid="9227" grpId="0"/>
      <p:bldP spid="9228" grpId="0"/>
      <p:bldP spid="92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703389" y="260350"/>
            <a:ext cx="856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The </a:t>
            </a:r>
            <a:r>
              <a:rPr lang="en-US" altLang="en-US" sz="2400" b="1">
                <a:solidFill>
                  <a:srgbClr val="FF3399"/>
                </a:solidFill>
                <a:latin typeface="Times New Roman" panose="02020603050405020304" pitchFamily="18" charset="0"/>
              </a:rPr>
              <a:t>objective</a:t>
            </a:r>
            <a:r>
              <a:rPr lang="en-US" altLang="en-US" sz="2400">
                <a:latin typeface="Times New Roman" panose="02020603050405020304" pitchFamily="18" charset="0"/>
              </a:rPr>
              <a:t> is to find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so as to </a:t>
            </a:r>
          </a:p>
        </p:txBody>
      </p:sp>
      <p:sp>
        <p:nvSpPr>
          <p:cNvPr id="31747" name="Text Box 5"/>
          <p:cNvSpPr txBox="1">
            <a:spLocks noChangeArrowheads="1"/>
          </p:cNvSpPr>
          <p:nvPr/>
        </p:nvSpPr>
        <p:spPr bwMode="auto">
          <a:xfrm>
            <a:off x="1774826" y="1196975"/>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b="1">
                <a:solidFill>
                  <a:srgbClr val="FF3399"/>
                </a:solidFill>
                <a:latin typeface="Times New Roman" panose="02020603050405020304" pitchFamily="18" charset="0"/>
              </a:rPr>
              <a:t>maximize</a:t>
            </a:r>
            <a:r>
              <a:rPr lang="en-US" altLang="en-US" sz="2400">
                <a:latin typeface="Times New Roman" panose="02020603050405020304" pitchFamily="18" charset="0"/>
              </a:rPr>
              <a:t> the profit </a:t>
            </a:r>
            <a:r>
              <a:rPr lang="en-US" altLang="en-US" sz="2400" i="1">
                <a:latin typeface="Times New Roman" panose="02020603050405020304" pitchFamily="18" charset="0"/>
              </a:rPr>
              <a:t>z</a:t>
            </a:r>
            <a:r>
              <a:rPr lang="en-US" altLang="en-US" sz="2400">
                <a:latin typeface="Times New Roman" panose="02020603050405020304" pitchFamily="18" charset="0"/>
              </a:rPr>
              <a:t> = 8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+ 12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p>
        </p:txBody>
      </p:sp>
      <p:sp>
        <p:nvSpPr>
          <p:cNvPr id="31748" name="Text Box 6"/>
          <p:cNvSpPr txBox="1">
            <a:spLocks noChangeArrowheads="1"/>
          </p:cNvSpPr>
          <p:nvPr/>
        </p:nvSpPr>
        <p:spPr bwMode="auto">
          <a:xfrm>
            <a:off x="1524000" y="1989139"/>
            <a:ext cx="882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satisfying the </a:t>
            </a:r>
            <a:r>
              <a:rPr lang="en-US" altLang="en-US" sz="2400" b="1">
                <a:latin typeface="Times New Roman" panose="02020603050405020304" pitchFamily="18" charset="0"/>
              </a:rPr>
              <a:t>constraints</a:t>
            </a:r>
            <a:r>
              <a:rPr lang="en-US" altLang="en-US" sz="2400">
                <a:latin typeface="Times New Roman" panose="02020603050405020304" pitchFamily="18" charset="0"/>
              </a:rPr>
              <a:t>:</a:t>
            </a:r>
          </a:p>
        </p:txBody>
      </p:sp>
      <p:sp>
        <p:nvSpPr>
          <p:cNvPr id="31749" name="Text Box 8"/>
          <p:cNvSpPr txBox="1">
            <a:spLocks noChangeArrowheads="1"/>
          </p:cNvSpPr>
          <p:nvPr/>
        </p:nvSpPr>
        <p:spPr bwMode="auto">
          <a:xfrm>
            <a:off x="2208213" y="2781301"/>
            <a:ext cx="8228012"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30000"/>
              </a:spcBef>
              <a:buFontTx/>
              <a:buNone/>
            </a:pPr>
            <a:r>
              <a:rPr lang="en-US" altLang="en-US" sz="4800">
                <a:latin typeface="Times New Roman" panose="02020603050405020304" pitchFamily="18" charset="0"/>
              </a:rPr>
              <a:t> </a:t>
            </a:r>
            <a:r>
              <a:rPr lang="en-US" altLang="en-US" sz="2400">
                <a:latin typeface="Times New Roman" panose="02020603050405020304" pitchFamily="18" charset="0"/>
              </a:rPr>
              <a:t>20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 </a:t>
            </a:r>
            <a:r>
              <a:rPr lang="en-US" altLang="en-US" sz="2400">
                <a:latin typeface="Times New Roman" panose="02020603050405020304" pitchFamily="18" charset="0"/>
              </a:rPr>
              <a:t>+ 60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25 </a:t>
            </a:r>
            <a:r>
              <a:rPr lang="en-US" altLang="en-US" sz="2400">
                <a:latin typeface="Times New Roman" panose="02020603050405020304" pitchFamily="18" charset="0"/>
                <a:sym typeface="Symbol" panose="05050102010706020507" pitchFamily="18" charset="2"/>
              </a:rPr>
              <a:t> 40  </a:t>
            </a:r>
            <a:r>
              <a:rPr lang="en-US" altLang="en-US" sz="2400">
                <a:latin typeface="Times New Roman" panose="02020603050405020304" pitchFamily="18" charset="0"/>
              </a:rPr>
              <a:t>60</a:t>
            </a:r>
          </a:p>
          <a:p>
            <a:pPr eaLnBrk="1" hangingPunct="1">
              <a:spcBef>
                <a:spcPct val="30000"/>
              </a:spcBef>
              <a:buFontTx/>
              <a:buNone/>
            </a:pPr>
            <a:r>
              <a:rPr lang="en-US" altLang="en-US" sz="2400">
                <a:latin typeface="Times New Roman" panose="02020603050405020304" pitchFamily="18" charset="0"/>
              </a:rPr>
              <a:t> 70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+ 60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35 </a:t>
            </a:r>
            <a:r>
              <a:rPr lang="en-US" altLang="en-US" sz="2400">
                <a:latin typeface="Times New Roman" panose="02020603050405020304" pitchFamily="18" charset="0"/>
                <a:sym typeface="Symbol" panose="05050102010706020507" pitchFamily="18" charset="2"/>
              </a:rPr>
              <a:t> 40 </a:t>
            </a:r>
            <a:r>
              <a:rPr lang="en-US" altLang="en-US" sz="2400">
                <a:latin typeface="Times New Roman" panose="02020603050405020304" pitchFamily="18" charset="0"/>
              </a:rPr>
              <a:t> 60</a:t>
            </a:r>
          </a:p>
          <a:p>
            <a:pPr eaLnBrk="1" hangingPunct="1">
              <a:spcBef>
                <a:spcPct val="30000"/>
              </a:spcBef>
              <a:buFontTx/>
              <a:buNone/>
            </a:pPr>
            <a:r>
              <a:rPr lang="en-US" altLang="en-US" sz="2400">
                <a:latin typeface="Times New Roman" panose="02020603050405020304" pitchFamily="18" charset="0"/>
              </a:rPr>
              <a:t> 12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4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5 </a:t>
            </a:r>
            <a:r>
              <a:rPr lang="en-US" altLang="en-US" sz="2400">
                <a:latin typeface="Times New Roman" panose="02020603050405020304" pitchFamily="18" charset="0"/>
                <a:sym typeface="Symbol" panose="05050102010706020507" pitchFamily="18" charset="2"/>
              </a:rPr>
              <a:t> 40 </a:t>
            </a:r>
            <a:r>
              <a:rPr lang="en-US" altLang="en-US" sz="2400">
                <a:latin typeface="Times New Roman" panose="02020603050405020304" pitchFamily="18" charset="0"/>
              </a:rPr>
              <a:t> 60   </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0,  integers </a:t>
            </a:r>
          </a:p>
        </p:txBody>
      </p:sp>
    </p:spTree>
    <p:extLst>
      <p:ext uri="{BB962C8B-B14F-4D97-AF65-F5344CB8AC3E}">
        <p14:creationId xmlns:p14="http://schemas.microsoft.com/office/powerpoint/2010/main" val="73531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2424113" y="1773238"/>
            <a:ext cx="7651750" cy="341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lnSpc>
                <a:spcPct val="110000"/>
              </a:lnSpc>
              <a:spcBef>
                <a:spcPct val="50000"/>
              </a:spcBef>
              <a:buFontTx/>
              <a:buNone/>
            </a:pPr>
            <a:r>
              <a:rPr lang="en-US" altLang="en-US" sz="2800">
                <a:solidFill>
                  <a:srgbClr val="FF3399"/>
                </a:solidFill>
                <a:latin typeface="Times New Roman" panose="02020603050405020304" pitchFamily="18" charset="0"/>
              </a:rPr>
              <a:t>Example 2:</a:t>
            </a:r>
            <a:r>
              <a:rPr lang="en-US" altLang="en-US" sz="2400">
                <a:latin typeface="Times New Roman" panose="02020603050405020304" pitchFamily="18" charset="0"/>
              </a:rPr>
              <a:t> Wild West </a:t>
            </a:r>
            <a:r>
              <a:rPr lang="en-US" altLang="en-US" sz="2400">
                <a:solidFill>
                  <a:srgbClr val="3399FF"/>
                </a:solidFill>
                <a:latin typeface="Times New Roman" panose="02020603050405020304" pitchFamily="18" charset="0"/>
              </a:rPr>
              <a:t>produces </a:t>
            </a:r>
            <a:r>
              <a:rPr lang="en-US" altLang="en-US" sz="2400">
                <a:solidFill>
                  <a:srgbClr val="FF0000"/>
                </a:solidFill>
                <a:latin typeface="Times New Roman" panose="02020603050405020304" pitchFamily="18" charset="0"/>
              </a:rPr>
              <a:t>two types of cowboy hats</a:t>
            </a:r>
            <a:r>
              <a:rPr lang="en-US" altLang="en-US" sz="2400">
                <a:latin typeface="Times New Roman" panose="02020603050405020304" pitchFamily="18" charset="0"/>
              </a:rPr>
              <a:t>. </a:t>
            </a:r>
            <a:r>
              <a:rPr lang="en-US" altLang="en-US" sz="2400">
                <a:solidFill>
                  <a:srgbClr val="3399FF"/>
                </a:solidFill>
                <a:latin typeface="Times New Roman" panose="02020603050405020304" pitchFamily="18" charset="0"/>
              </a:rPr>
              <a:t>Type I hat requires twice as much labor as a Type II</a:t>
            </a:r>
            <a:r>
              <a:rPr lang="en-US" altLang="en-US" sz="2400">
                <a:latin typeface="Times New Roman" panose="02020603050405020304" pitchFamily="18" charset="0"/>
              </a:rPr>
              <a:t>. If all the available labor time is dedicated to Type II alone, the company can produce a total of 400 Type II hats a day. The respective market limits for the two types of hats are 150 and 200 hats per day. The profit is $8 per Type I hat and $5 per Type II hat. Formulate the problem as an LPP so as to maximize the profit.</a:t>
            </a:r>
            <a:endParaRPr lang="en-GB" altLang="en-US" sz="2400">
              <a:latin typeface="Times New Roman" panose="02020603050405020304" pitchFamily="18" charset="0"/>
            </a:endParaRPr>
          </a:p>
        </p:txBody>
      </p:sp>
    </p:spTree>
    <p:extLst>
      <p:ext uri="{BB962C8B-B14F-4D97-AF65-F5344CB8AC3E}">
        <p14:creationId xmlns:p14="http://schemas.microsoft.com/office/powerpoint/2010/main" val="8424788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703388" y="333376"/>
            <a:ext cx="88201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Solution:  Assume that Wild West produces </a:t>
            </a:r>
            <a:r>
              <a:rPr lang="en-US" altLang="en-US" sz="2400" i="1">
                <a:solidFill>
                  <a:srgbClr val="FF0000"/>
                </a:solidFill>
                <a:latin typeface="Times New Roman" panose="02020603050405020304" pitchFamily="18" charset="0"/>
              </a:rPr>
              <a:t>x</a:t>
            </a:r>
            <a:r>
              <a:rPr lang="en-US" altLang="en-US" sz="2400" baseline="-25000">
                <a:solidFill>
                  <a:srgbClr val="FF0000"/>
                </a:solidFill>
                <a:latin typeface="Times New Roman" panose="02020603050405020304" pitchFamily="18" charset="0"/>
              </a:rPr>
              <a:t>1</a:t>
            </a:r>
            <a:r>
              <a:rPr lang="en-US" altLang="en-US" sz="2400">
                <a:solidFill>
                  <a:srgbClr val="FF0000"/>
                </a:solidFill>
                <a:latin typeface="Times New Roman" panose="02020603050405020304" pitchFamily="18" charset="0"/>
              </a:rPr>
              <a:t> Type I hats and </a:t>
            </a:r>
            <a:r>
              <a:rPr lang="en-US" altLang="en-US" sz="2400" i="1">
                <a:solidFill>
                  <a:srgbClr val="FF0000"/>
                </a:solidFill>
                <a:latin typeface="Times New Roman" panose="02020603050405020304" pitchFamily="18" charset="0"/>
              </a:rPr>
              <a:t>x</a:t>
            </a:r>
            <a:r>
              <a:rPr lang="en-US" altLang="en-US" sz="2400" baseline="-25000">
                <a:solidFill>
                  <a:srgbClr val="FF0000"/>
                </a:solidFill>
                <a:latin typeface="Times New Roman" panose="02020603050405020304" pitchFamily="18" charset="0"/>
              </a:rPr>
              <a:t>2</a:t>
            </a:r>
            <a:r>
              <a:rPr lang="en-US" altLang="en-US" sz="2400">
                <a:solidFill>
                  <a:srgbClr val="FF0000"/>
                </a:solidFill>
                <a:latin typeface="Times New Roman" panose="02020603050405020304" pitchFamily="18" charset="0"/>
              </a:rPr>
              <a:t> Type II hats per day.</a:t>
            </a:r>
          </a:p>
          <a:p>
            <a:pPr eaLnBrk="1" hangingPunct="1">
              <a:spcBef>
                <a:spcPct val="50000"/>
              </a:spcBef>
              <a:buFontTx/>
              <a:buNone/>
            </a:pPr>
            <a:endParaRPr lang="en-US" altLang="en-US" sz="2400">
              <a:solidFill>
                <a:srgbClr val="FF0000"/>
              </a:solidFill>
              <a:latin typeface="Times New Roman" panose="02020603050405020304" pitchFamily="18" charset="0"/>
            </a:endParaRPr>
          </a:p>
        </p:txBody>
      </p:sp>
      <p:sp>
        <p:nvSpPr>
          <p:cNvPr id="31747" name="Text Box 3"/>
          <p:cNvSpPr txBox="1">
            <a:spLocks noChangeArrowheads="1"/>
          </p:cNvSpPr>
          <p:nvPr/>
        </p:nvSpPr>
        <p:spPr bwMode="auto">
          <a:xfrm>
            <a:off x="4800600" y="1557338"/>
            <a:ext cx="367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8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+ 5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p>
        </p:txBody>
      </p:sp>
      <p:sp>
        <p:nvSpPr>
          <p:cNvPr id="31748" name="Text Box 4"/>
          <p:cNvSpPr txBox="1">
            <a:spLocks noChangeArrowheads="1"/>
          </p:cNvSpPr>
          <p:nvPr/>
        </p:nvSpPr>
        <p:spPr bwMode="auto">
          <a:xfrm>
            <a:off x="1774825" y="3284538"/>
            <a:ext cx="5257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1938" indent="-261938">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  </a:t>
            </a:r>
            <a:r>
              <a:rPr lang="en-US" altLang="en-US" sz="2400">
                <a:latin typeface="Times New Roman" panose="02020603050405020304" pitchFamily="18" charset="0"/>
              </a:rPr>
              <a:t>Labour Time  spent is</a:t>
            </a:r>
          </a:p>
        </p:txBody>
      </p:sp>
      <p:sp>
        <p:nvSpPr>
          <p:cNvPr id="31749" name="Text Box 5"/>
          <p:cNvSpPr txBox="1">
            <a:spLocks noChangeArrowheads="1"/>
          </p:cNvSpPr>
          <p:nvPr/>
        </p:nvSpPr>
        <p:spPr bwMode="auto">
          <a:xfrm>
            <a:off x="4872038" y="3429000"/>
            <a:ext cx="4500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 </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i="1">
                <a:latin typeface="Times New Roman" panose="02020603050405020304" pitchFamily="18" charset="0"/>
              </a:rPr>
              <a:t>c </a:t>
            </a:r>
            <a:r>
              <a:rPr lang="en-US" altLang="en-US" sz="2400">
                <a:latin typeface="Times New Roman" panose="02020603050405020304" pitchFamily="18" charset="0"/>
              </a:rPr>
              <a:t>minutes</a:t>
            </a:r>
          </a:p>
        </p:txBody>
      </p:sp>
      <p:sp>
        <p:nvSpPr>
          <p:cNvPr id="31750" name="Text Box 6"/>
          <p:cNvSpPr txBox="1">
            <a:spLocks noChangeArrowheads="1"/>
          </p:cNvSpPr>
          <p:nvPr/>
        </p:nvSpPr>
        <p:spPr bwMode="auto">
          <a:xfrm>
            <a:off x="1847851" y="1412875"/>
            <a:ext cx="4608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 </a:t>
            </a:r>
            <a:r>
              <a:rPr lang="en-US" altLang="en-US" sz="2400">
                <a:latin typeface="Times New Roman" panose="02020603050405020304" pitchFamily="18" charset="0"/>
              </a:rPr>
              <a:t>Per day Profit got =</a:t>
            </a:r>
          </a:p>
        </p:txBody>
      </p:sp>
      <p:sp>
        <p:nvSpPr>
          <p:cNvPr id="31756" name="Text Box 12"/>
          <p:cNvSpPr txBox="1">
            <a:spLocks noChangeArrowheads="1"/>
          </p:cNvSpPr>
          <p:nvPr/>
        </p:nvSpPr>
        <p:spPr bwMode="auto">
          <a:xfrm>
            <a:off x="1774826" y="2781300"/>
            <a:ext cx="835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Assume the time spent in producing one type II hat is  </a:t>
            </a:r>
            <a:r>
              <a:rPr lang="en-US" altLang="en-US" sz="2400" i="1">
                <a:latin typeface="Times New Roman" panose="02020603050405020304" pitchFamily="18" charset="0"/>
              </a:rPr>
              <a:t>c</a:t>
            </a:r>
            <a:r>
              <a:rPr lang="en-US" altLang="en-US" sz="2400">
                <a:latin typeface="Times New Roman" panose="02020603050405020304" pitchFamily="18" charset="0"/>
              </a:rPr>
              <a:t> minutes</a:t>
            </a:r>
            <a:r>
              <a:rPr lang="en-US" altLang="en-US" sz="3600">
                <a:latin typeface="Times New Roman" panose="02020603050405020304" pitchFamily="18" charset="0"/>
              </a:rPr>
              <a:t>.</a:t>
            </a:r>
          </a:p>
        </p:txBody>
      </p:sp>
    </p:spTree>
    <p:extLst>
      <p:ext uri="{BB962C8B-B14F-4D97-AF65-F5344CB8AC3E}">
        <p14:creationId xmlns:p14="http://schemas.microsoft.com/office/powerpoint/2010/main" val="37118371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ppt_x"/>
                                          </p:val>
                                        </p:tav>
                                        <p:tav tm="100000">
                                          <p:val>
                                            <p:strVal val="#ppt_x"/>
                                          </p:val>
                                        </p:tav>
                                      </p:tavLst>
                                    </p:anim>
                                    <p:anim calcmode="lin" valueType="num">
                                      <p:cBhvr additive="base">
                                        <p:cTn id="8" dur="500" fill="hold"/>
                                        <p:tgtEl>
                                          <p:spTgt spid="317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ppt_x"/>
                                          </p:val>
                                        </p:tav>
                                        <p:tav tm="100000">
                                          <p:val>
                                            <p:strVal val="#ppt_x"/>
                                          </p:val>
                                        </p:tav>
                                      </p:tavLst>
                                    </p:anim>
                                    <p:anim calcmode="lin" valueType="num">
                                      <p:cBhvr additive="base">
                                        <p:cTn id="14"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31756"/>
                                        </p:tgtEl>
                                        <p:attrNameLst>
                                          <p:attrName>style.visibility</p:attrName>
                                        </p:attrNameLst>
                                      </p:cBhvr>
                                      <p:to>
                                        <p:strVal val="visible"/>
                                      </p:to>
                                    </p:set>
                                    <p:animEffect transition="in" filter="box(in)">
                                      <p:cBhvr>
                                        <p:cTn id="19" dur="500"/>
                                        <p:tgtEl>
                                          <p:spTgt spid="317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748"/>
                                        </p:tgtEl>
                                        <p:attrNameLst>
                                          <p:attrName>style.visibility</p:attrName>
                                        </p:attrNameLst>
                                      </p:cBhvr>
                                      <p:to>
                                        <p:strVal val="visible"/>
                                      </p:to>
                                    </p:set>
                                    <p:anim calcmode="lin" valueType="num">
                                      <p:cBhvr additive="base">
                                        <p:cTn id="24" dur="500" fill="hold"/>
                                        <p:tgtEl>
                                          <p:spTgt spid="31748"/>
                                        </p:tgtEl>
                                        <p:attrNameLst>
                                          <p:attrName>ppt_x</p:attrName>
                                        </p:attrNameLst>
                                      </p:cBhvr>
                                      <p:tavLst>
                                        <p:tav tm="0">
                                          <p:val>
                                            <p:strVal val="#ppt_x"/>
                                          </p:val>
                                        </p:tav>
                                        <p:tav tm="100000">
                                          <p:val>
                                            <p:strVal val="#ppt_x"/>
                                          </p:val>
                                        </p:tav>
                                      </p:tavLst>
                                    </p:anim>
                                    <p:anim calcmode="lin" valueType="num">
                                      <p:cBhvr additive="base">
                                        <p:cTn id="25" dur="500" fill="hold"/>
                                        <p:tgtEl>
                                          <p:spTgt spid="3174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749"/>
                                        </p:tgtEl>
                                        <p:attrNameLst>
                                          <p:attrName>style.visibility</p:attrName>
                                        </p:attrNameLst>
                                      </p:cBhvr>
                                      <p:to>
                                        <p:strVal val="visible"/>
                                      </p:to>
                                    </p:set>
                                    <p:anim calcmode="lin" valueType="num">
                                      <p:cBhvr additive="base">
                                        <p:cTn id="30" dur="500" fill="hold"/>
                                        <p:tgtEl>
                                          <p:spTgt spid="31749"/>
                                        </p:tgtEl>
                                        <p:attrNameLst>
                                          <p:attrName>ppt_x</p:attrName>
                                        </p:attrNameLst>
                                      </p:cBhvr>
                                      <p:tavLst>
                                        <p:tav tm="0">
                                          <p:val>
                                            <p:strVal val="#ppt_x"/>
                                          </p:val>
                                        </p:tav>
                                        <p:tav tm="100000">
                                          <p:val>
                                            <p:strVal val="#ppt_x"/>
                                          </p:val>
                                        </p:tav>
                                      </p:tavLst>
                                    </p:anim>
                                    <p:anim calcmode="lin" valueType="num">
                                      <p:cBhvr additive="base">
                                        <p:cTn id="31"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p:bldP spid="31748" grpId="0"/>
      <p:bldP spid="31749" grpId="0"/>
      <p:bldP spid="31750" grpId="0"/>
      <p:bldP spid="317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703389" y="260351"/>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The </a:t>
            </a:r>
            <a:r>
              <a:rPr lang="en-US" altLang="en-US" sz="2800" b="1">
                <a:latin typeface="Times New Roman" panose="02020603050405020304" pitchFamily="18" charset="0"/>
              </a:rPr>
              <a:t>objective</a:t>
            </a:r>
            <a:r>
              <a:rPr lang="en-US" altLang="en-US" sz="2800">
                <a:latin typeface="Times New Roman" panose="02020603050405020304" pitchFamily="18" charset="0"/>
              </a:rPr>
              <a:t> is to find </a:t>
            </a:r>
            <a:r>
              <a:rPr lang="en-US" altLang="en-US" sz="2800" i="1">
                <a:latin typeface="Times New Roman" panose="02020603050405020304" pitchFamily="18" charset="0"/>
              </a:rPr>
              <a:t>x</a:t>
            </a:r>
            <a:r>
              <a:rPr lang="en-US" altLang="en-US" sz="2800" baseline="-25000">
                <a:latin typeface="Times New Roman" panose="02020603050405020304" pitchFamily="18" charset="0"/>
              </a:rPr>
              <a:t>1</a:t>
            </a:r>
            <a:r>
              <a:rPr lang="en-US" altLang="en-US" sz="2800">
                <a:latin typeface="Times New Roman" panose="02020603050405020304" pitchFamily="18" charset="0"/>
              </a:rPr>
              <a:t>, </a:t>
            </a:r>
            <a:r>
              <a:rPr lang="en-US" altLang="en-US" sz="2800" i="1">
                <a:latin typeface="Times New Roman" panose="02020603050405020304" pitchFamily="18" charset="0"/>
              </a:rPr>
              <a:t>x</a:t>
            </a:r>
            <a:r>
              <a:rPr lang="en-US" altLang="en-US" sz="2800" baseline="-25000">
                <a:latin typeface="Times New Roman" panose="02020603050405020304" pitchFamily="18" charset="0"/>
              </a:rPr>
              <a:t>2</a:t>
            </a:r>
            <a:r>
              <a:rPr lang="en-US" altLang="en-US" sz="2800">
                <a:latin typeface="Times New Roman" panose="02020603050405020304" pitchFamily="18" charset="0"/>
              </a:rPr>
              <a:t> so as to </a:t>
            </a:r>
          </a:p>
        </p:txBody>
      </p:sp>
      <p:sp>
        <p:nvSpPr>
          <p:cNvPr id="32771" name="Text Box 3"/>
          <p:cNvSpPr txBox="1">
            <a:spLocks noChangeArrowheads="1"/>
          </p:cNvSpPr>
          <p:nvPr/>
        </p:nvSpPr>
        <p:spPr bwMode="auto">
          <a:xfrm>
            <a:off x="1774826" y="1196975"/>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b="1">
                <a:latin typeface="Times New Roman" panose="02020603050405020304" pitchFamily="18" charset="0"/>
              </a:rPr>
              <a:t>maximise</a:t>
            </a:r>
            <a:r>
              <a:rPr lang="en-US" altLang="en-US" sz="2400">
                <a:latin typeface="Times New Roman" panose="02020603050405020304" pitchFamily="18" charset="0"/>
              </a:rPr>
              <a:t> the profit </a:t>
            </a:r>
            <a:r>
              <a:rPr lang="en-US" altLang="en-US" sz="2400" i="1">
                <a:latin typeface="Times New Roman" panose="02020603050405020304" pitchFamily="18" charset="0"/>
              </a:rPr>
              <a:t>z</a:t>
            </a:r>
            <a:r>
              <a:rPr lang="en-US" altLang="en-US" sz="2400">
                <a:latin typeface="Times New Roman" panose="02020603050405020304" pitchFamily="18" charset="0"/>
              </a:rPr>
              <a:t> = 8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+ 5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p>
        </p:txBody>
      </p:sp>
      <p:sp>
        <p:nvSpPr>
          <p:cNvPr id="32772" name="Text Box 4"/>
          <p:cNvSpPr txBox="1">
            <a:spLocks noChangeArrowheads="1"/>
          </p:cNvSpPr>
          <p:nvPr/>
        </p:nvSpPr>
        <p:spPr bwMode="auto">
          <a:xfrm>
            <a:off x="1524000" y="1989139"/>
            <a:ext cx="882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satisfying the </a:t>
            </a:r>
            <a:r>
              <a:rPr lang="en-US" altLang="en-US" sz="2400" b="1">
                <a:latin typeface="Times New Roman" panose="02020603050405020304" pitchFamily="18" charset="0"/>
              </a:rPr>
              <a:t>constraints</a:t>
            </a:r>
            <a:r>
              <a:rPr lang="en-US" altLang="en-US" sz="2400">
                <a:latin typeface="Times New Roman" panose="02020603050405020304" pitchFamily="18" charset="0"/>
              </a:rPr>
              <a:t>:</a:t>
            </a:r>
          </a:p>
        </p:txBody>
      </p:sp>
      <p:sp>
        <p:nvSpPr>
          <p:cNvPr id="32773" name="Text Box 5"/>
          <p:cNvSpPr txBox="1">
            <a:spLocks noChangeArrowheads="1"/>
          </p:cNvSpPr>
          <p:nvPr/>
        </p:nvSpPr>
        <p:spPr bwMode="auto">
          <a:xfrm>
            <a:off x="2566989" y="2781301"/>
            <a:ext cx="7489825"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30000"/>
              </a:spcBef>
              <a:buFontTx/>
              <a:buNone/>
            </a:pPr>
            <a:r>
              <a:rPr lang="en-US" altLang="en-US" sz="4800">
                <a:latin typeface="Times New Roman" panose="02020603050405020304" pitchFamily="18" charset="0"/>
              </a:rPr>
              <a:t> </a:t>
            </a:r>
            <a:r>
              <a:rPr lang="en-US" altLang="en-US" sz="2400">
                <a:latin typeface="Times New Roman" panose="02020603050405020304" pitchFamily="18" charset="0"/>
              </a:rPr>
              <a:t>(2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 </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a:t>
            </a:r>
            <a:r>
              <a:rPr lang="en-US" altLang="en-US" sz="2400" i="1">
                <a:latin typeface="Times New Roman" panose="02020603050405020304" pitchFamily="18" charset="0"/>
              </a:rPr>
              <a:t>c</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400 </a:t>
            </a:r>
            <a:r>
              <a:rPr lang="en-US" altLang="en-US" sz="2400" i="1">
                <a:latin typeface="Times New Roman" panose="02020603050405020304" pitchFamily="18" charset="0"/>
              </a:rPr>
              <a:t>c</a:t>
            </a:r>
          </a:p>
          <a:p>
            <a:pPr eaLnBrk="1" hangingPunct="1">
              <a:spcBef>
                <a:spcPct val="30000"/>
              </a:spcBef>
              <a:buFontTx/>
              <a:buNone/>
            </a:pPr>
            <a:r>
              <a:rPr lang="en-US" altLang="en-US" sz="2400" i="1">
                <a:latin typeface="Times New Roman" panose="02020603050405020304" pitchFamily="18" charset="0"/>
              </a:rPr>
              <a:t>      x</a:t>
            </a:r>
            <a:r>
              <a:rPr lang="en-US" altLang="en-US" sz="2400" baseline="-25000">
                <a:latin typeface="Times New Roman" panose="02020603050405020304" pitchFamily="18" charset="0"/>
              </a:rPr>
              <a:t>1</a:t>
            </a:r>
            <a:r>
              <a:rPr lang="en-US" altLang="en-US" sz="2400">
                <a:latin typeface="Times New Roman" panose="02020603050405020304" pitchFamily="18" charset="0"/>
              </a:rPr>
              <a:t>            ≤  150</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200   </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0,  integers </a:t>
            </a:r>
          </a:p>
        </p:txBody>
      </p:sp>
    </p:spTree>
    <p:extLst>
      <p:ext uri="{BB962C8B-B14F-4D97-AF65-F5344CB8AC3E}">
        <p14:creationId xmlns:p14="http://schemas.microsoft.com/office/powerpoint/2010/main" val="237457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blinds(horizontal)">
                                      <p:cBhvr>
                                        <p:cTn id="7" dur="500"/>
                                        <p:tgtEl>
                                          <p:spTgt spid="3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ox(in)">
                                      <p:cBhvr>
                                        <p:cTn id="12" dur="500"/>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2773">
                                            <p:txEl>
                                              <p:pRg st="0" end="0"/>
                                            </p:txEl>
                                          </p:spTgt>
                                        </p:tgtEl>
                                        <p:attrNameLst>
                                          <p:attrName>style.visibility</p:attrName>
                                        </p:attrNameLst>
                                      </p:cBhvr>
                                      <p:to>
                                        <p:strVal val="visible"/>
                                      </p:to>
                                    </p:set>
                                    <p:animEffect transition="in" filter="checkerboard(across)">
                                      <p:cBhvr>
                                        <p:cTn id="17" dur="500"/>
                                        <p:tgtEl>
                                          <p:spTgt spid="327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773">
                                            <p:txEl>
                                              <p:pRg st="1" end="1"/>
                                            </p:txEl>
                                          </p:spTgt>
                                        </p:tgtEl>
                                        <p:attrNameLst>
                                          <p:attrName>style.visibility</p:attrName>
                                        </p:attrNameLst>
                                      </p:cBhvr>
                                      <p:to>
                                        <p:strVal val="visible"/>
                                      </p:to>
                                    </p:set>
                                    <p:animEffect transition="in" filter="checkerboard(across)">
                                      <p:cBhvr>
                                        <p:cTn id="22" dur="500"/>
                                        <p:tgtEl>
                                          <p:spTgt spid="3277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2773">
                                            <p:txEl>
                                              <p:pRg st="2" end="2"/>
                                            </p:txEl>
                                          </p:spTgt>
                                        </p:tgtEl>
                                        <p:attrNameLst>
                                          <p:attrName>style.visibility</p:attrName>
                                        </p:attrNameLst>
                                      </p:cBhvr>
                                      <p:to>
                                        <p:strVal val="visible"/>
                                      </p:to>
                                    </p:set>
                                    <p:animEffect transition="in" filter="checkerboard(across)">
                                      <p:cBhvr>
                                        <p:cTn id="27" dur="500"/>
                                        <p:tgtEl>
                                          <p:spTgt spid="3277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2773">
                                            <p:txEl>
                                              <p:pRg st="3" end="3"/>
                                            </p:txEl>
                                          </p:spTgt>
                                        </p:tgtEl>
                                        <p:attrNameLst>
                                          <p:attrName>style.visibility</p:attrName>
                                        </p:attrNameLst>
                                      </p:cBhvr>
                                      <p:to>
                                        <p:strVal val="visible"/>
                                      </p:to>
                                    </p:set>
                                    <p:animEffect transition="in" filter="checkerboard(across)">
                                      <p:cBhvr>
                                        <p:cTn id="32"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P spid="32772" grpId="0"/>
      <p:bldP spid="3277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703389" y="260351"/>
            <a:ext cx="8569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The </a:t>
            </a:r>
            <a:r>
              <a:rPr lang="en-US" altLang="en-US" sz="2800" b="1">
                <a:latin typeface="Times New Roman" panose="02020603050405020304" pitchFamily="18" charset="0"/>
              </a:rPr>
              <a:t>objective</a:t>
            </a:r>
            <a:r>
              <a:rPr lang="en-US" altLang="en-US" sz="2800">
                <a:latin typeface="Times New Roman" panose="02020603050405020304" pitchFamily="18" charset="0"/>
              </a:rPr>
              <a:t> is to find </a:t>
            </a:r>
            <a:r>
              <a:rPr lang="en-US" altLang="en-US" sz="2800" i="1">
                <a:latin typeface="Times New Roman" panose="02020603050405020304" pitchFamily="18" charset="0"/>
              </a:rPr>
              <a:t>x</a:t>
            </a:r>
            <a:r>
              <a:rPr lang="en-US" altLang="en-US" sz="2800" baseline="-25000">
                <a:latin typeface="Times New Roman" panose="02020603050405020304" pitchFamily="18" charset="0"/>
              </a:rPr>
              <a:t>1</a:t>
            </a:r>
            <a:r>
              <a:rPr lang="en-US" altLang="en-US" sz="2800">
                <a:latin typeface="Times New Roman" panose="02020603050405020304" pitchFamily="18" charset="0"/>
              </a:rPr>
              <a:t>, </a:t>
            </a:r>
            <a:r>
              <a:rPr lang="en-US" altLang="en-US" sz="2800" i="1">
                <a:latin typeface="Times New Roman" panose="02020603050405020304" pitchFamily="18" charset="0"/>
              </a:rPr>
              <a:t>x</a:t>
            </a:r>
            <a:r>
              <a:rPr lang="en-US" altLang="en-US" sz="2800" baseline="-25000">
                <a:latin typeface="Times New Roman" panose="02020603050405020304" pitchFamily="18" charset="0"/>
              </a:rPr>
              <a:t>2</a:t>
            </a:r>
            <a:r>
              <a:rPr lang="en-US" altLang="en-US" sz="2800">
                <a:latin typeface="Times New Roman" panose="02020603050405020304" pitchFamily="18" charset="0"/>
              </a:rPr>
              <a:t> so as to </a:t>
            </a:r>
          </a:p>
        </p:txBody>
      </p:sp>
      <p:sp>
        <p:nvSpPr>
          <p:cNvPr id="64515" name="Text Box 3"/>
          <p:cNvSpPr txBox="1">
            <a:spLocks noChangeArrowheads="1"/>
          </p:cNvSpPr>
          <p:nvPr/>
        </p:nvSpPr>
        <p:spPr bwMode="auto">
          <a:xfrm>
            <a:off x="1774826" y="1196975"/>
            <a:ext cx="842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b="1">
                <a:latin typeface="Times New Roman" panose="02020603050405020304" pitchFamily="18" charset="0"/>
              </a:rPr>
              <a:t>maximise</a:t>
            </a:r>
            <a:r>
              <a:rPr lang="en-US" altLang="en-US" sz="2400">
                <a:latin typeface="Times New Roman" panose="02020603050405020304" pitchFamily="18" charset="0"/>
              </a:rPr>
              <a:t> the profit </a:t>
            </a:r>
            <a:r>
              <a:rPr lang="en-US" altLang="en-US" sz="2400" i="1">
                <a:latin typeface="Times New Roman" panose="02020603050405020304" pitchFamily="18" charset="0"/>
              </a:rPr>
              <a:t>z</a:t>
            </a:r>
            <a:r>
              <a:rPr lang="en-US" altLang="en-US" sz="2400">
                <a:latin typeface="Times New Roman" panose="02020603050405020304" pitchFamily="18" charset="0"/>
              </a:rPr>
              <a:t> = 8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+ 5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p>
        </p:txBody>
      </p:sp>
      <p:sp>
        <p:nvSpPr>
          <p:cNvPr id="64516" name="Text Box 4"/>
          <p:cNvSpPr txBox="1">
            <a:spLocks noChangeArrowheads="1"/>
          </p:cNvSpPr>
          <p:nvPr/>
        </p:nvSpPr>
        <p:spPr bwMode="auto">
          <a:xfrm>
            <a:off x="1524000" y="1989139"/>
            <a:ext cx="882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4000">
                <a:latin typeface="Times New Roman" panose="02020603050405020304" pitchFamily="18" charset="0"/>
              </a:rPr>
              <a:t>  </a:t>
            </a:r>
            <a:r>
              <a:rPr lang="en-US" altLang="en-US" sz="2400">
                <a:latin typeface="Times New Roman" panose="02020603050405020304" pitchFamily="18" charset="0"/>
              </a:rPr>
              <a:t>satisfying the </a:t>
            </a:r>
            <a:r>
              <a:rPr lang="en-US" altLang="en-US" sz="2400" b="1">
                <a:latin typeface="Times New Roman" panose="02020603050405020304" pitchFamily="18" charset="0"/>
              </a:rPr>
              <a:t>constraints</a:t>
            </a:r>
            <a:r>
              <a:rPr lang="en-US" altLang="en-US" sz="2400">
                <a:latin typeface="Times New Roman" panose="02020603050405020304" pitchFamily="18" charset="0"/>
              </a:rPr>
              <a:t>:</a:t>
            </a:r>
          </a:p>
        </p:txBody>
      </p:sp>
      <p:sp>
        <p:nvSpPr>
          <p:cNvPr id="64517" name="Text Box 5"/>
          <p:cNvSpPr txBox="1">
            <a:spLocks noChangeArrowheads="1"/>
          </p:cNvSpPr>
          <p:nvPr/>
        </p:nvSpPr>
        <p:spPr bwMode="auto">
          <a:xfrm>
            <a:off x="2566989" y="2781301"/>
            <a:ext cx="7489825"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30000"/>
              </a:spcBef>
              <a:buFontTx/>
              <a:buNone/>
            </a:pPr>
            <a:r>
              <a:rPr lang="en-US" altLang="en-US" sz="4800">
                <a:latin typeface="Times New Roman" panose="02020603050405020304" pitchFamily="18" charset="0"/>
              </a:rPr>
              <a:t> </a:t>
            </a:r>
            <a:r>
              <a:rPr lang="en-US" altLang="en-US" sz="2400">
                <a:latin typeface="Times New Roman" panose="02020603050405020304" pitchFamily="18" charset="0"/>
              </a:rPr>
              <a:t>(2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 </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400 </a:t>
            </a:r>
            <a:endParaRPr lang="en-US" altLang="en-US" sz="2400" i="1">
              <a:latin typeface="Times New Roman" panose="02020603050405020304" pitchFamily="18" charset="0"/>
            </a:endParaRPr>
          </a:p>
          <a:p>
            <a:pPr eaLnBrk="1" hangingPunct="1">
              <a:spcBef>
                <a:spcPct val="30000"/>
              </a:spcBef>
              <a:buFontTx/>
              <a:buNone/>
            </a:pPr>
            <a:r>
              <a:rPr lang="en-US" altLang="en-US" sz="2400" i="1">
                <a:latin typeface="Times New Roman" panose="02020603050405020304" pitchFamily="18" charset="0"/>
              </a:rPr>
              <a:t>      x</a:t>
            </a:r>
            <a:r>
              <a:rPr lang="en-US" altLang="en-US" sz="2400" baseline="-25000">
                <a:latin typeface="Times New Roman" panose="02020603050405020304" pitchFamily="18" charset="0"/>
              </a:rPr>
              <a:t>1</a:t>
            </a:r>
            <a:r>
              <a:rPr lang="en-US" altLang="en-US" sz="2400">
                <a:latin typeface="Times New Roman" panose="02020603050405020304" pitchFamily="18" charset="0"/>
              </a:rPr>
              <a:t>            ≤  150</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200   </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0,  integers </a:t>
            </a:r>
          </a:p>
        </p:txBody>
      </p:sp>
    </p:spTree>
    <p:extLst>
      <p:ext uri="{BB962C8B-B14F-4D97-AF65-F5344CB8AC3E}">
        <p14:creationId xmlns:p14="http://schemas.microsoft.com/office/powerpoint/2010/main" val="25983913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blinds(horizontal)">
                                      <p:cBhvr>
                                        <p:cTn id="7" dur="500"/>
                                        <p:tgtEl>
                                          <p:spTgt spid="64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box(in)">
                                      <p:cBhvr>
                                        <p:cTn id="12" dur="500"/>
                                        <p:tgtEl>
                                          <p:spTgt spid="64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4517">
                                            <p:txEl>
                                              <p:pRg st="0" end="0"/>
                                            </p:txEl>
                                          </p:spTgt>
                                        </p:tgtEl>
                                        <p:attrNameLst>
                                          <p:attrName>style.visibility</p:attrName>
                                        </p:attrNameLst>
                                      </p:cBhvr>
                                      <p:to>
                                        <p:strVal val="visible"/>
                                      </p:to>
                                    </p:set>
                                    <p:animEffect transition="in" filter="checkerboard(across)">
                                      <p:cBhvr>
                                        <p:cTn id="17" dur="500"/>
                                        <p:tgtEl>
                                          <p:spTgt spid="645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4517">
                                            <p:txEl>
                                              <p:pRg st="1" end="1"/>
                                            </p:txEl>
                                          </p:spTgt>
                                        </p:tgtEl>
                                        <p:attrNameLst>
                                          <p:attrName>style.visibility</p:attrName>
                                        </p:attrNameLst>
                                      </p:cBhvr>
                                      <p:to>
                                        <p:strVal val="visible"/>
                                      </p:to>
                                    </p:set>
                                    <p:animEffect transition="in" filter="checkerboard(across)">
                                      <p:cBhvr>
                                        <p:cTn id="22" dur="500"/>
                                        <p:tgtEl>
                                          <p:spTgt spid="6451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4517">
                                            <p:txEl>
                                              <p:pRg st="2" end="2"/>
                                            </p:txEl>
                                          </p:spTgt>
                                        </p:tgtEl>
                                        <p:attrNameLst>
                                          <p:attrName>style.visibility</p:attrName>
                                        </p:attrNameLst>
                                      </p:cBhvr>
                                      <p:to>
                                        <p:strVal val="visible"/>
                                      </p:to>
                                    </p:set>
                                    <p:animEffect transition="in" filter="checkerboard(across)">
                                      <p:cBhvr>
                                        <p:cTn id="27" dur="500"/>
                                        <p:tgtEl>
                                          <p:spTgt spid="6451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64517">
                                            <p:txEl>
                                              <p:pRg st="3" end="3"/>
                                            </p:txEl>
                                          </p:spTgt>
                                        </p:tgtEl>
                                        <p:attrNameLst>
                                          <p:attrName>style.visibility</p:attrName>
                                        </p:attrNameLst>
                                      </p:cBhvr>
                                      <p:to>
                                        <p:strVal val="visible"/>
                                      </p:to>
                                    </p:set>
                                    <p:animEffect transition="in" filter="checkerboard(across)">
                                      <p:cBhvr>
                                        <p:cTn id="32" dur="500"/>
                                        <p:tgtEl>
                                          <p:spTgt spid="645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P spid="64516" grpId="0"/>
      <p:bldP spid="645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1992313" y="1700213"/>
            <a:ext cx="820896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50000"/>
              </a:spcBef>
              <a:buFontTx/>
              <a:buNone/>
            </a:pPr>
            <a:r>
              <a:rPr lang="en-US" altLang="en-US" sz="2400" b="1">
                <a:solidFill>
                  <a:srgbClr val="FF3399"/>
                </a:solidFill>
                <a:latin typeface="Times New Roman" panose="02020603050405020304" pitchFamily="18" charset="0"/>
              </a:rPr>
              <a:t>Example 3: </a:t>
            </a:r>
            <a:r>
              <a:rPr lang="en-US" altLang="en-US" sz="2400" b="1">
                <a:solidFill>
                  <a:srgbClr val="3399FF"/>
                </a:solidFill>
                <a:latin typeface="Times New Roman" panose="02020603050405020304" pitchFamily="18" charset="0"/>
              </a:rPr>
              <a:t>Trim Loss problem,</a:t>
            </a:r>
            <a:r>
              <a:rPr lang="en-US" altLang="en-US" sz="2400">
                <a:latin typeface="Times New Roman" panose="02020603050405020304" pitchFamily="18" charset="0"/>
              </a:rPr>
              <a:t> A company has to manufacture the circular tops of cans. Two sizes, one of diameter 10 cm and the other of diameter 20 cm are required. They are to be cut from metal sheets of dimensions 20 cm by 50 cm. The requirement of smaller size is 20,000 and of larger size is 15,000. The problem is : how to cut the tops from the metal sheets so that the number of sheets used is a minimum. Formulate the problem as a LPP.</a:t>
            </a:r>
          </a:p>
        </p:txBody>
      </p:sp>
    </p:spTree>
    <p:extLst>
      <p:ext uri="{BB962C8B-B14F-4D97-AF65-F5344CB8AC3E}">
        <p14:creationId xmlns:p14="http://schemas.microsoft.com/office/powerpoint/2010/main" val="33429628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524000" y="40481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A sheet can be cut into one of the following three patterns:</a:t>
            </a:r>
          </a:p>
        </p:txBody>
      </p:sp>
      <p:graphicFrame>
        <p:nvGraphicFramePr>
          <p:cNvPr id="23665" name="Group 113"/>
          <p:cNvGraphicFramePr>
            <a:graphicFrameLocks noGrp="1"/>
          </p:cNvGraphicFramePr>
          <p:nvPr/>
        </p:nvGraphicFramePr>
        <p:xfrm>
          <a:off x="4367214" y="1557338"/>
          <a:ext cx="4752975" cy="1441450"/>
        </p:xfrm>
        <a:graphic>
          <a:graphicData uri="http://schemas.openxmlformats.org/drawingml/2006/table">
            <a:tbl>
              <a:tblPr/>
              <a:tblGrid>
                <a:gridCol w="979487"/>
                <a:gridCol w="981075"/>
                <a:gridCol w="976313"/>
                <a:gridCol w="879475"/>
                <a:gridCol w="936625"/>
              </a:tblGrid>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669" name="Group 117"/>
          <p:cNvGraphicFramePr>
            <a:graphicFrameLocks noGrp="1"/>
          </p:cNvGraphicFramePr>
          <p:nvPr/>
        </p:nvGraphicFramePr>
        <p:xfrm>
          <a:off x="4367214" y="3213101"/>
          <a:ext cx="4752975" cy="1476375"/>
        </p:xfrm>
        <a:graphic>
          <a:graphicData uri="http://schemas.openxmlformats.org/drawingml/2006/table">
            <a:tbl>
              <a:tblPr/>
              <a:tblGrid>
                <a:gridCol w="2016125"/>
                <a:gridCol w="1800225"/>
                <a:gridCol w="936625"/>
              </a:tblGrid>
              <a:tr h="720725">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5650">
                <a:tc vMerge="1">
                  <a:txBody>
                    <a:bodyPr/>
                    <a:lstStyle/>
                    <a:p>
                      <a:endParaRPr lang="en-US"/>
                    </a:p>
                  </a:txBody>
                  <a:tcPr/>
                </a:tc>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668" name="Group 116"/>
          <p:cNvGraphicFramePr>
            <a:graphicFrameLocks noGrp="1"/>
          </p:cNvGraphicFramePr>
          <p:nvPr/>
        </p:nvGraphicFramePr>
        <p:xfrm>
          <a:off x="4440239" y="5157788"/>
          <a:ext cx="4751387" cy="1403350"/>
        </p:xfrm>
        <a:graphic>
          <a:graphicData uri="http://schemas.openxmlformats.org/drawingml/2006/table">
            <a:tbl>
              <a:tblPr/>
              <a:tblGrid>
                <a:gridCol w="1943100"/>
                <a:gridCol w="936625"/>
                <a:gridCol w="863600"/>
                <a:gridCol w="1008062"/>
              </a:tblGrid>
              <a:tr h="719137">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4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38" name="Text Box 86"/>
          <p:cNvSpPr txBox="1">
            <a:spLocks noChangeArrowheads="1"/>
          </p:cNvSpPr>
          <p:nvPr/>
        </p:nvSpPr>
        <p:spPr bwMode="auto">
          <a:xfrm>
            <a:off x="1524000" y="2133601"/>
            <a:ext cx="1835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Pattern I</a:t>
            </a:r>
          </a:p>
        </p:txBody>
      </p:sp>
      <p:sp>
        <p:nvSpPr>
          <p:cNvPr id="23640" name="Text Box 88"/>
          <p:cNvSpPr txBox="1">
            <a:spLocks noChangeArrowheads="1"/>
          </p:cNvSpPr>
          <p:nvPr/>
        </p:nvSpPr>
        <p:spPr bwMode="auto">
          <a:xfrm>
            <a:off x="1524001" y="3500438"/>
            <a:ext cx="2124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Pattern II</a:t>
            </a:r>
          </a:p>
        </p:txBody>
      </p:sp>
      <p:sp>
        <p:nvSpPr>
          <p:cNvPr id="23641" name="Text Box 89"/>
          <p:cNvSpPr txBox="1">
            <a:spLocks noChangeArrowheads="1"/>
          </p:cNvSpPr>
          <p:nvPr/>
        </p:nvSpPr>
        <p:spPr bwMode="auto">
          <a:xfrm>
            <a:off x="1558926" y="5373688"/>
            <a:ext cx="2233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800">
                <a:latin typeface="Times New Roman" panose="02020603050405020304" pitchFamily="18" charset="0"/>
              </a:rPr>
              <a:t>Pattern III</a:t>
            </a:r>
          </a:p>
        </p:txBody>
      </p:sp>
      <p:sp>
        <p:nvSpPr>
          <p:cNvPr id="23642" name="Text Box 90"/>
          <p:cNvSpPr txBox="1">
            <a:spLocks noChangeArrowheads="1"/>
          </p:cNvSpPr>
          <p:nvPr/>
        </p:nvSpPr>
        <p:spPr bwMode="auto">
          <a:xfrm>
            <a:off x="3719514" y="1700213"/>
            <a:ext cx="719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10</a:t>
            </a:r>
          </a:p>
        </p:txBody>
      </p:sp>
      <p:sp>
        <p:nvSpPr>
          <p:cNvPr id="23643" name="Text Box 91"/>
          <p:cNvSpPr txBox="1">
            <a:spLocks noChangeArrowheads="1"/>
          </p:cNvSpPr>
          <p:nvPr/>
        </p:nvSpPr>
        <p:spPr bwMode="auto">
          <a:xfrm>
            <a:off x="3719514" y="3644900"/>
            <a:ext cx="7207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20</a:t>
            </a:r>
          </a:p>
        </p:txBody>
      </p:sp>
      <p:sp>
        <p:nvSpPr>
          <p:cNvPr id="23647" name="Text Box 95"/>
          <p:cNvSpPr txBox="1">
            <a:spLocks noChangeArrowheads="1"/>
          </p:cNvSpPr>
          <p:nvPr/>
        </p:nvSpPr>
        <p:spPr bwMode="auto">
          <a:xfrm>
            <a:off x="4943475" y="4652963"/>
            <a:ext cx="8651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20</a:t>
            </a:r>
          </a:p>
        </p:txBody>
      </p:sp>
      <p:sp>
        <p:nvSpPr>
          <p:cNvPr id="23649" name="Text Box 97"/>
          <p:cNvSpPr txBox="1">
            <a:spLocks noChangeArrowheads="1"/>
          </p:cNvSpPr>
          <p:nvPr/>
        </p:nvSpPr>
        <p:spPr bwMode="auto">
          <a:xfrm>
            <a:off x="4440238" y="1125538"/>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10</a:t>
            </a:r>
          </a:p>
        </p:txBody>
      </p:sp>
      <p:sp>
        <p:nvSpPr>
          <p:cNvPr id="23652" name="Text Box 100"/>
          <p:cNvSpPr txBox="1">
            <a:spLocks noChangeArrowheads="1"/>
          </p:cNvSpPr>
          <p:nvPr/>
        </p:nvSpPr>
        <p:spPr bwMode="auto">
          <a:xfrm>
            <a:off x="9048750" y="4076700"/>
            <a:ext cx="86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10</a:t>
            </a:r>
          </a:p>
        </p:txBody>
      </p:sp>
      <p:sp>
        <p:nvSpPr>
          <p:cNvPr id="23653" name="Text Box 101"/>
          <p:cNvSpPr txBox="1">
            <a:spLocks noChangeArrowheads="1"/>
          </p:cNvSpPr>
          <p:nvPr/>
        </p:nvSpPr>
        <p:spPr bwMode="auto">
          <a:xfrm>
            <a:off x="8401050" y="4581525"/>
            <a:ext cx="647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10</a:t>
            </a:r>
          </a:p>
        </p:txBody>
      </p:sp>
      <p:sp>
        <p:nvSpPr>
          <p:cNvPr id="23654" name="Text Box 102"/>
          <p:cNvSpPr txBox="1">
            <a:spLocks noChangeArrowheads="1"/>
          </p:cNvSpPr>
          <p:nvPr/>
        </p:nvSpPr>
        <p:spPr bwMode="auto">
          <a:xfrm>
            <a:off x="3719513" y="5805488"/>
            <a:ext cx="792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20</a:t>
            </a:r>
          </a:p>
        </p:txBody>
      </p:sp>
      <p:sp>
        <p:nvSpPr>
          <p:cNvPr id="23655" name="Text Box 103"/>
          <p:cNvSpPr txBox="1">
            <a:spLocks noChangeArrowheads="1"/>
          </p:cNvSpPr>
          <p:nvPr/>
        </p:nvSpPr>
        <p:spPr bwMode="auto">
          <a:xfrm>
            <a:off x="9120188" y="5229225"/>
            <a:ext cx="1008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3600">
                <a:latin typeface="Times New Roman" panose="02020603050405020304" pitchFamily="18" charset="0"/>
              </a:rPr>
              <a:t>10</a:t>
            </a:r>
          </a:p>
        </p:txBody>
      </p:sp>
    </p:spTree>
    <p:extLst>
      <p:ext uri="{BB962C8B-B14F-4D97-AF65-F5344CB8AC3E}">
        <p14:creationId xmlns:p14="http://schemas.microsoft.com/office/powerpoint/2010/main" val="888366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38"/>
                                        </p:tgtEl>
                                        <p:attrNameLst>
                                          <p:attrName>style.visibility</p:attrName>
                                        </p:attrNameLst>
                                      </p:cBhvr>
                                      <p:to>
                                        <p:strVal val="visible"/>
                                      </p:to>
                                    </p:set>
                                    <p:animEffect transition="in" filter="blinds(horizontal)">
                                      <p:cBhvr>
                                        <p:cTn id="7" dur="500"/>
                                        <p:tgtEl>
                                          <p:spTgt spid="23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665"/>
                                        </p:tgtEl>
                                        <p:attrNameLst>
                                          <p:attrName>style.visibility</p:attrName>
                                        </p:attrNameLst>
                                      </p:cBhvr>
                                      <p:to>
                                        <p:strVal val="visible"/>
                                      </p:to>
                                    </p:set>
                                    <p:animEffect transition="in" filter="box(in)">
                                      <p:cBhvr>
                                        <p:cTn id="12" dur="500"/>
                                        <p:tgtEl>
                                          <p:spTgt spid="236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3649"/>
                                        </p:tgtEl>
                                        <p:attrNameLst>
                                          <p:attrName>style.visibility</p:attrName>
                                        </p:attrNameLst>
                                      </p:cBhvr>
                                      <p:to>
                                        <p:strVal val="visible"/>
                                      </p:to>
                                    </p:set>
                                    <p:animEffect transition="in" filter="checkerboard(across)">
                                      <p:cBhvr>
                                        <p:cTn id="17" dur="500"/>
                                        <p:tgtEl>
                                          <p:spTgt spid="236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23642"/>
                                        </p:tgtEl>
                                        <p:attrNameLst>
                                          <p:attrName>style.visibility</p:attrName>
                                        </p:attrNameLst>
                                      </p:cBhvr>
                                      <p:to>
                                        <p:strVal val="visible"/>
                                      </p:to>
                                    </p:set>
                                    <p:anim to="" calcmode="lin" valueType="num">
                                      <p:cBhvr>
                                        <p:cTn id="22" dur="1" fill="hold"/>
                                        <p:tgtEl>
                                          <p:spTgt spid="23642"/>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40"/>
                                        </p:tgtEl>
                                        <p:attrNameLst>
                                          <p:attrName>style.visibility</p:attrName>
                                        </p:attrNameLst>
                                      </p:cBhvr>
                                      <p:to>
                                        <p:strVal val="visible"/>
                                      </p:to>
                                    </p:set>
                                    <p:animEffect transition="in" filter="blinds(horizontal)">
                                      <p:cBhvr>
                                        <p:cTn id="27" dur="500"/>
                                        <p:tgtEl>
                                          <p:spTgt spid="236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3669"/>
                                        </p:tgtEl>
                                        <p:attrNameLst>
                                          <p:attrName>style.visibility</p:attrName>
                                        </p:attrNameLst>
                                      </p:cBhvr>
                                      <p:to>
                                        <p:strVal val="visible"/>
                                      </p:to>
                                    </p:set>
                                    <p:animEffect transition="in" filter="box(in)">
                                      <p:cBhvr>
                                        <p:cTn id="32" dur="500"/>
                                        <p:tgtEl>
                                          <p:spTgt spid="236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3643"/>
                                        </p:tgtEl>
                                        <p:attrNameLst>
                                          <p:attrName>style.visibility</p:attrName>
                                        </p:attrNameLst>
                                      </p:cBhvr>
                                      <p:to>
                                        <p:strVal val="visible"/>
                                      </p:to>
                                    </p:set>
                                    <p:animEffect transition="in" filter="checkerboard(across)">
                                      <p:cBhvr>
                                        <p:cTn id="37" dur="500"/>
                                        <p:tgtEl>
                                          <p:spTgt spid="236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23647"/>
                                        </p:tgtEl>
                                        <p:attrNameLst>
                                          <p:attrName>style.visibility</p:attrName>
                                        </p:attrNameLst>
                                      </p:cBhvr>
                                      <p:to>
                                        <p:strVal val="visible"/>
                                      </p:to>
                                    </p:set>
                                    <p:anim to="" calcmode="lin" valueType="num">
                                      <p:cBhvr>
                                        <p:cTn id="42" dur="1" fill="hold"/>
                                        <p:tgtEl>
                                          <p:spTgt spid="23647"/>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6" fill="hold" grpId="0" nodeType="clickEffect">
                                  <p:stCondLst>
                                    <p:cond delay="0"/>
                                  </p:stCondLst>
                                  <p:childTnLst>
                                    <p:set>
                                      <p:cBhvr>
                                        <p:cTn id="46" dur="1" fill="hold">
                                          <p:stCondLst>
                                            <p:cond delay="0"/>
                                          </p:stCondLst>
                                        </p:cTn>
                                        <p:tgtEl>
                                          <p:spTgt spid="23653"/>
                                        </p:tgtEl>
                                        <p:attrNameLst>
                                          <p:attrName>style.visibility</p:attrName>
                                        </p:attrNameLst>
                                      </p:cBhvr>
                                      <p:to>
                                        <p:strVal val="visible"/>
                                      </p:to>
                                    </p:set>
                                    <p:animEffect transition="in" filter="barn(inHorizontal)">
                                      <p:cBhvr>
                                        <p:cTn id="47" dur="500"/>
                                        <p:tgtEl>
                                          <p:spTgt spid="2365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23652"/>
                                        </p:tgtEl>
                                        <p:attrNameLst>
                                          <p:attrName>style.visibility</p:attrName>
                                        </p:attrNameLst>
                                      </p:cBhvr>
                                      <p:to>
                                        <p:strVal val="visible"/>
                                      </p:to>
                                    </p:set>
                                    <p:animEffect transition="in" filter="strips(downLeft)">
                                      <p:cBhvr>
                                        <p:cTn id="52" dur="500"/>
                                        <p:tgtEl>
                                          <p:spTgt spid="2365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3641"/>
                                        </p:tgtEl>
                                        <p:attrNameLst>
                                          <p:attrName>style.visibility</p:attrName>
                                        </p:attrNameLst>
                                      </p:cBhvr>
                                      <p:to>
                                        <p:strVal val="visible"/>
                                      </p:to>
                                    </p:set>
                                    <p:animEffect transition="in" filter="blinds(horizontal)">
                                      <p:cBhvr>
                                        <p:cTn id="57" dur="500"/>
                                        <p:tgtEl>
                                          <p:spTgt spid="236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23668"/>
                                        </p:tgtEl>
                                        <p:attrNameLst>
                                          <p:attrName>style.visibility</p:attrName>
                                        </p:attrNameLst>
                                      </p:cBhvr>
                                      <p:to>
                                        <p:strVal val="visible"/>
                                      </p:to>
                                    </p:set>
                                    <p:animEffect transition="in" filter="box(in)">
                                      <p:cBhvr>
                                        <p:cTn id="62" dur="500"/>
                                        <p:tgtEl>
                                          <p:spTgt spid="236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23654"/>
                                        </p:tgtEl>
                                        <p:attrNameLst>
                                          <p:attrName>style.visibility</p:attrName>
                                        </p:attrNameLst>
                                      </p:cBhvr>
                                      <p:to>
                                        <p:strVal val="visible"/>
                                      </p:to>
                                    </p:set>
                                    <p:animEffect transition="in" filter="checkerboard(across)">
                                      <p:cBhvr>
                                        <p:cTn id="67" dur="500"/>
                                        <p:tgtEl>
                                          <p:spTgt spid="2365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4" presetClass="entr" presetSubtype="0" fill="hold" grpId="0" nodeType="clickEffect">
                                  <p:stCondLst>
                                    <p:cond delay="0"/>
                                  </p:stCondLst>
                                  <p:childTnLst>
                                    <p:set>
                                      <p:cBhvr>
                                        <p:cTn id="71" dur="1" fill="hold">
                                          <p:stCondLst>
                                            <p:cond delay="499"/>
                                          </p:stCondLst>
                                        </p:cTn>
                                        <p:tgtEl>
                                          <p:spTgt spid="23655"/>
                                        </p:tgtEl>
                                        <p:attrNameLst>
                                          <p:attrName>style.visibility</p:attrName>
                                        </p:attrNameLst>
                                      </p:cBhvr>
                                      <p:to>
                                        <p:strVal val="visible"/>
                                      </p:to>
                                    </p:set>
                                    <p:anim to="" calcmode="lin" valueType="num">
                                      <p:cBhvr>
                                        <p:cTn id="72" dur="1" fill="hold"/>
                                        <p:tgtEl>
                                          <p:spTgt spid="2365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38" grpId="0" autoUpdateAnimBg="0"/>
      <p:bldP spid="23640" grpId="0" autoUpdateAnimBg="0"/>
      <p:bldP spid="23641" grpId="0" autoUpdateAnimBg="0"/>
      <p:bldP spid="23642" grpId="0" autoUpdateAnimBg="0"/>
      <p:bldP spid="23643" grpId="0" autoUpdateAnimBg="0"/>
      <p:bldP spid="23647" grpId="0" autoUpdateAnimBg="0"/>
      <p:bldP spid="23649" grpId="0" autoUpdateAnimBg="0"/>
      <p:bldP spid="23652" grpId="0" autoUpdateAnimBg="0"/>
      <p:bldP spid="23653" grpId="0" autoUpdateAnimBg="0"/>
      <p:bldP spid="23654" grpId="0" autoUpdateAnimBg="0"/>
      <p:bldP spid="2365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1992313" y="1700213"/>
            <a:ext cx="8280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solidFill>
                  <a:srgbClr val="FF0000"/>
                </a:solidFill>
                <a:latin typeface="Times New Roman" panose="02020603050405020304" pitchFamily="18" charset="0"/>
              </a:rPr>
              <a:t>Pattern I:</a:t>
            </a:r>
            <a:r>
              <a:rPr lang="en-US" altLang="en-US" sz="2400">
                <a:latin typeface="Times New Roman" panose="02020603050405020304" pitchFamily="18" charset="0"/>
              </a:rPr>
              <a:t> cut into 10 pieces of size 10 by 10 so as to make 10 tops of size 1</a:t>
            </a:r>
          </a:p>
          <a:p>
            <a:pPr eaLnBrk="1" hangingPunct="1">
              <a:spcBef>
                <a:spcPct val="50000"/>
              </a:spcBef>
              <a:buFontTx/>
              <a:buNone/>
            </a:pPr>
            <a:r>
              <a:rPr lang="en-US" altLang="en-US" sz="2400">
                <a:solidFill>
                  <a:srgbClr val="FF0000"/>
                </a:solidFill>
                <a:latin typeface="Times New Roman" panose="02020603050405020304" pitchFamily="18" charset="0"/>
              </a:rPr>
              <a:t>Pattern II:</a:t>
            </a:r>
            <a:r>
              <a:rPr lang="en-US" altLang="en-US" sz="2400">
                <a:latin typeface="Times New Roman" panose="02020603050405020304" pitchFamily="18" charset="0"/>
              </a:rPr>
              <a:t> cut into 2 pieces of size 20 by 20 and 2 pieces of size 10 by 10 so as to make 2 tops of size 2 and 2 tops of size 1</a:t>
            </a:r>
          </a:p>
          <a:p>
            <a:pPr eaLnBrk="1" hangingPunct="1">
              <a:spcBef>
                <a:spcPct val="50000"/>
              </a:spcBef>
              <a:buFontTx/>
              <a:buNone/>
            </a:pPr>
            <a:r>
              <a:rPr lang="en-US" altLang="en-US" sz="2400">
                <a:solidFill>
                  <a:srgbClr val="FF0000"/>
                </a:solidFill>
                <a:latin typeface="Times New Roman" panose="02020603050405020304" pitchFamily="18" charset="0"/>
              </a:rPr>
              <a:t>Pattern III:</a:t>
            </a:r>
            <a:r>
              <a:rPr lang="en-US" altLang="en-US" sz="2400">
                <a:latin typeface="Times New Roman" panose="02020603050405020304" pitchFamily="18" charset="0"/>
              </a:rPr>
              <a:t> cut into 1 piece of size 20 by 20 and 6 pieces of size 10 by 10 so as to make 1 top of size 2 and 6 tops of size 1</a:t>
            </a:r>
          </a:p>
        </p:txBody>
      </p:sp>
    </p:spTree>
    <p:extLst>
      <p:ext uri="{BB962C8B-B14F-4D97-AF65-F5344CB8AC3E}">
        <p14:creationId xmlns:p14="http://schemas.microsoft.com/office/powerpoint/2010/main" val="2937032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animEffect transition="in" filter="checkerboard(across)">
                                      <p:cBhvr>
                                        <p:cTn id="7" dur="500"/>
                                        <p:tgtEl>
                                          <p:spTgt spid="2560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4">
                                            <p:txEl>
                                              <p:pRg st="2" end="2"/>
                                            </p:txEl>
                                          </p:spTgt>
                                        </p:tgtEl>
                                        <p:attrNameLst>
                                          <p:attrName>style.visibility</p:attrName>
                                        </p:attrNameLst>
                                      </p:cBhvr>
                                      <p:to>
                                        <p:strVal val="visible"/>
                                      </p:to>
                                    </p:set>
                                    <p:animEffect transition="in" filter="checkerboard(across)">
                                      <p:cBhvr>
                                        <p:cTn id="12" dur="500"/>
                                        <p:tgtEl>
                                          <p:spTgt spid="25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1774825" y="476251"/>
            <a:ext cx="8497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So assume that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sheets are cut according to pattern I,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according to pattern II,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 according to pattern III</a:t>
            </a:r>
          </a:p>
        </p:txBody>
      </p:sp>
      <p:sp>
        <p:nvSpPr>
          <p:cNvPr id="26629" name="Text Box 5"/>
          <p:cNvSpPr txBox="1">
            <a:spLocks noChangeArrowheads="1"/>
          </p:cNvSpPr>
          <p:nvPr/>
        </p:nvSpPr>
        <p:spPr bwMode="auto">
          <a:xfrm>
            <a:off x="1847850" y="2565401"/>
            <a:ext cx="84963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rPr>
              <a:t>The problem is to </a:t>
            </a:r>
          </a:p>
          <a:p>
            <a:pPr eaLnBrk="1" hangingPunct="1">
              <a:spcBef>
                <a:spcPct val="50000"/>
              </a:spcBef>
              <a:buFontTx/>
              <a:buNone/>
            </a:pPr>
            <a:r>
              <a:rPr lang="en-US" altLang="en-US" sz="2400">
                <a:latin typeface="Times New Roman" panose="02020603050405020304" pitchFamily="18" charset="0"/>
              </a:rPr>
              <a:t>Minimize </a:t>
            </a:r>
            <a:r>
              <a:rPr lang="en-US" altLang="en-US" sz="2400" i="1">
                <a:latin typeface="Times New Roman" panose="02020603050405020304" pitchFamily="18" charset="0"/>
              </a:rPr>
              <a:t>z</a:t>
            </a:r>
            <a:r>
              <a:rPr lang="en-US" altLang="en-US" sz="2400">
                <a:latin typeface="Times New Roman" panose="02020603050405020304" pitchFamily="18" charset="0"/>
              </a:rPr>
              <a:t> =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p>
          <a:p>
            <a:pPr eaLnBrk="1" hangingPunct="1">
              <a:spcBef>
                <a:spcPct val="30000"/>
              </a:spcBef>
              <a:buFontTx/>
              <a:buNone/>
            </a:pPr>
            <a:r>
              <a:rPr lang="en-US" altLang="en-US" sz="2400">
                <a:latin typeface="Times New Roman" panose="02020603050405020304" pitchFamily="18" charset="0"/>
              </a:rPr>
              <a:t>Subject to   10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+ 6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20,000</a:t>
            </a:r>
          </a:p>
          <a:p>
            <a:pPr eaLnBrk="1" hangingPunct="1">
              <a:spcBef>
                <a:spcPct val="30000"/>
              </a:spcBef>
              <a:buFontTx/>
              <a:buNone/>
            </a:pPr>
            <a:r>
              <a:rPr lang="en-US" altLang="en-US" sz="2400">
                <a:latin typeface="Times New Roman" panose="02020603050405020304" pitchFamily="18" charset="0"/>
              </a:rPr>
              <a:t>                                2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 ≥ 15,000</a:t>
            </a:r>
          </a:p>
          <a:p>
            <a:pPr eaLnBrk="1" hangingPunct="1">
              <a:spcBef>
                <a:spcPct val="3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 ≥ 0, integers</a:t>
            </a:r>
          </a:p>
        </p:txBody>
      </p:sp>
    </p:spTree>
    <p:extLst>
      <p:ext uri="{BB962C8B-B14F-4D97-AF65-F5344CB8AC3E}">
        <p14:creationId xmlns:p14="http://schemas.microsoft.com/office/powerpoint/2010/main" val="3800612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animEffect transition="in" filter="checkerboard(across)">
                                      <p:cBhvr>
                                        <p:cTn id="7" dur="500"/>
                                        <p:tgtEl>
                                          <p:spTgt spid="2662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6629">
                                            <p:txEl>
                                              <p:pRg st="1" end="1"/>
                                            </p:txEl>
                                          </p:spTgt>
                                        </p:tgtEl>
                                        <p:attrNameLst>
                                          <p:attrName>style.visibility</p:attrName>
                                        </p:attrNameLst>
                                      </p:cBhvr>
                                      <p:to>
                                        <p:strVal val="visible"/>
                                      </p:to>
                                    </p:set>
                                    <p:animEffect transition="in" filter="checkerboard(across)">
                                      <p:cBhvr>
                                        <p:cTn id="12" dur="500"/>
                                        <p:tgtEl>
                                          <p:spTgt spid="2662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6629">
                                            <p:txEl>
                                              <p:pRg st="2" end="2"/>
                                            </p:txEl>
                                          </p:spTgt>
                                        </p:tgtEl>
                                        <p:attrNameLst>
                                          <p:attrName>style.visibility</p:attrName>
                                        </p:attrNameLst>
                                      </p:cBhvr>
                                      <p:to>
                                        <p:strVal val="visible"/>
                                      </p:to>
                                    </p:set>
                                    <p:animEffect transition="in" filter="checkerboard(across)">
                                      <p:cBhvr>
                                        <p:cTn id="17" dur="500"/>
                                        <p:tgtEl>
                                          <p:spTgt spid="2662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6629">
                                            <p:txEl>
                                              <p:pRg st="3" end="3"/>
                                            </p:txEl>
                                          </p:spTgt>
                                        </p:tgtEl>
                                        <p:attrNameLst>
                                          <p:attrName>style.visibility</p:attrName>
                                        </p:attrNameLst>
                                      </p:cBhvr>
                                      <p:to>
                                        <p:strVal val="visible"/>
                                      </p:to>
                                    </p:set>
                                    <p:animEffect transition="in" filter="checkerboard(across)">
                                      <p:cBhvr>
                                        <p:cTn id="22" dur="500"/>
                                        <p:tgtEl>
                                          <p:spTgt spid="2662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6629">
                                            <p:txEl>
                                              <p:pRg st="4" end="4"/>
                                            </p:txEl>
                                          </p:spTgt>
                                        </p:tgtEl>
                                        <p:attrNameLst>
                                          <p:attrName>style.visibility</p:attrName>
                                        </p:attrNameLst>
                                      </p:cBhvr>
                                      <p:to>
                                        <p:strVal val="visible"/>
                                      </p:to>
                                    </p:set>
                                    <p:animEffect transition="in" filter="checkerboard(across)">
                                      <p:cBhvr>
                                        <p:cTn id="27" dur="500"/>
                                        <p:tgtEl>
                                          <p:spTgt spid="266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8898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2135188" y="549275"/>
            <a:ext cx="7416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50000"/>
              </a:spcBef>
              <a:buFontTx/>
              <a:buNone/>
            </a:pPr>
            <a:r>
              <a:rPr lang="en-US" altLang="en-US" sz="2800">
                <a:solidFill>
                  <a:srgbClr val="FF3399"/>
                </a:solidFill>
                <a:latin typeface="Times New Roman" panose="02020603050405020304" pitchFamily="18" charset="0"/>
              </a:rPr>
              <a:t>Example 5</a:t>
            </a:r>
            <a:r>
              <a:rPr lang="en-US" altLang="en-US" sz="2400">
                <a:latin typeface="Times New Roman" panose="02020603050405020304" pitchFamily="18" charset="0"/>
              </a:rPr>
              <a:t> :BITS wants to host a Seminar for five days. For the delegates there is an arrangement of dinner every day. The requirement of napkins during the 5 days is as follows:</a:t>
            </a:r>
          </a:p>
        </p:txBody>
      </p:sp>
      <p:graphicFrame>
        <p:nvGraphicFramePr>
          <p:cNvPr id="27702" name="Group 54"/>
          <p:cNvGraphicFramePr>
            <a:graphicFrameLocks noGrp="1"/>
          </p:cNvGraphicFramePr>
          <p:nvPr/>
        </p:nvGraphicFramePr>
        <p:xfrm>
          <a:off x="3000376" y="2133600"/>
          <a:ext cx="7235825" cy="914400"/>
        </p:xfrm>
        <a:graphic>
          <a:graphicData uri="http://schemas.openxmlformats.org/drawingml/2006/table">
            <a:tbl>
              <a:tblPr/>
              <a:tblGrid>
                <a:gridCol w="2232025"/>
                <a:gridCol w="863600"/>
                <a:gridCol w="936625"/>
                <a:gridCol w="954088"/>
                <a:gridCol w="1036637"/>
                <a:gridCol w="1212850"/>
              </a:tblGrid>
              <a:tr h="284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cs typeface="Times New Roman" charset="0"/>
                        </a:rPr>
                        <a:t>Day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cs typeface="Times New Roman" charset="0"/>
                        </a:rPr>
                        <a:t>Napkins Needed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Verdana" pitchFamily="34" charset="0"/>
                          <a:cs typeface="Arial" charset="0"/>
                        </a:rPr>
                        <a:t>150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5082" name="Rectangle 44"/>
          <p:cNvSpPr>
            <a:spLocks noChangeArrowheads="1"/>
          </p:cNvSpPr>
          <p:nvPr/>
        </p:nvSpPr>
        <p:spPr bwMode="auto">
          <a:xfrm>
            <a:off x="2279650" y="3213100"/>
            <a:ext cx="76327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None/>
            </a:pPr>
            <a:r>
              <a:rPr lang="en-US" altLang="en-US" sz="2400">
                <a:latin typeface="Times New Roman" panose="02020603050405020304" pitchFamily="18" charset="0"/>
                <a:cs typeface="Times New Roman" panose="02020603050405020304" pitchFamily="18" charset="0"/>
              </a:rPr>
              <a:t>Institute does not have any napkins in the beginning. After 5 days, the Institute has no more use of napkins. A new napkin costs      Rs. 2.00. The washing charges for a used one are Rs. 0.50. A napkin given for washing after dinner is returned the third day before dinner. The Institute decides to accumulate the used napkins and send them for washing just in time to be used when they return. How shall the Institute meet the requirements so that the total cost is minimized ? Formulate as a LPP.</a:t>
            </a:r>
          </a:p>
        </p:txBody>
      </p:sp>
    </p:spTree>
    <p:extLst>
      <p:ext uri="{BB962C8B-B14F-4D97-AF65-F5344CB8AC3E}">
        <p14:creationId xmlns:p14="http://schemas.microsoft.com/office/powerpoint/2010/main" val="5611413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1668463" y="333376"/>
            <a:ext cx="882015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30000"/>
              </a:spcBef>
              <a:buFontTx/>
              <a:buNone/>
            </a:pPr>
            <a:r>
              <a:rPr lang="en-US" altLang="en-US" sz="2400" b="1">
                <a:solidFill>
                  <a:srgbClr val="FF3399"/>
                </a:solidFill>
                <a:latin typeface="Times New Roman" panose="02020603050405020304" pitchFamily="18" charset="0"/>
              </a:rPr>
              <a:t>Solution </a:t>
            </a:r>
            <a:r>
              <a:rPr lang="en-US" altLang="en-US" sz="2400">
                <a:latin typeface="Times New Roman" panose="02020603050405020304" pitchFamily="18" charset="0"/>
              </a:rPr>
              <a:t>  Let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j</a:t>
            </a:r>
            <a:r>
              <a:rPr lang="en-US" altLang="en-US" sz="2400">
                <a:latin typeface="Times New Roman" panose="02020603050405020304" pitchFamily="18" charset="0"/>
              </a:rPr>
              <a:t> be the number of napkins purchased on day j, j=1,2,..,5</a:t>
            </a:r>
          </a:p>
          <a:p>
            <a:pPr eaLnBrk="1" hangingPunct="1">
              <a:spcBef>
                <a:spcPct val="30000"/>
              </a:spcBef>
              <a:buFontTx/>
              <a:buNone/>
            </a:pPr>
            <a:r>
              <a:rPr lang="en-US" altLang="en-US" sz="2400">
                <a:latin typeface="Times New Roman" panose="02020603050405020304" pitchFamily="18" charset="0"/>
              </a:rPr>
              <a:t>Let </a:t>
            </a:r>
            <a:r>
              <a:rPr lang="en-US" altLang="en-US" sz="2400" i="1">
                <a:latin typeface="Times New Roman" panose="02020603050405020304" pitchFamily="18" charset="0"/>
              </a:rPr>
              <a:t>y</a:t>
            </a:r>
            <a:r>
              <a:rPr lang="en-US" altLang="en-US" sz="2400" baseline="-25000">
                <a:latin typeface="Times New Roman" panose="02020603050405020304" pitchFamily="18" charset="0"/>
              </a:rPr>
              <a:t>j</a:t>
            </a:r>
            <a:r>
              <a:rPr lang="en-US" altLang="en-US" sz="2400">
                <a:latin typeface="Times New Roman" panose="02020603050405020304" pitchFamily="18" charset="0"/>
              </a:rPr>
              <a:t> be the number of napkins given for washing after dinner on day j, j=1,2,3</a:t>
            </a:r>
          </a:p>
          <a:p>
            <a:pPr eaLnBrk="1" hangingPunct="1">
              <a:spcBef>
                <a:spcPct val="30000"/>
              </a:spcBef>
              <a:buFontTx/>
              <a:buNone/>
            </a:pPr>
            <a:r>
              <a:rPr lang="en-US" altLang="en-US" sz="2400">
                <a:latin typeface="Times New Roman" panose="02020603050405020304" pitchFamily="18" charset="0"/>
              </a:rPr>
              <a:t>Thus we must have</a:t>
            </a:r>
          </a:p>
        </p:txBody>
      </p:sp>
      <p:sp>
        <p:nvSpPr>
          <p:cNvPr id="46083" name="Text Box 5"/>
          <p:cNvSpPr txBox="1">
            <a:spLocks noChangeArrowheads="1"/>
          </p:cNvSpPr>
          <p:nvPr/>
        </p:nvSpPr>
        <p:spPr bwMode="auto">
          <a:xfrm>
            <a:off x="1703389" y="3644901"/>
            <a:ext cx="79216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r>
              <a:rPr lang="en-US" altLang="en-US" sz="2800">
                <a:latin typeface="Times New Roman" panose="02020603050405020304" pitchFamily="18" charset="0"/>
              </a:rPr>
              <a:t>Also we have </a:t>
            </a:r>
          </a:p>
          <a:p>
            <a:pPr eaLnBrk="1" hangingPunct="1">
              <a:spcBef>
                <a:spcPct val="0"/>
              </a:spcBef>
              <a:buFontTx/>
              <a:buNone/>
            </a:pPr>
            <a:r>
              <a:rPr lang="en-US" altLang="en-US" sz="2800" i="1">
                <a:latin typeface="Times New Roman" panose="02020603050405020304" pitchFamily="18" charset="0"/>
              </a:rPr>
              <a:t>   y</a:t>
            </a:r>
            <a:r>
              <a:rPr lang="en-US" altLang="en-US" sz="2800" baseline="-25000">
                <a:latin typeface="Times New Roman" panose="02020603050405020304" pitchFamily="18" charset="0"/>
              </a:rPr>
              <a:t>1</a:t>
            </a:r>
            <a:r>
              <a:rPr lang="en-US" altLang="en-US" sz="2800">
                <a:latin typeface="Times New Roman" panose="02020603050405020304" pitchFamily="18" charset="0"/>
              </a:rPr>
              <a:t> ≤ 80, </a:t>
            </a:r>
            <a:r>
              <a:rPr lang="en-US" altLang="en-US" sz="2800" i="1">
                <a:latin typeface="Times New Roman" panose="02020603050405020304" pitchFamily="18" charset="0"/>
              </a:rPr>
              <a:t>y</a:t>
            </a:r>
            <a:r>
              <a:rPr lang="en-US" altLang="en-US" sz="2800" baseline="-25000">
                <a:latin typeface="Times New Roman" panose="02020603050405020304" pitchFamily="18" charset="0"/>
              </a:rPr>
              <a:t>2</a:t>
            </a:r>
            <a:r>
              <a:rPr lang="en-US" altLang="en-US" sz="2800">
                <a:latin typeface="Times New Roman" panose="02020603050405020304" pitchFamily="18" charset="0"/>
              </a:rPr>
              <a:t> ≤ (80 – </a:t>
            </a:r>
            <a:r>
              <a:rPr lang="en-US" altLang="en-US" sz="2800" i="1">
                <a:latin typeface="Times New Roman" panose="02020603050405020304" pitchFamily="18" charset="0"/>
              </a:rPr>
              <a:t>y</a:t>
            </a:r>
            <a:r>
              <a:rPr lang="en-US" altLang="en-US" sz="2800" baseline="-25000">
                <a:latin typeface="Times New Roman" panose="02020603050405020304" pitchFamily="18" charset="0"/>
              </a:rPr>
              <a:t>1</a:t>
            </a:r>
            <a:r>
              <a:rPr lang="en-US" altLang="en-US" sz="2800">
                <a:latin typeface="Times New Roman" panose="02020603050405020304" pitchFamily="18" charset="0"/>
              </a:rPr>
              <a:t>) + 50</a:t>
            </a:r>
          </a:p>
          <a:p>
            <a:pPr eaLnBrk="1" hangingPunct="1">
              <a:spcBef>
                <a:spcPct val="30000"/>
              </a:spcBef>
              <a:buFontTx/>
              <a:buNone/>
            </a:pPr>
            <a:r>
              <a:rPr lang="en-US" altLang="en-US" sz="2800" i="1">
                <a:latin typeface="Times New Roman" panose="02020603050405020304" pitchFamily="18" charset="0"/>
              </a:rPr>
              <a:t>   y</a:t>
            </a:r>
            <a:r>
              <a:rPr lang="en-US" altLang="en-US" sz="2800" baseline="-25000">
                <a:latin typeface="Times New Roman" panose="02020603050405020304" pitchFamily="18" charset="0"/>
              </a:rPr>
              <a:t>3</a:t>
            </a:r>
            <a:r>
              <a:rPr lang="en-US" altLang="en-US" sz="2800">
                <a:latin typeface="Times New Roman" panose="02020603050405020304" pitchFamily="18" charset="0"/>
              </a:rPr>
              <a:t> ≤ (80 – </a:t>
            </a:r>
            <a:r>
              <a:rPr lang="en-US" altLang="en-US" sz="2800" i="1">
                <a:latin typeface="Times New Roman" panose="02020603050405020304" pitchFamily="18" charset="0"/>
              </a:rPr>
              <a:t>y</a:t>
            </a:r>
            <a:r>
              <a:rPr lang="en-US" altLang="en-US" sz="2800" baseline="-25000">
                <a:latin typeface="Times New Roman" panose="02020603050405020304" pitchFamily="18" charset="0"/>
              </a:rPr>
              <a:t>1</a:t>
            </a:r>
            <a:r>
              <a:rPr lang="en-US" altLang="en-US" sz="2800">
                <a:latin typeface="Times New Roman" panose="02020603050405020304" pitchFamily="18" charset="0"/>
              </a:rPr>
              <a:t>) + (50 – </a:t>
            </a:r>
            <a:r>
              <a:rPr lang="en-US" altLang="en-US" sz="2800" i="1">
                <a:latin typeface="Times New Roman" panose="02020603050405020304" pitchFamily="18" charset="0"/>
              </a:rPr>
              <a:t>y</a:t>
            </a:r>
            <a:r>
              <a:rPr lang="en-US" altLang="en-US" sz="2800" baseline="-25000">
                <a:latin typeface="Times New Roman" panose="02020603050405020304" pitchFamily="18" charset="0"/>
              </a:rPr>
              <a:t>2</a:t>
            </a:r>
            <a:r>
              <a:rPr lang="en-US" altLang="en-US" sz="2800">
                <a:latin typeface="Times New Roman" panose="02020603050405020304" pitchFamily="18" charset="0"/>
              </a:rPr>
              <a:t>) + 100</a:t>
            </a:r>
          </a:p>
        </p:txBody>
      </p:sp>
      <p:sp>
        <p:nvSpPr>
          <p:cNvPr id="46084" name="Text Box 6"/>
          <p:cNvSpPr txBox="1">
            <a:spLocks noChangeArrowheads="1"/>
          </p:cNvSpPr>
          <p:nvPr/>
        </p:nvSpPr>
        <p:spPr bwMode="auto">
          <a:xfrm>
            <a:off x="1774826" y="2565401"/>
            <a:ext cx="86407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80,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50,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 </a:t>
            </a:r>
            <a:r>
              <a:rPr lang="en-US" altLang="en-US" sz="2400">
                <a:latin typeface="Times New Roman" panose="02020603050405020304" pitchFamily="18" charset="0"/>
              </a:rPr>
              <a:t>+ </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 = 100,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4</a:t>
            </a:r>
            <a:r>
              <a:rPr lang="en-US" altLang="en-US" sz="2400">
                <a:latin typeface="Times New Roman" panose="02020603050405020304" pitchFamily="18" charset="0"/>
              </a:rPr>
              <a:t> + </a:t>
            </a:r>
            <a:r>
              <a:rPr lang="en-US" altLang="en-US" sz="2400" i="1">
                <a:latin typeface="Times New Roman" panose="02020603050405020304" pitchFamily="18" charset="0"/>
              </a:rPr>
              <a:t>y</a:t>
            </a:r>
            <a:r>
              <a:rPr lang="en-US" altLang="en-US" sz="2400" baseline="-25000">
                <a:latin typeface="Times New Roman" panose="02020603050405020304" pitchFamily="18" charset="0"/>
              </a:rPr>
              <a:t>2</a:t>
            </a:r>
            <a:r>
              <a:rPr lang="en-US" altLang="en-US" sz="2400">
                <a:latin typeface="Times New Roman" panose="02020603050405020304" pitchFamily="18" charset="0"/>
              </a:rPr>
              <a:t> = 80</a:t>
            </a:r>
          </a:p>
          <a:p>
            <a:pPr eaLnBrk="1" hangingPunct="1">
              <a:spcBef>
                <a:spcPct val="0"/>
              </a:spcBef>
              <a:buFontTx/>
              <a:buNone/>
            </a:pPr>
            <a:r>
              <a:rPr lang="en-US" altLang="en-US" sz="2400" i="1">
                <a:latin typeface="Times New Roman" panose="02020603050405020304" pitchFamily="18" charset="0"/>
              </a:rPr>
              <a:t>x</a:t>
            </a:r>
            <a:r>
              <a:rPr lang="en-US" altLang="en-US" sz="2400" baseline="-25000">
                <a:latin typeface="Times New Roman" panose="02020603050405020304" pitchFamily="18" charset="0"/>
              </a:rPr>
              <a:t>5</a:t>
            </a:r>
            <a:r>
              <a:rPr lang="en-US" altLang="en-US" sz="2400">
                <a:latin typeface="Times New Roman" panose="02020603050405020304" pitchFamily="18" charset="0"/>
              </a:rPr>
              <a:t> + </a:t>
            </a:r>
            <a:r>
              <a:rPr lang="en-US" altLang="en-US" sz="2400" i="1">
                <a:latin typeface="Times New Roman" panose="02020603050405020304" pitchFamily="18" charset="0"/>
              </a:rPr>
              <a:t>y</a:t>
            </a:r>
            <a:r>
              <a:rPr lang="en-US" altLang="en-US" sz="2400" baseline="-25000">
                <a:latin typeface="Times New Roman" panose="02020603050405020304" pitchFamily="18" charset="0"/>
              </a:rPr>
              <a:t>3</a:t>
            </a:r>
            <a:r>
              <a:rPr lang="en-US" altLang="en-US" sz="2400">
                <a:latin typeface="Times New Roman" panose="02020603050405020304" pitchFamily="18" charset="0"/>
              </a:rPr>
              <a:t> = 150</a:t>
            </a:r>
          </a:p>
          <a:p>
            <a:pPr eaLnBrk="1" hangingPunct="1">
              <a:spcBef>
                <a:spcPct val="50000"/>
              </a:spcBef>
              <a:buFontTx/>
              <a:buNone/>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189135356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1919289" y="476250"/>
            <a:ext cx="835342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4013" indent="-354013">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60000"/>
              </a:spcBef>
              <a:buFontTx/>
              <a:buNone/>
            </a:pPr>
            <a:r>
              <a:rPr lang="en-US" altLang="en-US" sz="2400">
                <a:latin typeface="Times New Roman" panose="02020603050405020304" pitchFamily="18" charset="0"/>
              </a:rPr>
              <a:t>Thus we have to </a:t>
            </a:r>
            <a:r>
              <a:rPr lang="en-US" altLang="en-US" sz="2400" b="1">
                <a:latin typeface="Times New Roman" panose="02020603050405020304" pitchFamily="18" charset="0"/>
              </a:rPr>
              <a:t>Minimize </a:t>
            </a:r>
            <a:r>
              <a:rPr lang="en-US" altLang="en-US" sz="2400">
                <a:latin typeface="Times New Roman" panose="02020603050405020304" pitchFamily="18" charset="0"/>
              </a:rPr>
              <a:t>  </a:t>
            </a:r>
            <a:r>
              <a:rPr lang="en-US" altLang="en-US" sz="2400" i="1">
                <a:latin typeface="Times New Roman" panose="02020603050405020304" pitchFamily="18" charset="0"/>
              </a:rPr>
              <a:t>z</a:t>
            </a:r>
            <a:r>
              <a:rPr lang="en-US" altLang="en-US" sz="2400">
                <a:latin typeface="Times New Roman" panose="02020603050405020304" pitchFamily="18" charset="0"/>
              </a:rPr>
              <a:t> = 2(</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a:t>
            </a:r>
            <a:r>
              <a:rPr lang="en-US" altLang="en-US" sz="2400" i="1">
                <a:latin typeface="Times New Roman" panose="02020603050405020304" pitchFamily="18" charset="0"/>
              </a:rPr>
              <a:t>x</a:t>
            </a:r>
            <a:r>
              <a:rPr lang="en-US" altLang="en-US" sz="2400" baseline="-25000">
                <a:latin typeface="Times New Roman" panose="02020603050405020304" pitchFamily="18" charset="0"/>
              </a:rPr>
              <a:t>4</a:t>
            </a:r>
            <a:r>
              <a:rPr lang="en-US" altLang="en-US" sz="2400">
                <a:latin typeface="Times New Roman" panose="02020603050405020304" pitchFamily="18" charset="0"/>
              </a:rPr>
              <a:t>+</a:t>
            </a:r>
            <a:r>
              <a:rPr lang="en-US" altLang="en-US" sz="2400" i="1">
                <a:latin typeface="Times New Roman" panose="02020603050405020304" pitchFamily="18" charset="0"/>
              </a:rPr>
              <a:t>x</a:t>
            </a:r>
            <a:r>
              <a:rPr lang="en-US" altLang="en-US" sz="2400" baseline="-25000">
                <a:latin typeface="Times New Roman" panose="02020603050405020304" pitchFamily="18" charset="0"/>
              </a:rPr>
              <a:t>5</a:t>
            </a:r>
            <a:r>
              <a:rPr lang="en-US" altLang="en-US" sz="2400">
                <a:latin typeface="Times New Roman" panose="02020603050405020304" pitchFamily="18" charset="0"/>
              </a:rPr>
              <a:t>)+0.5(</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a:t>
            </a:r>
            <a:r>
              <a:rPr lang="en-US" altLang="en-US" sz="2400" i="1">
                <a:latin typeface="Times New Roman" panose="02020603050405020304" pitchFamily="18" charset="0"/>
              </a:rPr>
              <a:t>y</a:t>
            </a:r>
            <a:r>
              <a:rPr lang="en-US" altLang="en-US" sz="2400" baseline="-25000">
                <a:latin typeface="Times New Roman" panose="02020603050405020304" pitchFamily="18" charset="0"/>
              </a:rPr>
              <a:t>2</a:t>
            </a:r>
            <a:r>
              <a:rPr lang="en-US" altLang="en-US" sz="2400">
                <a:latin typeface="Times New Roman" panose="02020603050405020304" pitchFamily="18" charset="0"/>
              </a:rPr>
              <a:t>+</a:t>
            </a:r>
            <a:r>
              <a:rPr lang="en-US" altLang="en-US" sz="2400" i="1">
                <a:latin typeface="Times New Roman" panose="02020603050405020304" pitchFamily="18" charset="0"/>
              </a:rPr>
              <a:t>y</a:t>
            </a:r>
            <a:r>
              <a:rPr lang="en-US" altLang="en-US" sz="2400" baseline="-25000">
                <a:latin typeface="Times New Roman" panose="02020603050405020304" pitchFamily="18" charset="0"/>
              </a:rPr>
              <a:t>3</a:t>
            </a:r>
            <a:r>
              <a:rPr lang="en-US" altLang="en-US" sz="2400">
                <a:latin typeface="Times New Roman" panose="02020603050405020304" pitchFamily="18" charset="0"/>
              </a:rPr>
              <a:t>)</a:t>
            </a:r>
          </a:p>
          <a:p>
            <a:pPr eaLnBrk="1" hangingPunct="1">
              <a:spcBef>
                <a:spcPct val="60000"/>
              </a:spcBef>
              <a:buFontTx/>
              <a:buNone/>
            </a:pPr>
            <a:r>
              <a:rPr lang="en-US" altLang="en-US" sz="2400" b="1">
                <a:latin typeface="Times New Roman" panose="02020603050405020304" pitchFamily="18" charset="0"/>
              </a:rPr>
              <a:t>Subject to</a:t>
            </a:r>
            <a:r>
              <a:rPr lang="en-US" altLang="en-US" sz="2400">
                <a:latin typeface="Times New Roman" panose="02020603050405020304" pitchFamily="18" charset="0"/>
              </a:rPr>
              <a:t> </a:t>
            </a:r>
          </a:p>
          <a:p>
            <a:pPr eaLnBrk="1" hangingPunct="1">
              <a:spcBef>
                <a:spcPct val="6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1</a:t>
            </a:r>
            <a:r>
              <a:rPr lang="en-US" altLang="en-US" sz="2400">
                <a:latin typeface="Times New Roman" panose="02020603050405020304" pitchFamily="18" charset="0"/>
              </a:rPr>
              <a:t> = 80,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2</a:t>
            </a:r>
            <a:r>
              <a:rPr lang="en-US" altLang="en-US" sz="2400">
                <a:latin typeface="Times New Roman" panose="02020603050405020304" pitchFamily="18" charset="0"/>
              </a:rPr>
              <a:t> = 50,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3</a:t>
            </a:r>
            <a:r>
              <a:rPr lang="en-US" altLang="en-US" sz="2400">
                <a:latin typeface="Times New Roman" panose="02020603050405020304" pitchFamily="18" charset="0"/>
              </a:rPr>
              <a:t> +</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 =100,                    </a:t>
            </a:r>
          </a:p>
          <a:p>
            <a:pPr eaLnBrk="1" hangingPunct="1">
              <a:spcBef>
                <a:spcPct val="6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x</a:t>
            </a:r>
            <a:r>
              <a:rPr lang="en-US" altLang="en-US" sz="2400" baseline="-25000">
                <a:latin typeface="Times New Roman" panose="02020603050405020304" pitchFamily="18" charset="0"/>
              </a:rPr>
              <a:t>4</a:t>
            </a:r>
            <a:r>
              <a:rPr lang="en-US" altLang="en-US" sz="2400">
                <a:latin typeface="Times New Roman" panose="02020603050405020304" pitchFamily="18" charset="0"/>
              </a:rPr>
              <a:t> + </a:t>
            </a:r>
            <a:r>
              <a:rPr lang="en-US" altLang="en-US" sz="2400" i="1">
                <a:latin typeface="Times New Roman" panose="02020603050405020304" pitchFamily="18" charset="0"/>
              </a:rPr>
              <a:t>y</a:t>
            </a:r>
            <a:r>
              <a:rPr lang="en-US" altLang="en-US" sz="2400" baseline="-25000">
                <a:latin typeface="Times New Roman" panose="02020603050405020304" pitchFamily="18" charset="0"/>
              </a:rPr>
              <a:t>2</a:t>
            </a:r>
            <a:r>
              <a:rPr lang="en-US" altLang="en-US" sz="2400">
                <a:latin typeface="Times New Roman" panose="02020603050405020304" pitchFamily="18" charset="0"/>
              </a:rPr>
              <a:t> = 80, </a:t>
            </a:r>
            <a:r>
              <a:rPr lang="en-US" altLang="en-US" sz="2400" i="1">
                <a:latin typeface="Times New Roman" panose="02020603050405020304" pitchFamily="18" charset="0"/>
              </a:rPr>
              <a:t>x</a:t>
            </a:r>
            <a:r>
              <a:rPr lang="en-US" altLang="en-US" sz="2400" baseline="-25000">
                <a:latin typeface="Times New Roman" panose="02020603050405020304" pitchFamily="18" charset="0"/>
              </a:rPr>
              <a:t>5</a:t>
            </a:r>
            <a:r>
              <a:rPr lang="en-US" altLang="en-US" sz="2400">
                <a:latin typeface="Times New Roman" panose="02020603050405020304" pitchFamily="18" charset="0"/>
              </a:rPr>
              <a:t> + </a:t>
            </a:r>
            <a:r>
              <a:rPr lang="en-US" altLang="en-US" sz="2400" i="1">
                <a:latin typeface="Times New Roman" panose="02020603050405020304" pitchFamily="18" charset="0"/>
              </a:rPr>
              <a:t>y</a:t>
            </a:r>
            <a:r>
              <a:rPr lang="en-US" altLang="en-US" sz="2400" baseline="-25000">
                <a:latin typeface="Times New Roman" panose="02020603050405020304" pitchFamily="18" charset="0"/>
              </a:rPr>
              <a:t>3</a:t>
            </a:r>
            <a:r>
              <a:rPr lang="en-US" altLang="en-US" sz="2400">
                <a:latin typeface="Times New Roman" panose="02020603050405020304" pitchFamily="18" charset="0"/>
              </a:rPr>
              <a:t> = 150,                          </a:t>
            </a:r>
          </a:p>
          <a:p>
            <a:pPr eaLnBrk="1" hangingPunct="1">
              <a:spcBef>
                <a:spcPct val="60000"/>
              </a:spcBef>
              <a:buFontTx/>
              <a:buNone/>
            </a:pPr>
            <a:r>
              <a:rPr lang="en-US" altLang="en-US" sz="2400">
                <a:latin typeface="Times New Roman" panose="02020603050405020304" pitchFamily="18" charset="0"/>
              </a:rPr>
              <a:t>   </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 ≤ 80, </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a:t>
            </a:r>
            <a:r>
              <a:rPr lang="en-US" altLang="en-US" sz="2400" i="1">
                <a:latin typeface="Times New Roman" panose="02020603050405020304" pitchFamily="18" charset="0"/>
              </a:rPr>
              <a:t>y</a:t>
            </a:r>
            <a:r>
              <a:rPr lang="en-US" altLang="en-US" sz="2400" baseline="-25000">
                <a:latin typeface="Times New Roman" panose="02020603050405020304" pitchFamily="18" charset="0"/>
              </a:rPr>
              <a:t>2</a:t>
            </a:r>
            <a:r>
              <a:rPr lang="en-US" altLang="en-US" sz="2400">
                <a:latin typeface="Times New Roman" panose="02020603050405020304" pitchFamily="18" charset="0"/>
              </a:rPr>
              <a:t> ≤ 130, </a:t>
            </a:r>
            <a:r>
              <a:rPr lang="en-US" altLang="en-US" sz="2400" i="1">
                <a:latin typeface="Times New Roman" panose="02020603050405020304" pitchFamily="18" charset="0"/>
              </a:rPr>
              <a:t>y</a:t>
            </a:r>
            <a:r>
              <a:rPr lang="en-US" altLang="en-US" sz="2400" baseline="-25000">
                <a:latin typeface="Times New Roman" panose="02020603050405020304" pitchFamily="18" charset="0"/>
              </a:rPr>
              <a:t>1</a:t>
            </a:r>
            <a:r>
              <a:rPr lang="en-US" altLang="en-US" sz="2400">
                <a:latin typeface="Times New Roman" panose="02020603050405020304" pitchFamily="18" charset="0"/>
              </a:rPr>
              <a:t>+</a:t>
            </a:r>
            <a:r>
              <a:rPr lang="en-US" altLang="en-US" sz="2400" i="1">
                <a:latin typeface="Times New Roman" panose="02020603050405020304" pitchFamily="18" charset="0"/>
              </a:rPr>
              <a:t>y</a:t>
            </a:r>
            <a:r>
              <a:rPr lang="en-US" altLang="en-US" sz="2400" baseline="-25000">
                <a:latin typeface="Times New Roman" panose="02020603050405020304" pitchFamily="18" charset="0"/>
              </a:rPr>
              <a:t>2</a:t>
            </a:r>
            <a:r>
              <a:rPr lang="en-US" altLang="en-US" sz="2400">
                <a:latin typeface="Times New Roman" panose="02020603050405020304" pitchFamily="18" charset="0"/>
              </a:rPr>
              <a:t>+</a:t>
            </a:r>
            <a:r>
              <a:rPr lang="en-US" altLang="en-US" sz="2400" i="1">
                <a:latin typeface="Times New Roman" panose="02020603050405020304" pitchFamily="18" charset="0"/>
              </a:rPr>
              <a:t>y</a:t>
            </a:r>
            <a:r>
              <a:rPr lang="en-US" altLang="en-US" sz="2400" baseline="-25000">
                <a:latin typeface="Times New Roman" panose="02020603050405020304" pitchFamily="18" charset="0"/>
              </a:rPr>
              <a:t>3</a:t>
            </a:r>
            <a:r>
              <a:rPr lang="en-US" altLang="en-US" sz="2400">
                <a:latin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rPr>
              <a:t> 230,                 </a:t>
            </a:r>
          </a:p>
          <a:p>
            <a:pPr eaLnBrk="1" hangingPunct="1">
              <a:spcBef>
                <a:spcPct val="60000"/>
              </a:spcBef>
              <a:buFontTx/>
              <a:buNone/>
            </a:pPr>
            <a:r>
              <a:rPr lang="en-US" altLang="en-US" sz="2400">
                <a:latin typeface="Times New Roman" panose="02020603050405020304" pitchFamily="18" charset="0"/>
              </a:rPr>
              <a:t>    all variables </a:t>
            </a:r>
            <a:r>
              <a:rPr lang="en-US" altLang="en-US" sz="2400">
                <a:latin typeface="Times New Roman" panose="02020603050405020304" pitchFamily="18" charset="0"/>
                <a:cs typeface="Times New Roman" panose="02020603050405020304" pitchFamily="18" charset="0"/>
              </a:rPr>
              <a:t>≥ 0</a:t>
            </a:r>
            <a:r>
              <a:rPr lang="en-US" altLang="en-US" sz="2400">
                <a:latin typeface="Times New Roman" panose="02020603050405020304" pitchFamily="18" charset="0"/>
              </a:rPr>
              <a:t>, integers</a:t>
            </a:r>
          </a:p>
        </p:txBody>
      </p:sp>
    </p:spTree>
    <p:extLst>
      <p:ext uri="{BB962C8B-B14F-4D97-AF65-F5344CB8AC3E}">
        <p14:creationId xmlns:p14="http://schemas.microsoft.com/office/powerpoint/2010/main" val="14756351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08160" y="971551"/>
            <a:ext cx="8171481" cy="4126230"/>
          </a:xfrm>
          <a:prstGeom prst="rect">
            <a:avLst/>
          </a:prstGeom>
        </p:spPr>
      </p:pic>
    </p:spTree>
    <p:extLst>
      <p:ext uri="{BB962C8B-B14F-4D97-AF65-F5344CB8AC3E}">
        <p14:creationId xmlns:p14="http://schemas.microsoft.com/office/powerpoint/2010/main" val="35950283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8" name="Slide Number Placeholder 2"/>
          <p:cNvSpPr>
            <a:spLocks noGrp="1"/>
          </p:cNvSpPr>
          <p:nvPr>
            <p:ph type="sldNum" sz="quarter" idx="11"/>
          </p:nvPr>
        </p:nvSpPr>
        <p:spPr/>
        <p:txBody>
          <a:bodyPr/>
          <a:lstStyle/>
          <a:p>
            <a:fld id="{3A899907-9FAB-48B5-A829-DFC5FEF2EA33}" type="slidenum">
              <a:rPr lang="en-US" altLang="en-US"/>
              <a:pPr/>
              <a:t>54</a:t>
            </a:fld>
            <a:endParaRPr lang="en-US" altLang="en-US"/>
          </a:p>
        </p:txBody>
      </p:sp>
      <p:sp>
        <p:nvSpPr>
          <p:cNvPr id="24586" name="Rectangle 10"/>
          <p:cNvSpPr>
            <a:spLocks noChangeArrowheads="1"/>
          </p:cNvSpPr>
          <p:nvPr/>
        </p:nvSpPr>
        <p:spPr bwMode="auto">
          <a:xfrm>
            <a:off x="4560889" y="1290639"/>
            <a:ext cx="41886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a:solidFill>
                  <a:srgbClr val="FFFFFF"/>
                </a:solidFill>
                <a:latin typeface="Bookman Old Style" panose="02050604050505020204" pitchFamily="18" charset="0"/>
              </a:rPr>
              <a:t>Data (</a:t>
            </a:r>
            <a:r>
              <a:rPr lang="en-US" altLang="en-US" sz="2100" i="1">
                <a:solidFill>
                  <a:srgbClr val="FFFFFF"/>
                </a:solidFill>
                <a:latin typeface="Bookman Old Style" panose="02050604050505020204" pitchFamily="18" charset="0"/>
              </a:rPr>
              <a:t>x</a:t>
            </a:r>
            <a:r>
              <a:rPr lang="en-US" altLang="en-US" sz="2100">
                <a:solidFill>
                  <a:srgbClr val="FFFFFF"/>
                </a:solidFill>
                <a:latin typeface="Bookman Old Style" panose="02050604050505020204" pitchFamily="18" charset="0"/>
              </a:rPr>
              <a:t>,</a:t>
            </a:r>
            <a:r>
              <a:rPr lang="en-US" altLang="en-US" sz="2100" i="1">
                <a:solidFill>
                  <a:srgbClr val="FFFFFF"/>
                </a:solidFill>
                <a:latin typeface="Bookman Old Style" panose="02050604050505020204" pitchFamily="18" charset="0"/>
              </a:rPr>
              <a:t>y</a:t>
            </a:r>
            <a:r>
              <a:rPr lang="en-US" altLang="en-US" sz="2100">
                <a:solidFill>
                  <a:srgbClr val="FFFFFF"/>
                </a:solidFill>
                <a:latin typeface="Bookman Old Style" panose="02050604050505020204" pitchFamily="18" charset="0"/>
              </a:rPr>
              <a:t>) = { (1,2) , (3,4) , (4,7) }</a:t>
            </a:r>
            <a:endParaRPr lang="en-US" altLang="en-US" sz="2400">
              <a:latin typeface="Times New Roman" panose="02020603050405020304" pitchFamily="18" charset="0"/>
            </a:endParaRPr>
          </a:p>
        </p:txBody>
      </p:sp>
      <p:sp>
        <p:nvSpPr>
          <p:cNvPr id="24587" name="Rectangle 11"/>
          <p:cNvSpPr>
            <a:spLocks noChangeArrowheads="1"/>
          </p:cNvSpPr>
          <p:nvPr/>
        </p:nvSpPr>
        <p:spPr bwMode="auto">
          <a:xfrm>
            <a:off x="1892300" y="5280025"/>
            <a:ext cx="8223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100">
                <a:solidFill>
                  <a:srgbClr val="FFFFFF"/>
                </a:solidFill>
                <a:latin typeface="Bookman Old Style" panose="02050604050505020204" pitchFamily="18" charset="0"/>
              </a:rPr>
              <a:t>We want to “fit” a linear function </a:t>
            </a:r>
            <a:r>
              <a:rPr lang="en-US" altLang="en-US" sz="2100" i="1">
                <a:solidFill>
                  <a:srgbClr val="FFFFFF"/>
                </a:solidFill>
                <a:latin typeface="Bookman Old Style" panose="02050604050505020204" pitchFamily="18" charset="0"/>
              </a:rPr>
              <a:t>y</a:t>
            </a:r>
            <a:r>
              <a:rPr lang="en-US" altLang="en-US" sz="2100">
                <a:solidFill>
                  <a:srgbClr val="FFFFFF"/>
                </a:solidFill>
                <a:latin typeface="Bookman Old Style" panose="02050604050505020204" pitchFamily="18" charset="0"/>
              </a:rPr>
              <a:t> = </a:t>
            </a:r>
            <a:r>
              <a:rPr lang="en-US" altLang="en-US" sz="2100" i="1">
                <a:solidFill>
                  <a:srgbClr val="FFFFFF"/>
                </a:solidFill>
                <a:latin typeface="Bookman Old Style" panose="02050604050505020204" pitchFamily="18" charset="0"/>
              </a:rPr>
              <a:t>ax</a:t>
            </a:r>
            <a:r>
              <a:rPr lang="en-US" altLang="en-US" sz="2100">
                <a:solidFill>
                  <a:srgbClr val="FFFFFF"/>
                </a:solidFill>
                <a:latin typeface="Bookman Old Style" panose="02050604050505020204" pitchFamily="18" charset="0"/>
              </a:rPr>
              <a:t> + </a:t>
            </a:r>
            <a:r>
              <a:rPr lang="en-US" altLang="en-US" sz="2100" i="1">
                <a:solidFill>
                  <a:srgbClr val="FFFFFF"/>
                </a:solidFill>
                <a:latin typeface="Bookman Old Style" panose="02050604050505020204" pitchFamily="18" charset="0"/>
              </a:rPr>
              <a:t>b</a:t>
            </a:r>
            <a:r>
              <a:rPr lang="en-US" altLang="en-US" sz="2100">
                <a:solidFill>
                  <a:srgbClr val="FFFFFF"/>
                </a:solidFill>
                <a:latin typeface="Bookman Old Style" panose="02050604050505020204" pitchFamily="18" charset="0"/>
              </a:rPr>
              <a:t> to these data points; i.e., we have to choose optimal values for </a:t>
            </a:r>
            <a:r>
              <a:rPr lang="en-US" altLang="en-US" sz="2100" i="1">
                <a:solidFill>
                  <a:srgbClr val="FF9966"/>
                </a:solidFill>
                <a:latin typeface="Bookman Old Style" panose="02050604050505020204" pitchFamily="18" charset="0"/>
              </a:rPr>
              <a:t>a</a:t>
            </a:r>
            <a:r>
              <a:rPr lang="en-US" altLang="en-US" sz="2100">
                <a:solidFill>
                  <a:srgbClr val="FFFFFF"/>
                </a:solidFill>
                <a:latin typeface="Bookman Old Style" panose="02050604050505020204" pitchFamily="18" charset="0"/>
              </a:rPr>
              <a:t> and </a:t>
            </a:r>
            <a:r>
              <a:rPr lang="en-US" altLang="en-US" sz="2100" i="1">
                <a:solidFill>
                  <a:srgbClr val="FF9966"/>
                </a:solidFill>
                <a:latin typeface="Bookman Old Style" panose="02050604050505020204" pitchFamily="18" charset="0"/>
              </a:rPr>
              <a:t>b</a:t>
            </a:r>
            <a:r>
              <a:rPr lang="en-US" altLang="en-US" sz="21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grpSp>
        <p:nvGrpSpPr>
          <p:cNvPr id="24591" name="Group 15"/>
          <p:cNvGrpSpPr>
            <a:grpSpLocks/>
          </p:cNvGrpSpPr>
          <p:nvPr/>
        </p:nvGrpSpPr>
        <p:grpSpPr bwMode="auto">
          <a:xfrm>
            <a:off x="2776539" y="1852613"/>
            <a:ext cx="160337" cy="2684462"/>
            <a:chOff x="789" y="1450"/>
            <a:chExt cx="101" cy="1691"/>
          </a:xfrm>
        </p:grpSpPr>
        <p:sp>
          <p:nvSpPr>
            <p:cNvPr id="24589" name="Line 13"/>
            <p:cNvSpPr>
              <a:spLocks noChangeShapeType="1"/>
            </p:cNvSpPr>
            <p:nvPr/>
          </p:nvSpPr>
          <p:spPr bwMode="auto">
            <a:xfrm flipV="1">
              <a:off x="838" y="1534"/>
              <a:ext cx="1" cy="160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Freeform 14"/>
            <p:cNvSpPr>
              <a:spLocks/>
            </p:cNvSpPr>
            <p:nvPr/>
          </p:nvSpPr>
          <p:spPr bwMode="auto">
            <a:xfrm>
              <a:off x="789" y="1450"/>
              <a:ext cx="101" cy="90"/>
            </a:xfrm>
            <a:custGeom>
              <a:avLst/>
              <a:gdLst>
                <a:gd name="T0" fmla="*/ 101 w 101"/>
                <a:gd name="T1" fmla="*/ 90 h 90"/>
                <a:gd name="T2" fmla="*/ 49 w 101"/>
                <a:gd name="T3" fmla="*/ 0 h 90"/>
                <a:gd name="T4" fmla="*/ 0 w 101"/>
                <a:gd name="T5" fmla="*/ 90 h 90"/>
                <a:gd name="T6" fmla="*/ 101 w 101"/>
                <a:gd name="T7" fmla="*/ 90 h 90"/>
              </a:gdLst>
              <a:ahLst/>
              <a:cxnLst>
                <a:cxn ang="0">
                  <a:pos x="T0" y="T1"/>
                </a:cxn>
                <a:cxn ang="0">
                  <a:pos x="T2" y="T3"/>
                </a:cxn>
                <a:cxn ang="0">
                  <a:pos x="T4" y="T5"/>
                </a:cxn>
                <a:cxn ang="0">
                  <a:pos x="T6" y="T7"/>
                </a:cxn>
              </a:cxnLst>
              <a:rect l="0" t="0" r="r" b="b"/>
              <a:pathLst>
                <a:path w="101" h="90">
                  <a:moveTo>
                    <a:pt x="101" y="90"/>
                  </a:moveTo>
                  <a:lnTo>
                    <a:pt x="49" y="0"/>
                  </a:lnTo>
                  <a:lnTo>
                    <a:pt x="0" y="90"/>
                  </a:lnTo>
                  <a:lnTo>
                    <a:pt x="101"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594" name="Group 18"/>
          <p:cNvGrpSpPr>
            <a:grpSpLocks/>
          </p:cNvGrpSpPr>
          <p:nvPr/>
        </p:nvGrpSpPr>
        <p:grpSpPr bwMode="auto">
          <a:xfrm>
            <a:off x="2854325" y="4465639"/>
            <a:ext cx="4089400" cy="147637"/>
            <a:chOff x="838" y="3096"/>
            <a:chExt cx="2576" cy="93"/>
          </a:xfrm>
        </p:grpSpPr>
        <p:sp>
          <p:nvSpPr>
            <p:cNvPr id="24592" name="Line 16"/>
            <p:cNvSpPr>
              <a:spLocks noChangeShapeType="1"/>
            </p:cNvSpPr>
            <p:nvPr/>
          </p:nvSpPr>
          <p:spPr bwMode="auto">
            <a:xfrm>
              <a:off x="838" y="3141"/>
              <a:ext cx="2484" cy="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Freeform 17"/>
            <p:cNvSpPr>
              <a:spLocks/>
            </p:cNvSpPr>
            <p:nvPr/>
          </p:nvSpPr>
          <p:spPr bwMode="auto">
            <a:xfrm>
              <a:off x="3316" y="3096"/>
              <a:ext cx="98" cy="93"/>
            </a:xfrm>
            <a:custGeom>
              <a:avLst/>
              <a:gdLst>
                <a:gd name="T0" fmla="*/ 0 w 98"/>
                <a:gd name="T1" fmla="*/ 93 h 93"/>
                <a:gd name="T2" fmla="*/ 98 w 98"/>
                <a:gd name="T3" fmla="*/ 45 h 93"/>
                <a:gd name="T4" fmla="*/ 0 w 98"/>
                <a:gd name="T5" fmla="*/ 0 h 93"/>
                <a:gd name="T6" fmla="*/ 0 w 98"/>
                <a:gd name="T7" fmla="*/ 93 h 93"/>
              </a:gdLst>
              <a:ahLst/>
              <a:cxnLst>
                <a:cxn ang="0">
                  <a:pos x="T0" y="T1"/>
                </a:cxn>
                <a:cxn ang="0">
                  <a:pos x="T2" y="T3"/>
                </a:cxn>
                <a:cxn ang="0">
                  <a:pos x="T4" y="T5"/>
                </a:cxn>
                <a:cxn ang="0">
                  <a:pos x="T6" y="T7"/>
                </a:cxn>
              </a:cxnLst>
              <a:rect l="0" t="0" r="r" b="b"/>
              <a:pathLst>
                <a:path w="98" h="93">
                  <a:moveTo>
                    <a:pt x="0" y="93"/>
                  </a:moveTo>
                  <a:lnTo>
                    <a:pt x="98" y="45"/>
                  </a:lnTo>
                  <a:lnTo>
                    <a:pt x="0" y="0"/>
                  </a:lnTo>
                  <a:lnTo>
                    <a:pt x="0"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4595" name="Line 19"/>
          <p:cNvSpPr>
            <a:spLocks noChangeShapeType="1"/>
          </p:cNvSpPr>
          <p:nvPr/>
        </p:nvSpPr>
        <p:spPr bwMode="auto">
          <a:xfrm>
            <a:off x="2708275" y="2522539"/>
            <a:ext cx="2921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0"/>
          <p:cNvSpPr>
            <a:spLocks noChangeShapeType="1"/>
          </p:cNvSpPr>
          <p:nvPr/>
        </p:nvSpPr>
        <p:spPr bwMode="auto">
          <a:xfrm>
            <a:off x="2708275" y="2792414"/>
            <a:ext cx="2921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7" name="Line 21"/>
          <p:cNvSpPr>
            <a:spLocks noChangeShapeType="1"/>
          </p:cNvSpPr>
          <p:nvPr/>
        </p:nvSpPr>
        <p:spPr bwMode="auto">
          <a:xfrm>
            <a:off x="2708275" y="3060700"/>
            <a:ext cx="2921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2"/>
          <p:cNvSpPr>
            <a:spLocks noChangeShapeType="1"/>
          </p:cNvSpPr>
          <p:nvPr/>
        </p:nvSpPr>
        <p:spPr bwMode="auto">
          <a:xfrm>
            <a:off x="2708275" y="3328989"/>
            <a:ext cx="2921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9" name="Line 23"/>
          <p:cNvSpPr>
            <a:spLocks noChangeShapeType="1"/>
          </p:cNvSpPr>
          <p:nvPr/>
        </p:nvSpPr>
        <p:spPr bwMode="auto">
          <a:xfrm>
            <a:off x="2708275" y="3597275"/>
            <a:ext cx="2921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Line 24"/>
          <p:cNvSpPr>
            <a:spLocks noChangeShapeType="1"/>
          </p:cNvSpPr>
          <p:nvPr/>
        </p:nvSpPr>
        <p:spPr bwMode="auto">
          <a:xfrm>
            <a:off x="2708275" y="3865564"/>
            <a:ext cx="2921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Line 25"/>
          <p:cNvSpPr>
            <a:spLocks noChangeShapeType="1"/>
          </p:cNvSpPr>
          <p:nvPr/>
        </p:nvSpPr>
        <p:spPr bwMode="auto">
          <a:xfrm>
            <a:off x="2708275" y="4133850"/>
            <a:ext cx="2921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Line 26"/>
          <p:cNvSpPr>
            <a:spLocks noChangeShapeType="1"/>
          </p:cNvSpPr>
          <p:nvPr/>
        </p:nvSpPr>
        <p:spPr bwMode="auto">
          <a:xfrm>
            <a:off x="3730625" y="4403725"/>
            <a:ext cx="1588" cy="2682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Line 27"/>
          <p:cNvSpPr>
            <a:spLocks noChangeShapeType="1"/>
          </p:cNvSpPr>
          <p:nvPr/>
        </p:nvSpPr>
        <p:spPr bwMode="auto">
          <a:xfrm>
            <a:off x="4022725" y="4403725"/>
            <a:ext cx="1588" cy="2682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4" name="Line 28"/>
          <p:cNvSpPr>
            <a:spLocks noChangeShapeType="1"/>
          </p:cNvSpPr>
          <p:nvPr/>
        </p:nvSpPr>
        <p:spPr bwMode="auto">
          <a:xfrm>
            <a:off x="4314825" y="4403725"/>
            <a:ext cx="1588" cy="2682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29"/>
          <p:cNvSpPr>
            <a:spLocks noChangeShapeType="1"/>
          </p:cNvSpPr>
          <p:nvPr/>
        </p:nvSpPr>
        <p:spPr bwMode="auto">
          <a:xfrm>
            <a:off x="4606925" y="4403725"/>
            <a:ext cx="1588" cy="2682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6" name="Line 30"/>
          <p:cNvSpPr>
            <a:spLocks noChangeShapeType="1"/>
          </p:cNvSpPr>
          <p:nvPr/>
        </p:nvSpPr>
        <p:spPr bwMode="auto">
          <a:xfrm>
            <a:off x="4899025" y="4403725"/>
            <a:ext cx="1588" cy="2682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8" name="Rectangle 32"/>
          <p:cNvSpPr>
            <a:spLocks noChangeArrowheads="1"/>
          </p:cNvSpPr>
          <p:nvPr/>
        </p:nvSpPr>
        <p:spPr bwMode="auto">
          <a:xfrm>
            <a:off x="2270125" y="246062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7</a:t>
            </a:r>
            <a:endParaRPr lang="en-US" altLang="en-US" sz="2400">
              <a:latin typeface="Times New Roman" panose="02020603050405020304" pitchFamily="18" charset="0"/>
            </a:endParaRPr>
          </a:p>
        </p:txBody>
      </p:sp>
      <p:sp>
        <p:nvSpPr>
          <p:cNvPr id="24609" name="Rectangle 33"/>
          <p:cNvSpPr>
            <a:spLocks noChangeArrowheads="1"/>
          </p:cNvSpPr>
          <p:nvPr/>
        </p:nvSpPr>
        <p:spPr bwMode="auto">
          <a:xfrm>
            <a:off x="2270125" y="27162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6</a:t>
            </a:r>
            <a:endParaRPr lang="en-US" altLang="en-US" sz="2400">
              <a:latin typeface="Times New Roman" panose="02020603050405020304" pitchFamily="18" charset="0"/>
            </a:endParaRPr>
          </a:p>
        </p:txBody>
      </p:sp>
      <p:sp>
        <p:nvSpPr>
          <p:cNvPr id="24610" name="Rectangle 34"/>
          <p:cNvSpPr>
            <a:spLocks noChangeArrowheads="1"/>
          </p:cNvSpPr>
          <p:nvPr/>
        </p:nvSpPr>
        <p:spPr bwMode="auto">
          <a:xfrm>
            <a:off x="2270125" y="297497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5</a:t>
            </a:r>
            <a:endParaRPr lang="en-US" altLang="en-US" sz="2400">
              <a:latin typeface="Times New Roman" panose="02020603050405020304" pitchFamily="18" charset="0"/>
            </a:endParaRPr>
          </a:p>
        </p:txBody>
      </p:sp>
      <p:sp>
        <p:nvSpPr>
          <p:cNvPr id="24611" name="Rectangle 35"/>
          <p:cNvSpPr>
            <a:spLocks noChangeArrowheads="1"/>
          </p:cNvSpPr>
          <p:nvPr/>
        </p:nvSpPr>
        <p:spPr bwMode="auto">
          <a:xfrm>
            <a:off x="2270125" y="32305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4</a:t>
            </a:r>
            <a:endParaRPr lang="en-US" altLang="en-US" sz="2400">
              <a:latin typeface="Times New Roman" panose="02020603050405020304" pitchFamily="18" charset="0"/>
            </a:endParaRPr>
          </a:p>
        </p:txBody>
      </p:sp>
      <p:sp>
        <p:nvSpPr>
          <p:cNvPr id="24612" name="Rectangle 36"/>
          <p:cNvSpPr>
            <a:spLocks noChangeArrowheads="1"/>
          </p:cNvSpPr>
          <p:nvPr/>
        </p:nvSpPr>
        <p:spPr bwMode="auto">
          <a:xfrm>
            <a:off x="2278063" y="348932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3</a:t>
            </a:r>
            <a:endParaRPr lang="en-US" altLang="en-US" sz="2400">
              <a:latin typeface="Times New Roman" panose="02020603050405020304" pitchFamily="18" charset="0"/>
            </a:endParaRPr>
          </a:p>
        </p:txBody>
      </p:sp>
      <p:sp>
        <p:nvSpPr>
          <p:cNvPr id="24613" name="Rectangle 37"/>
          <p:cNvSpPr>
            <a:spLocks noChangeArrowheads="1"/>
          </p:cNvSpPr>
          <p:nvPr/>
        </p:nvSpPr>
        <p:spPr bwMode="auto">
          <a:xfrm>
            <a:off x="2270125" y="374491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2</a:t>
            </a:r>
            <a:endParaRPr lang="en-US" altLang="en-US" sz="2400">
              <a:latin typeface="Times New Roman" panose="02020603050405020304" pitchFamily="18" charset="0"/>
            </a:endParaRPr>
          </a:p>
        </p:txBody>
      </p:sp>
      <p:sp>
        <p:nvSpPr>
          <p:cNvPr id="24614" name="Rectangle 38"/>
          <p:cNvSpPr>
            <a:spLocks noChangeArrowheads="1"/>
          </p:cNvSpPr>
          <p:nvPr/>
        </p:nvSpPr>
        <p:spPr bwMode="auto">
          <a:xfrm>
            <a:off x="2270125" y="4005264"/>
            <a:ext cx="114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1</a:t>
            </a:r>
            <a:endParaRPr lang="en-US" altLang="en-US" sz="2400">
              <a:latin typeface="Times New Roman" panose="02020603050405020304" pitchFamily="18" charset="0"/>
            </a:endParaRPr>
          </a:p>
        </p:txBody>
      </p:sp>
      <p:sp>
        <p:nvSpPr>
          <p:cNvPr id="24616" name="Rectangle 40"/>
          <p:cNvSpPr>
            <a:spLocks noChangeArrowheads="1"/>
          </p:cNvSpPr>
          <p:nvPr/>
        </p:nvSpPr>
        <p:spPr bwMode="auto">
          <a:xfrm>
            <a:off x="3730625" y="4729164"/>
            <a:ext cx="114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1  2  3   4   5</a:t>
            </a:r>
            <a:endParaRPr lang="en-US" altLang="en-US" sz="2400">
              <a:latin typeface="Times New Roman" panose="02020603050405020304" pitchFamily="18" charset="0"/>
            </a:endParaRPr>
          </a:p>
        </p:txBody>
      </p:sp>
      <p:sp>
        <p:nvSpPr>
          <p:cNvPr id="24617" name="Rectangle 41"/>
          <p:cNvSpPr>
            <a:spLocks noChangeArrowheads="1"/>
          </p:cNvSpPr>
          <p:nvPr/>
        </p:nvSpPr>
        <p:spPr bwMode="auto">
          <a:xfrm>
            <a:off x="2854326" y="1314450"/>
            <a:ext cx="442913" cy="407988"/>
          </a:xfrm>
          <a:prstGeom prst="rect">
            <a:avLst/>
          </a:prstGeom>
          <a:solidFill>
            <a:srgbClr val="0000FF"/>
          </a:solidFill>
          <a:ln>
            <a:noFill/>
          </a:ln>
          <a:extLst>
            <a:ext uri="{91240B29-F687-4F45-9708-019B960494DF}">
              <a14:hiddenLine xmlns:a14="http://schemas.microsoft.com/office/drawing/2010/main" w="14288">
                <a:solidFill>
                  <a:srgbClr val="FFFFFF"/>
                </a:solidFill>
                <a:miter lim="800000"/>
                <a:headEnd/>
                <a:tailEnd/>
              </a14:hiddenLine>
            </a:ext>
          </a:extLst>
        </p:spPr>
        <p:txBody>
          <a:bodyPr/>
          <a:lstStyle/>
          <a:p>
            <a:endParaRPr lang="en-US"/>
          </a:p>
        </p:txBody>
      </p:sp>
      <p:sp>
        <p:nvSpPr>
          <p:cNvPr id="24618" name="Rectangle 42"/>
          <p:cNvSpPr>
            <a:spLocks noChangeArrowheads="1"/>
          </p:cNvSpPr>
          <p:nvPr/>
        </p:nvSpPr>
        <p:spPr bwMode="auto">
          <a:xfrm>
            <a:off x="2576514" y="1570038"/>
            <a:ext cx="28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i="1">
                <a:solidFill>
                  <a:srgbClr val="FFFFFF"/>
                </a:solidFill>
                <a:latin typeface="Times New Roman" panose="02020603050405020304" pitchFamily="18" charset="0"/>
              </a:rPr>
              <a:t>y</a:t>
            </a:r>
            <a:endParaRPr lang="en-US" altLang="en-US" sz="2000" i="1">
              <a:latin typeface="Times New Roman" panose="02020603050405020304" pitchFamily="18" charset="0"/>
            </a:endParaRPr>
          </a:p>
        </p:txBody>
      </p:sp>
      <p:sp>
        <p:nvSpPr>
          <p:cNvPr id="24619" name="Rectangle 43"/>
          <p:cNvSpPr>
            <a:spLocks noChangeArrowheads="1"/>
          </p:cNvSpPr>
          <p:nvPr/>
        </p:nvSpPr>
        <p:spPr bwMode="auto">
          <a:xfrm>
            <a:off x="6943725" y="4268789"/>
            <a:ext cx="584200" cy="536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4620" name="Rectangle 44"/>
          <p:cNvSpPr>
            <a:spLocks noChangeArrowheads="1"/>
          </p:cNvSpPr>
          <p:nvPr/>
        </p:nvSpPr>
        <p:spPr bwMode="auto">
          <a:xfrm>
            <a:off x="7146926" y="4594225"/>
            <a:ext cx="11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FFFFFF"/>
                </a:solidFill>
                <a:latin typeface="Times New Roman" panose="02020603050405020304" pitchFamily="18" charset="0"/>
              </a:rPr>
              <a:t>x</a:t>
            </a:r>
            <a:endParaRPr lang="en-US" altLang="en-US" sz="2000" i="1">
              <a:latin typeface="Times New Roman" panose="02020603050405020304" pitchFamily="18" charset="0"/>
            </a:endParaRPr>
          </a:p>
        </p:txBody>
      </p:sp>
      <p:sp>
        <p:nvSpPr>
          <p:cNvPr id="24622" name="Rectangle 46"/>
          <p:cNvSpPr>
            <a:spLocks noChangeArrowheads="1"/>
          </p:cNvSpPr>
          <p:nvPr/>
        </p:nvSpPr>
        <p:spPr bwMode="auto">
          <a:xfrm>
            <a:off x="3671889" y="3722689"/>
            <a:ext cx="104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4624" name="Rectangle 48"/>
          <p:cNvSpPr>
            <a:spLocks noChangeArrowheads="1"/>
          </p:cNvSpPr>
          <p:nvPr/>
        </p:nvSpPr>
        <p:spPr bwMode="auto">
          <a:xfrm>
            <a:off x="4246564" y="3167064"/>
            <a:ext cx="1047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4626" name="Rectangle 50"/>
          <p:cNvSpPr>
            <a:spLocks noChangeArrowheads="1"/>
          </p:cNvSpPr>
          <p:nvPr/>
        </p:nvSpPr>
        <p:spPr bwMode="auto">
          <a:xfrm>
            <a:off x="4552951" y="2374900"/>
            <a:ext cx="1047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33039969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50" name="Slide Number Placeholder 2"/>
          <p:cNvSpPr>
            <a:spLocks noGrp="1"/>
          </p:cNvSpPr>
          <p:nvPr>
            <p:ph type="sldNum" sz="quarter" idx="11"/>
          </p:nvPr>
        </p:nvSpPr>
        <p:spPr/>
        <p:txBody>
          <a:bodyPr/>
          <a:lstStyle/>
          <a:p>
            <a:fld id="{C69684F4-22ED-4E32-82B4-5AC95C15554F}" type="slidenum">
              <a:rPr lang="en-US" altLang="en-US"/>
              <a:pPr/>
              <a:t>55</a:t>
            </a:fld>
            <a:endParaRPr lang="en-US" altLang="en-US"/>
          </a:p>
        </p:txBody>
      </p:sp>
      <p:sp>
        <p:nvSpPr>
          <p:cNvPr id="25606" name="Rectangle 6"/>
          <p:cNvSpPr>
            <a:spLocks noChangeArrowheads="1"/>
          </p:cNvSpPr>
          <p:nvPr/>
        </p:nvSpPr>
        <p:spPr bwMode="auto">
          <a:xfrm>
            <a:off x="1885950" y="314326"/>
            <a:ext cx="8147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9966"/>
                </a:solidFill>
                <a:latin typeface="Bookman Old Style" panose="02050604050505020204" pitchFamily="18" charset="0"/>
              </a:rPr>
              <a:t>Objective</a:t>
            </a:r>
            <a:r>
              <a:rPr lang="en-US" altLang="en-US" sz="2200">
                <a:solidFill>
                  <a:srgbClr val="FFFFFF"/>
                </a:solidFill>
                <a:latin typeface="Bookman Old Style" panose="02050604050505020204" pitchFamily="18" charset="0"/>
              </a:rPr>
              <a:t>: Find parameters </a:t>
            </a:r>
            <a:r>
              <a:rPr lang="en-US" altLang="en-US" sz="2200" i="1">
                <a:solidFill>
                  <a:srgbClr val="FF9966"/>
                </a:solidFill>
                <a:latin typeface="Bookman Old Style" panose="02050604050505020204" pitchFamily="18" charset="0"/>
              </a:rPr>
              <a:t>a</a:t>
            </a:r>
            <a:r>
              <a:rPr lang="en-US" altLang="en-US" sz="2200">
                <a:solidFill>
                  <a:srgbClr val="FFFFFF"/>
                </a:solidFill>
                <a:latin typeface="Bookman Old Style" panose="02050604050505020204" pitchFamily="18" charset="0"/>
              </a:rPr>
              <a:t> and </a:t>
            </a:r>
            <a:r>
              <a:rPr lang="en-US" altLang="en-US" sz="2200" i="1">
                <a:solidFill>
                  <a:srgbClr val="FF9966"/>
                </a:solidFill>
                <a:latin typeface="Bookman Old Style" panose="02050604050505020204" pitchFamily="18" charset="0"/>
              </a:rPr>
              <a:t>b</a:t>
            </a:r>
            <a:r>
              <a:rPr lang="en-US" altLang="en-US" sz="2200">
                <a:solidFill>
                  <a:srgbClr val="FFFFFF"/>
                </a:solidFill>
                <a:latin typeface="Bookman Old Style" panose="02050604050505020204" pitchFamily="18" charset="0"/>
              </a:rPr>
              <a:t> that minimize the </a:t>
            </a:r>
          </a:p>
          <a:p>
            <a:r>
              <a:rPr lang="en-US" altLang="en-US" sz="2200">
                <a:solidFill>
                  <a:srgbClr val="FFFFFF"/>
                </a:solidFill>
                <a:latin typeface="Bookman Old Style" panose="02050604050505020204" pitchFamily="18" charset="0"/>
              </a:rPr>
              <a:t>maximum absolute deviation between the data </a:t>
            </a:r>
            <a:r>
              <a:rPr lang="en-US" altLang="en-US" sz="2200" i="1">
                <a:solidFill>
                  <a:srgbClr val="FFFFFF"/>
                </a:solidFill>
                <a:latin typeface="Bookman Old Style" panose="02050604050505020204" pitchFamily="18" charset="0"/>
              </a:rPr>
              <a:t>y</a:t>
            </a:r>
            <a:r>
              <a:rPr lang="en-US" altLang="en-US" sz="2200" i="1" baseline="-25000">
                <a:solidFill>
                  <a:srgbClr val="FFFFFF"/>
                </a:solidFill>
                <a:latin typeface="Bookman Old Style" panose="02050604050505020204" pitchFamily="18" charset="0"/>
              </a:rPr>
              <a:t>i</a:t>
            </a:r>
            <a:r>
              <a:rPr lang="en-US" altLang="en-US" sz="2200">
                <a:solidFill>
                  <a:srgbClr val="FFFFFF"/>
                </a:solidFill>
                <a:latin typeface="Bookman Old Style" panose="02050604050505020204" pitchFamily="18" charset="0"/>
              </a:rPr>
              <a:t> and the</a:t>
            </a:r>
          </a:p>
          <a:p>
            <a:r>
              <a:rPr lang="en-US" altLang="en-US" sz="2200">
                <a:solidFill>
                  <a:srgbClr val="FFFFFF"/>
                </a:solidFill>
                <a:latin typeface="Bookman Old Style" panose="02050604050505020204" pitchFamily="18" charset="0"/>
              </a:rPr>
              <a:t>fitted line </a:t>
            </a:r>
            <a:r>
              <a:rPr lang="en-US" altLang="en-US" sz="2200" i="1">
                <a:solidFill>
                  <a:srgbClr val="FFFFFF"/>
                </a:solidFill>
                <a:latin typeface="Bookman Old Style" panose="02050604050505020204" pitchFamily="18" charset="0"/>
              </a:rPr>
              <a:t>y</a:t>
            </a:r>
            <a:r>
              <a:rPr lang="en-US" altLang="en-US" sz="2200" i="1" baseline="-25000">
                <a:solidFill>
                  <a:srgbClr val="FFFFFF"/>
                </a:solidFill>
                <a:latin typeface="Bookman Old Style" panose="02050604050505020204" pitchFamily="18" charset="0"/>
              </a:rPr>
              <a:t>i</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ax</a:t>
            </a:r>
            <a:r>
              <a:rPr lang="en-US" altLang="en-US" sz="2200" i="1" baseline="-25000">
                <a:solidFill>
                  <a:srgbClr val="FFFFFF"/>
                </a:solidFill>
                <a:latin typeface="Bookman Old Style" panose="02050604050505020204" pitchFamily="18" charset="0"/>
              </a:rPr>
              <a:t>i</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b</a:t>
            </a:r>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08" name="Rectangle 8"/>
          <p:cNvSpPr>
            <a:spLocks noChangeArrowheads="1"/>
          </p:cNvSpPr>
          <p:nvPr/>
        </p:nvSpPr>
        <p:spPr bwMode="auto">
          <a:xfrm>
            <a:off x="5340350" y="1208089"/>
            <a:ext cx="198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600" i="1">
                <a:solidFill>
                  <a:srgbClr val="FFFFFF"/>
                </a:solidFill>
                <a:latin typeface="Bookman Old Style" panose="02050604050505020204" pitchFamily="18" charset="0"/>
              </a:rPr>
              <a:t>y</a:t>
            </a:r>
            <a:endParaRPr lang="en-US" altLang="en-US" sz="2800" i="1">
              <a:latin typeface="Times New Roman" panose="02020603050405020304" pitchFamily="18" charset="0"/>
            </a:endParaRPr>
          </a:p>
        </p:txBody>
      </p:sp>
      <p:sp>
        <p:nvSpPr>
          <p:cNvPr id="25609" name="Rectangle 9"/>
          <p:cNvSpPr>
            <a:spLocks noChangeArrowheads="1"/>
          </p:cNvSpPr>
          <p:nvPr/>
        </p:nvSpPr>
        <p:spPr bwMode="auto">
          <a:xfrm>
            <a:off x="5519738" y="1393826"/>
            <a:ext cx="7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i="1">
                <a:solidFill>
                  <a:srgbClr val="FFFFFF"/>
                </a:solidFill>
                <a:latin typeface="Bookman Old Style" panose="02050604050505020204" pitchFamily="18" charset="0"/>
              </a:rPr>
              <a:t>i</a:t>
            </a:r>
            <a:endParaRPr lang="en-US" altLang="en-US" sz="3600" i="1">
              <a:latin typeface="Times New Roman" panose="02020603050405020304" pitchFamily="18" charset="0"/>
            </a:endParaRPr>
          </a:p>
        </p:txBody>
      </p:sp>
      <p:sp>
        <p:nvSpPr>
          <p:cNvPr id="25610" name="Rectangle 10"/>
          <p:cNvSpPr>
            <a:spLocks noChangeArrowheads="1"/>
          </p:cNvSpPr>
          <p:nvPr/>
        </p:nvSpPr>
        <p:spPr bwMode="auto">
          <a:xfrm>
            <a:off x="6291263" y="1330325"/>
            <a:ext cx="5241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and</a:t>
            </a:r>
            <a:endParaRPr lang="en-US" altLang="en-US" sz="2400">
              <a:latin typeface="Times New Roman" panose="02020603050405020304" pitchFamily="18" charset="0"/>
            </a:endParaRPr>
          </a:p>
        </p:txBody>
      </p:sp>
      <p:sp>
        <p:nvSpPr>
          <p:cNvPr id="25611" name="Rectangle 11"/>
          <p:cNvSpPr>
            <a:spLocks noChangeArrowheads="1"/>
          </p:cNvSpPr>
          <p:nvPr/>
        </p:nvSpPr>
        <p:spPr bwMode="auto">
          <a:xfrm>
            <a:off x="7477126" y="1146175"/>
            <a:ext cx="1381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Symbol" panose="05050102010706020507" pitchFamily="18" charset="2"/>
              </a:rPr>
              <a:t>Ù</a:t>
            </a:r>
            <a:endParaRPr lang="en-US" altLang="en-US" sz="2800">
              <a:latin typeface="Times New Roman" panose="02020603050405020304" pitchFamily="18" charset="0"/>
            </a:endParaRPr>
          </a:p>
        </p:txBody>
      </p:sp>
      <p:sp>
        <p:nvSpPr>
          <p:cNvPr id="25612" name="Rectangle 12"/>
          <p:cNvSpPr>
            <a:spLocks noChangeArrowheads="1"/>
          </p:cNvSpPr>
          <p:nvPr/>
        </p:nvSpPr>
        <p:spPr bwMode="auto">
          <a:xfrm>
            <a:off x="7467600" y="1290639"/>
            <a:ext cx="1603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i="1">
                <a:solidFill>
                  <a:srgbClr val="FFFFFF"/>
                </a:solidFill>
                <a:latin typeface="Bookman Old Style" panose="02050604050505020204" pitchFamily="18" charset="0"/>
              </a:rPr>
              <a:t>y</a:t>
            </a:r>
            <a:endParaRPr lang="en-US" altLang="en-US" sz="2800" i="1">
              <a:latin typeface="Times New Roman" panose="02020603050405020304" pitchFamily="18" charset="0"/>
            </a:endParaRPr>
          </a:p>
        </p:txBody>
      </p:sp>
      <p:sp>
        <p:nvSpPr>
          <p:cNvPr id="25613" name="Rectangle 13"/>
          <p:cNvSpPr>
            <a:spLocks noChangeArrowheads="1"/>
          </p:cNvSpPr>
          <p:nvPr/>
        </p:nvSpPr>
        <p:spPr bwMode="auto">
          <a:xfrm>
            <a:off x="8674101" y="1422400"/>
            <a:ext cx="7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800">
              <a:latin typeface="Times New Roman" panose="02020603050405020304" pitchFamily="18" charset="0"/>
            </a:endParaRPr>
          </a:p>
        </p:txBody>
      </p:sp>
      <p:sp>
        <p:nvSpPr>
          <p:cNvPr id="25614" name="Rectangle 14"/>
          <p:cNvSpPr>
            <a:spLocks noChangeArrowheads="1"/>
          </p:cNvSpPr>
          <p:nvPr/>
        </p:nvSpPr>
        <p:spPr bwMode="auto">
          <a:xfrm>
            <a:off x="8378825" y="1341439"/>
            <a:ext cx="65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800">
              <a:latin typeface="Times New Roman" panose="02020603050405020304" pitchFamily="18" charset="0"/>
            </a:endParaRPr>
          </a:p>
        </p:txBody>
      </p:sp>
      <p:sp>
        <p:nvSpPr>
          <p:cNvPr id="25615" name="Rectangle 15"/>
          <p:cNvSpPr>
            <a:spLocks noChangeArrowheads="1"/>
          </p:cNvSpPr>
          <p:nvPr/>
        </p:nvSpPr>
        <p:spPr bwMode="auto">
          <a:xfrm>
            <a:off x="7675563" y="1420814"/>
            <a:ext cx="7534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100" i="1">
                <a:solidFill>
                  <a:srgbClr val="FFFFFF"/>
                </a:solidFill>
                <a:latin typeface="Bookman Old Style" panose="02050604050505020204" pitchFamily="18" charset="0"/>
              </a:rPr>
              <a:t>i</a:t>
            </a:r>
            <a:endParaRPr lang="en-US" altLang="en-US" sz="2800" i="1">
              <a:latin typeface="Times New Roman" panose="02020603050405020304" pitchFamily="18" charset="0"/>
            </a:endParaRPr>
          </a:p>
        </p:txBody>
      </p:sp>
      <p:sp>
        <p:nvSpPr>
          <p:cNvPr id="25616" name="Rectangle 16"/>
          <p:cNvSpPr>
            <a:spLocks noChangeArrowheads="1"/>
          </p:cNvSpPr>
          <p:nvPr/>
        </p:nvSpPr>
        <p:spPr bwMode="auto">
          <a:xfrm>
            <a:off x="1781176" y="3400425"/>
            <a:ext cx="84478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In addition, we’re going to impose a priori knowledge that the</a:t>
            </a:r>
            <a:endParaRPr lang="en-US" altLang="en-US" sz="2400">
              <a:latin typeface="Times New Roman" panose="02020603050405020304" pitchFamily="18" charset="0"/>
            </a:endParaRPr>
          </a:p>
        </p:txBody>
      </p:sp>
      <p:sp>
        <p:nvSpPr>
          <p:cNvPr id="25617" name="Rectangle 17"/>
          <p:cNvSpPr>
            <a:spLocks noChangeArrowheads="1"/>
          </p:cNvSpPr>
          <p:nvPr/>
        </p:nvSpPr>
        <p:spPr bwMode="auto">
          <a:xfrm>
            <a:off x="1795464" y="3767138"/>
            <a:ext cx="841692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Bookman Old Style" panose="02050604050505020204" pitchFamily="18" charset="0"/>
              </a:rPr>
              <a:t>slope of the line must be positive. (We don’t know about the intercept.)</a:t>
            </a:r>
            <a:endParaRPr lang="en-US" altLang="en-US" sz="2400">
              <a:latin typeface="Times New Roman" panose="02020603050405020304" pitchFamily="18" charset="0"/>
            </a:endParaRPr>
          </a:p>
        </p:txBody>
      </p:sp>
      <p:sp>
        <p:nvSpPr>
          <p:cNvPr id="25619" name="Rectangle 19"/>
          <p:cNvSpPr>
            <a:spLocks noChangeArrowheads="1"/>
          </p:cNvSpPr>
          <p:nvPr/>
        </p:nvSpPr>
        <p:spPr bwMode="auto">
          <a:xfrm>
            <a:off x="1824039" y="4759325"/>
            <a:ext cx="2510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9966"/>
                </a:solidFill>
                <a:latin typeface="Bookman Old Style" panose="02050604050505020204" pitchFamily="18" charset="0"/>
              </a:rPr>
              <a:t>Decision variables</a:t>
            </a:r>
            <a:endParaRPr lang="en-US" altLang="en-US" sz="2400">
              <a:solidFill>
                <a:srgbClr val="FF9966"/>
              </a:solidFill>
              <a:latin typeface="Times New Roman" panose="02020603050405020304" pitchFamily="18" charset="0"/>
            </a:endParaRPr>
          </a:p>
        </p:txBody>
      </p:sp>
      <p:sp>
        <p:nvSpPr>
          <p:cNvPr id="25621" name="Rectangle 21"/>
          <p:cNvSpPr>
            <a:spLocks noChangeArrowheads="1"/>
          </p:cNvSpPr>
          <p:nvPr/>
        </p:nvSpPr>
        <p:spPr bwMode="auto">
          <a:xfrm>
            <a:off x="4622801" y="4732338"/>
            <a:ext cx="30654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i="1">
                <a:solidFill>
                  <a:srgbClr val="FFFFFF"/>
                </a:solidFill>
                <a:latin typeface="Bookman Old Style" panose="02050604050505020204" pitchFamily="18" charset="0"/>
              </a:rPr>
              <a:t>a</a:t>
            </a:r>
            <a:r>
              <a:rPr lang="en-US" altLang="en-US" sz="2200">
                <a:solidFill>
                  <a:srgbClr val="FFFFFF"/>
                </a:solidFill>
                <a:latin typeface="Bookman Old Style" panose="02050604050505020204" pitchFamily="18" charset="0"/>
              </a:rPr>
              <a:t> = slope of line</a:t>
            </a:r>
          </a:p>
        </p:txBody>
      </p:sp>
      <p:sp>
        <p:nvSpPr>
          <p:cNvPr id="25622" name="Rectangle 22"/>
          <p:cNvSpPr>
            <a:spLocks noChangeArrowheads="1"/>
          </p:cNvSpPr>
          <p:nvPr/>
        </p:nvSpPr>
        <p:spPr bwMode="auto">
          <a:xfrm>
            <a:off x="7493001" y="4745038"/>
            <a:ext cx="28357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known to be positive</a:t>
            </a:r>
            <a:endParaRPr lang="en-US" altLang="en-US" sz="2400">
              <a:latin typeface="Times New Roman" panose="02020603050405020304" pitchFamily="18" charset="0"/>
            </a:endParaRPr>
          </a:p>
        </p:txBody>
      </p:sp>
      <p:sp>
        <p:nvSpPr>
          <p:cNvPr id="25625" name="Rectangle 25"/>
          <p:cNvSpPr>
            <a:spLocks noChangeArrowheads="1"/>
          </p:cNvSpPr>
          <p:nvPr/>
        </p:nvSpPr>
        <p:spPr bwMode="auto">
          <a:xfrm>
            <a:off x="4637089" y="5089525"/>
            <a:ext cx="201818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b = y</a:t>
            </a:r>
            <a:r>
              <a:rPr lang="en-US" altLang="en-US" sz="2200">
                <a:solidFill>
                  <a:srgbClr val="FFFFFF"/>
                </a:solidFill>
                <a:latin typeface="Bookman Old Style" panose="02050604050505020204" pitchFamily="18" charset="0"/>
              </a:rPr>
              <a:t>-intercept</a:t>
            </a:r>
            <a:endParaRPr lang="en-US" altLang="en-US" sz="2400">
              <a:latin typeface="Times New Roman" panose="02020603050405020304" pitchFamily="18" charset="0"/>
            </a:endParaRPr>
          </a:p>
        </p:txBody>
      </p:sp>
      <p:sp>
        <p:nvSpPr>
          <p:cNvPr id="25626" name="Rectangle 26"/>
          <p:cNvSpPr>
            <a:spLocks noChangeArrowheads="1"/>
          </p:cNvSpPr>
          <p:nvPr/>
        </p:nvSpPr>
        <p:spPr bwMode="auto">
          <a:xfrm>
            <a:off x="7493000" y="5075238"/>
            <a:ext cx="2164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positive or nega</a:t>
            </a:r>
            <a:endParaRPr lang="en-US" altLang="en-US" sz="2400">
              <a:latin typeface="Times New Roman" panose="02020603050405020304" pitchFamily="18" charset="0"/>
            </a:endParaRPr>
          </a:p>
        </p:txBody>
      </p:sp>
      <p:sp>
        <p:nvSpPr>
          <p:cNvPr id="25627" name="Rectangle 27"/>
          <p:cNvSpPr>
            <a:spLocks noChangeArrowheads="1"/>
          </p:cNvSpPr>
          <p:nvPr/>
        </p:nvSpPr>
        <p:spPr bwMode="auto">
          <a:xfrm>
            <a:off x="9626601" y="5075238"/>
            <a:ext cx="4873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tive</a:t>
            </a:r>
            <a:endParaRPr lang="en-US" altLang="en-US" sz="2400">
              <a:latin typeface="Times New Roman" panose="02020603050405020304" pitchFamily="18" charset="0"/>
            </a:endParaRPr>
          </a:p>
        </p:txBody>
      </p:sp>
      <p:sp>
        <p:nvSpPr>
          <p:cNvPr id="25628" name="Rectangle 28"/>
          <p:cNvSpPr>
            <a:spLocks noChangeArrowheads="1"/>
          </p:cNvSpPr>
          <p:nvPr/>
        </p:nvSpPr>
        <p:spPr bwMode="auto">
          <a:xfrm>
            <a:off x="4622801" y="5565775"/>
            <a:ext cx="4296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b</a:t>
            </a:r>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29" name="Rectangle 29"/>
          <p:cNvSpPr>
            <a:spLocks noChangeArrowheads="1"/>
          </p:cNvSpPr>
          <p:nvPr/>
        </p:nvSpPr>
        <p:spPr bwMode="auto">
          <a:xfrm>
            <a:off x="5340350" y="55657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5630" name="Rectangle 30"/>
          <p:cNvSpPr>
            <a:spLocks noChangeArrowheads="1"/>
          </p:cNvSpPr>
          <p:nvPr/>
        </p:nvSpPr>
        <p:spPr bwMode="auto">
          <a:xfrm>
            <a:off x="5489575" y="5499100"/>
            <a:ext cx="2228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31" name="Rectangle 31"/>
          <p:cNvSpPr>
            <a:spLocks noChangeArrowheads="1"/>
          </p:cNvSpPr>
          <p:nvPr/>
        </p:nvSpPr>
        <p:spPr bwMode="auto">
          <a:xfrm>
            <a:off x="5737225" y="55467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5632" name="Rectangle 32"/>
          <p:cNvSpPr>
            <a:spLocks noChangeArrowheads="1"/>
          </p:cNvSpPr>
          <p:nvPr/>
        </p:nvSpPr>
        <p:spPr bwMode="auto">
          <a:xfrm>
            <a:off x="5891213" y="5565775"/>
            <a:ext cx="4247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r>
              <a:rPr lang="en-US" altLang="en-US" sz="2200" i="1">
                <a:solidFill>
                  <a:srgbClr val="FFFFFF"/>
                </a:solidFill>
                <a:latin typeface="Bookman Old Style" panose="02050604050505020204" pitchFamily="18" charset="0"/>
              </a:rPr>
              <a:t>b</a:t>
            </a:r>
            <a:r>
              <a:rPr lang="en-US" altLang="en-US" sz="2200" baseline="50000">
                <a:solidFill>
                  <a:srgbClr val="FFFFFF"/>
                </a:solidFill>
                <a:latin typeface="Bookman Old Style" panose="02050604050505020204" pitchFamily="18" charset="0"/>
              </a:rPr>
              <a:t>-</a:t>
            </a:r>
          </a:p>
        </p:txBody>
      </p:sp>
      <p:sp>
        <p:nvSpPr>
          <p:cNvPr id="25634" name="Rectangle 34"/>
          <p:cNvSpPr>
            <a:spLocks noChangeArrowheads="1"/>
          </p:cNvSpPr>
          <p:nvPr/>
        </p:nvSpPr>
        <p:spPr bwMode="auto">
          <a:xfrm>
            <a:off x="6345238" y="5575300"/>
            <a:ext cx="577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35" name="Rectangle 35"/>
          <p:cNvSpPr>
            <a:spLocks noChangeArrowheads="1"/>
          </p:cNvSpPr>
          <p:nvPr/>
        </p:nvSpPr>
        <p:spPr bwMode="auto">
          <a:xfrm>
            <a:off x="6397626" y="5565775"/>
            <a:ext cx="4392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r>
              <a:rPr lang="en-US" altLang="en-US" sz="22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5636" name="Rectangle 36"/>
          <p:cNvSpPr>
            <a:spLocks noChangeArrowheads="1"/>
          </p:cNvSpPr>
          <p:nvPr/>
        </p:nvSpPr>
        <p:spPr bwMode="auto">
          <a:xfrm>
            <a:off x="6842125" y="5502275"/>
            <a:ext cx="10740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5637" name="Rectangle 37"/>
          <p:cNvSpPr>
            <a:spLocks noChangeArrowheads="1"/>
          </p:cNvSpPr>
          <p:nvPr/>
        </p:nvSpPr>
        <p:spPr bwMode="auto">
          <a:xfrm>
            <a:off x="6946900" y="5565775"/>
            <a:ext cx="179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38" name="Rectangle 38"/>
          <p:cNvSpPr>
            <a:spLocks noChangeArrowheads="1"/>
          </p:cNvSpPr>
          <p:nvPr/>
        </p:nvSpPr>
        <p:spPr bwMode="auto">
          <a:xfrm>
            <a:off x="7129463" y="55467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5639" name="Rectangle 39"/>
          <p:cNvSpPr>
            <a:spLocks noChangeArrowheads="1"/>
          </p:cNvSpPr>
          <p:nvPr/>
        </p:nvSpPr>
        <p:spPr bwMode="auto">
          <a:xfrm>
            <a:off x="7281863" y="5575300"/>
            <a:ext cx="577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40" name="Rectangle 40"/>
          <p:cNvSpPr>
            <a:spLocks noChangeArrowheads="1"/>
          </p:cNvSpPr>
          <p:nvPr/>
        </p:nvSpPr>
        <p:spPr bwMode="auto">
          <a:xfrm>
            <a:off x="7335838" y="5553075"/>
            <a:ext cx="868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0,  </a:t>
            </a:r>
            <a:r>
              <a:rPr lang="en-US" altLang="en-US" sz="2200" i="1">
                <a:solidFill>
                  <a:srgbClr val="FFFFFF"/>
                </a:solidFill>
                <a:latin typeface="Bookman Old Style" panose="02050604050505020204" pitchFamily="18" charset="0"/>
              </a:rPr>
              <a:t>b</a:t>
            </a:r>
            <a:r>
              <a:rPr lang="en-US" altLang="en-US" sz="2200" baseline="50000">
                <a:solidFill>
                  <a:srgbClr val="FFFFFF"/>
                </a:solidFill>
                <a:latin typeface="Bookman Old Style" panose="02050604050505020204" pitchFamily="18" charset="0"/>
              </a:rPr>
              <a:t>-</a:t>
            </a:r>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41" name="Rectangle 41"/>
          <p:cNvSpPr>
            <a:spLocks noChangeArrowheads="1"/>
          </p:cNvSpPr>
          <p:nvPr/>
        </p:nvSpPr>
        <p:spPr bwMode="auto">
          <a:xfrm>
            <a:off x="7999414" y="5938838"/>
            <a:ext cx="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ltLang="en-US" sz="2400">
              <a:latin typeface="Times New Roman" panose="02020603050405020304" pitchFamily="18" charset="0"/>
            </a:endParaRPr>
          </a:p>
        </p:txBody>
      </p:sp>
      <p:sp>
        <p:nvSpPr>
          <p:cNvPr id="25642" name="Rectangle 42"/>
          <p:cNvSpPr>
            <a:spLocks noChangeArrowheads="1"/>
          </p:cNvSpPr>
          <p:nvPr/>
        </p:nvSpPr>
        <p:spPr bwMode="auto">
          <a:xfrm>
            <a:off x="8139113" y="5499100"/>
            <a:ext cx="577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5643" name="Rectangle 43"/>
          <p:cNvSpPr>
            <a:spLocks noChangeArrowheads="1"/>
          </p:cNvSpPr>
          <p:nvPr/>
        </p:nvSpPr>
        <p:spPr bwMode="auto">
          <a:xfrm>
            <a:off x="8235950" y="55467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5644" name="Rectangle 44"/>
          <p:cNvSpPr>
            <a:spLocks noChangeArrowheads="1"/>
          </p:cNvSpPr>
          <p:nvPr/>
        </p:nvSpPr>
        <p:spPr bwMode="auto">
          <a:xfrm>
            <a:off x="8401050" y="5565775"/>
            <a:ext cx="2644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0</a:t>
            </a:r>
            <a:endParaRPr lang="en-US" altLang="en-US" sz="2400">
              <a:latin typeface="Times New Roman" panose="02020603050405020304" pitchFamily="18" charset="0"/>
            </a:endParaRPr>
          </a:p>
        </p:txBody>
      </p:sp>
      <p:grpSp>
        <p:nvGrpSpPr>
          <p:cNvPr id="25647" name="Group 47"/>
          <p:cNvGrpSpPr>
            <a:grpSpLocks/>
          </p:cNvGrpSpPr>
          <p:nvPr/>
        </p:nvGrpSpPr>
        <p:grpSpPr bwMode="auto">
          <a:xfrm>
            <a:off x="5335588" y="1719263"/>
            <a:ext cx="157162" cy="717550"/>
            <a:chOff x="2401" y="1083"/>
            <a:chExt cx="99" cy="452"/>
          </a:xfrm>
        </p:grpSpPr>
        <p:sp>
          <p:nvSpPr>
            <p:cNvPr id="25645" name="Line 45"/>
            <p:cNvSpPr>
              <a:spLocks noChangeShapeType="1"/>
            </p:cNvSpPr>
            <p:nvPr/>
          </p:nvSpPr>
          <p:spPr bwMode="auto">
            <a:xfrm flipV="1">
              <a:off x="2449" y="1174"/>
              <a:ext cx="1" cy="36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6" name="Freeform 46"/>
            <p:cNvSpPr>
              <a:spLocks/>
            </p:cNvSpPr>
            <p:nvPr/>
          </p:nvSpPr>
          <p:spPr bwMode="auto">
            <a:xfrm>
              <a:off x="2401" y="1083"/>
              <a:ext cx="99" cy="97"/>
            </a:xfrm>
            <a:custGeom>
              <a:avLst/>
              <a:gdLst>
                <a:gd name="T0" fmla="*/ 99 w 99"/>
                <a:gd name="T1" fmla="*/ 97 h 97"/>
                <a:gd name="T2" fmla="*/ 48 w 99"/>
                <a:gd name="T3" fmla="*/ 0 h 97"/>
                <a:gd name="T4" fmla="*/ 0 w 99"/>
                <a:gd name="T5" fmla="*/ 97 h 97"/>
                <a:gd name="T6" fmla="*/ 99 w 99"/>
                <a:gd name="T7" fmla="*/ 97 h 97"/>
              </a:gdLst>
              <a:ahLst/>
              <a:cxnLst>
                <a:cxn ang="0">
                  <a:pos x="T0" y="T1"/>
                </a:cxn>
                <a:cxn ang="0">
                  <a:pos x="T2" y="T3"/>
                </a:cxn>
                <a:cxn ang="0">
                  <a:pos x="T4" y="T5"/>
                </a:cxn>
                <a:cxn ang="0">
                  <a:pos x="T6" y="T7"/>
                </a:cxn>
              </a:cxnLst>
              <a:rect l="0" t="0" r="r" b="b"/>
              <a:pathLst>
                <a:path w="99" h="97">
                  <a:moveTo>
                    <a:pt x="99" y="97"/>
                  </a:moveTo>
                  <a:lnTo>
                    <a:pt x="48" y="0"/>
                  </a:lnTo>
                  <a:lnTo>
                    <a:pt x="0" y="97"/>
                  </a:lnTo>
                  <a:lnTo>
                    <a:pt x="9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5652" name="Rectangle 52"/>
          <p:cNvSpPr>
            <a:spLocks noChangeArrowheads="1"/>
          </p:cNvSpPr>
          <p:nvPr/>
        </p:nvSpPr>
        <p:spPr bwMode="auto">
          <a:xfrm>
            <a:off x="4997741" y="2568576"/>
            <a:ext cx="9249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2000">
                <a:solidFill>
                  <a:srgbClr val="FFFFFF"/>
                </a:solidFill>
                <a:latin typeface="Times New Roman" panose="02020603050405020304" pitchFamily="18" charset="0"/>
              </a:rPr>
              <a:t>observed</a:t>
            </a:r>
          </a:p>
          <a:p>
            <a:pPr algn="ctr"/>
            <a:r>
              <a:rPr lang="en-US" altLang="en-US" sz="2000">
                <a:solidFill>
                  <a:srgbClr val="FFFFFF"/>
                </a:solidFill>
                <a:latin typeface="Times New Roman" panose="02020603050405020304" pitchFamily="18" charset="0"/>
              </a:rPr>
              <a:t>value</a:t>
            </a:r>
            <a:endParaRPr lang="en-US" altLang="en-US" sz="2000">
              <a:latin typeface="Times New Roman" panose="02020603050405020304" pitchFamily="18" charset="0"/>
            </a:endParaRPr>
          </a:p>
        </p:txBody>
      </p:sp>
      <p:sp>
        <p:nvSpPr>
          <p:cNvPr id="25655" name="Rectangle 55"/>
          <p:cNvSpPr>
            <a:spLocks noChangeArrowheads="1"/>
          </p:cNvSpPr>
          <p:nvPr/>
        </p:nvSpPr>
        <p:spPr bwMode="auto">
          <a:xfrm>
            <a:off x="7188201" y="2566988"/>
            <a:ext cx="957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sz="2000">
                <a:solidFill>
                  <a:srgbClr val="FFFFFF"/>
                </a:solidFill>
                <a:latin typeface="Times New Roman" panose="02020603050405020304" pitchFamily="18" charset="0"/>
              </a:rPr>
              <a:t>Predicted</a:t>
            </a:r>
          </a:p>
          <a:p>
            <a:pPr algn="ctr"/>
            <a:r>
              <a:rPr lang="en-US" altLang="en-US" sz="2000">
                <a:solidFill>
                  <a:srgbClr val="FFFFFF"/>
                </a:solidFill>
                <a:latin typeface="Times New Roman" panose="02020603050405020304" pitchFamily="18" charset="0"/>
              </a:rPr>
              <a:t>value</a:t>
            </a:r>
            <a:endParaRPr lang="en-US" altLang="en-US" sz="2000">
              <a:latin typeface="Times New Roman" panose="02020603050405020304" pitchFamily="18" charset="0"/>
            </a:endParaRPr>
          </a:p>
        </p:txBody>
      </p:sp>
      <p:grpSp>
        <p:nvGrpSpPr>
          <p:cNvPr id="25659" name="Group 59"/>
          <p:cNvGrpSpPr>
            <a:grpSpLocks/>
          </p:cNvGrpSpPr>
          <p:nvPr/>
        </p:nvGrpSpPr>
        <p:grpSpPr bwMode="auto">
          <a:xfrm>
            <a:off x="7134225" y="4802188"/>
            <a:ext cx="287338" cy="158750"/>
            <a:chOff x="3534" y="3355"/>
            <a:chExt cx="181" cy="100"/>
          </a:xfrm>
        </p:grpSpPr>
        <p:sp>
          <p:nvSpPr>
            <p:cNvPr id="25657" name="Line 57"/>
            <p:cNvSpPr>
              <a:spLocks noChangeShapeType="1"/>
            </p:cNvSpPr>
            <p:nvPr/>
          </p:nvSpPr>
          <p:spPr bwMode="auto">
            <a:xfrm flipH="1">
              <a:off x="3624" y="3407"/>
              <a:ext cx="91" cy="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Freeform 58"/>
            <p:cNvSpPr>
              <a:spLocks/>
            </p:cNvSpPr>
            <p:nvPr/>
          </p:nvSpPr>
          <p:spPr bwMode="auto">
            <a:xfrm>
              <a:off x="3534" y="3355"/>
              <a:ext cx="96" cy="100"/>
            </a:xfrm>
            <a:custGeom>
              <a:avLst/>
              <a:gdLst>
                <a:gd name="T0" fmla="*/ 96 w 96"/>
                <a:gd name="T1" fmla="*/ 0 h 100"/>
                <a:gd name="T2" fmla="*/ 0 w 96"/>
                <a:gd name="T3" fmla="*/ 52 h 100"/>
                <a:gd name="T4" fmla="*/ 96 w 96"/>
                <a:gd name="T5" fmla="*/ 100 h 100"/>
                <a:gd name="T6" fmla="*/ 96 w 96"/>
                <a:gd name="T7" fmla="*/ 0 h 100"/>
              </a:gdLst>
              <a:ahLst/>
              <a:cxnLst>
                <a:cxn ang="0">
                  <a:pos x="T0" y="T1"/>
                </a:cxn>
                <a:cxn ang="0">
                  <a:pos x="T2" y="T3"/>
                </a:cxn>
                <a:cxn ang="0">
                  <a:pos x="T4" y="T5"/>
                </a:cxn>
                <a:cxn ang="0">
                  <a:pos x="T6" y="T7"/>
                </a:cxn>
              </a:cxnLst>
              <a:rect l="0" t="0" r="r" b="b"/>
              <a:pathLst>
                <a:path w="96" h="100">
                  <a:moveTo>
                    <a:pt x="96" y="0"/>
                  </a:moveTo>
                  <a:lnTo>
                    <a:pt x="0" y="52"/>
                  </a:lnTo>
                  <a:lnTo>
                    <a:pt x="96" y="10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662" name="Group 62"/>
          <p:cNvGrpSpPr>
            <a:grpSpLocks/>
          </p:cNvGrpSpPr>
          <p:nvPr/>
        </p:nvGrpSpPr>
        <p:grpSpPr bwMode="auto">
          <a:xfrm>
            <a:off x="7134225" y="5189538"/>
            <a:ext cx="287338" cy="158750"/>
            <a:chOff x="3534" y="3626"/>
            <a:chExt cx="181" cy="100"/>
          </a:xfrm>
        </p:grpSpPr>
        <p:sp>
          <p:nvSpPr>
            <p:cNvPr id="25660" name="Line 60"/>
            <p:cNvSpPr>
              <a:spLocks noChangeShapeType="1"/>
            </p:cNvSpPr>
            <p:nvPr/>
          </p:nvSpPr>
          <p:spPr bwMode="auto">
            <a:xfrm flipH="1">
              <a:off x="3624" y="3678"/>
              <a:ext cx="91" cy="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1" name="Freeform 61"/>
            <p:cNvSpPr>
              <a:spLocks/>
            </p:cNvSpPr>
            <p:nvPr/>
          </p:nvSpPr>
          <p:spPr bwMode="auto">
            <a:xfrm>
              <a:off x="3534" y="3626"/>
              <a:ext cx="96" cy="100"/>
            </a:xfrm>
            <a:custGeom>
              <a:avLst/>
              <a:gdLst>
                <a:gd name="T0" fmla="*/ 96 w 96"/>
                <a:gd name="T1" fmla="*/ 0 h 100"/>
                <a:gd name="T2" fmla="*/ 0 w 96"/>
                <a:gd name="T3" fmla="*/ 52 h 100"/>
                <a:gd name="T4" fmla="*/ 96 w 96"/>
                <a:gd name="T5" fmla="*/ 100 h 100"/>
                <a:gd name="T6" fmla="*/ 96 w 96"/>
                <a:gd name="T7" fmla="*/ 0 h 100"/>
              </a:gdLst>
              <a:ahLst/>
              <a:cxnLst>
                <a:cxn ang="0">
                  <a:pos x="T0" y="T1"/>
                </a:cxn>
                <a:cxn ang="0">
                  <a:pos x="T2" y="T3"/>
                </a:cxn>
                <a:cxn ang="0">
                  <a:pos x="T4" y="T5"/>
                </a:cxn>
                <a:cxn ang="0">
                  <a:pos x="T6" y="T7"/>
                </a:cxn>
              </a:cxnLst>
              <a:rect l="0" t="0" r="r" b="b"/>
              <a:pathLst>
                <a:path w="96" h="100">
                  <a:moveTo>
                    <a:pt x="96" y="0"/>
                  </a:moveTo>
                  <a:lnTo>
                    <a:pt x="0" y="52"/>
                  </a:lnTo>
                  <a:lnTo>
                    <a:pt x="96" y="100"/>
                  </a:lnTo>
                  <a:lnTo>
                    <a:pt x="9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5667" name="Group 67"/>
          <p:cNvGrpSpPr>
            <a:grpSpLocks/>
          </p:cNvGrpSpPr>
          <p:nvPr/>
        </p:nvGrpSpPr>
        <p:grpSpPr bwMode="auto">
          <a:xfrm>
            <a:off x="7504114" y="1728788"/>
            <a:ext cx="173037" cy="717550"/>
            <a:chOff x="2401" y="1083"/>
            <a:chExt cx="99" cy="452"/>
          </a:xfrm>
        </p:grpSpPr>
        <p:sp>
          <p:nvSpPr>
            <p:cNvPr id="25668" name="Line 68"/>
            <p:cNvSpPr>
              <a:spLocks noChangeShapeType="1"/>
            </p:cNvSpPr>
            <p:nvPr/>
          </p:nvSpPr>
          <p:spPr bwMode="auto">
            <a:xfrm flipV="1">
              <a:off x="2449" y="1174"/>
              <a:ext cx="1" cy="361"/>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9" name="Freeform 69"/>
            <p:cNvSpPr>
              <a:spLocks/>
            </p:cNvSpPr>
            <p:nvPr/>
          </p:nvSpPr>
          <p:spPr bwMode="auto">
            <a:xfrm>
              <a:off x="2401" y="1083"/>
              <a:ext cx="99" cy="97"/>
            </a:xfrm>
            <a:custGeom>
              <a:avLst/>
              <a:gdLst>
                <a:gd name="T0" fmla="*/ 99 w 99"/>
                <a:gd name="T1" fmla="*/ 97 h 97"/>
                <a:gd name="T2" fmla="*/ 48 w 99"/>
                <a:gd name="T3" fmla="*/ 0 h 97"/>
                <a:gd name="T4" fmla="*/ 0 w 99"/>
                <a:gd name="T5" fmla="*/ 97 h 97"/>
                <a:gd name="T6" fmla="*/ 99 w 99"/>
                <a:gd name="T7" fmla="*/ 97 h 97"/>
              </a:gdLst>
              <a:ahLst/>
              <a:cxnLst>
                <a:cxn ang="0">
                  <a:pos x="T0" y="T1"/>
                </a:cxn>
                <a:cxn ang="0">
                  <a:pos x="T2" y="T3"/>
                </a:cxn>
                <a:cxn ang="0">
                  <a:pos x="T4" y="T5"/>
                </a:cxn>
                <a:cxn ang="0">
                  <a:pos x="T6" y="T7"/>
                </a:cxn>
              </a:cxnLst>
              <a:rect l="0" t="0" r="r" b="b"/>
              <a:pathLst>
                <a:path w="99" h="97">
                  <a:moveTo>
                    <a:pt x="99" y="97"/>
                  </a:moveTo>
                  <a:lnTo>
                    <a:pt x="48" y="0"/>
                  </a:lnTo>
                  <a:lnTo>
                    <a:pt x="0" y="97"/>
                  </a:lnTo>
                  <a:lnTo>
                    <a:pt x="9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5671" name="Rectangle 71"/>
          <p:cNvSpPr>
            <a:spLocks noChangeArrowheads="1"/>
          </p:cNvSpPr>
          <p:nvPr/>
        </p:nvSpPr>
        <p:spPr bwMode="auto">
          <a:xfrm>
            <a:off x="3170238" y="812801"/>
            <a:ext cx="322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solidFill>
                  <a:srgbClr val="FFFFFF"/>
                </a:solidFill>
                <a:latin typeface="Symbol" panose="05050102010706020507" pitchFamily="18" charset="2"/>
              </a:rPr>
              <a:t>Ù</a:t>
            </a:r>
          </a:p>
        </p:txBody>
      </p:sp>
    </p:spTree>
    <p:extLst>
      <p:ext uri="{BB962C8B-B14F-4D97-AF65-F5344CB8AC3E}">
        <p14:creationId xmlns:p14="http://schemas.microsoft.com/office/powerpoint/2010/main" val="4256849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6" name="Slide Number Placeholder 2"/>
          <p:cNvSpPr>
            <a:spLocks noGrp="1"/>
          </p:cNvSpPr>
          <p:nvPr>
            <p:ph type="sldNum" sz="quarter" idx="11"/>
          </p:nvPr>
        </p:nvSpPr>
        <p:spPr/>
        <p:txBody>
          <a:bodyPr/>
          <a:lstStyle/>
          <a:p>
            <a:fld id="{ACF2E930-0631-4C35-B5FA-EF702BEF6101}" type="slidenum">
              <a:rPr lang="en-US" altLang="en-US"/>
              <a:pPr/>
              <a:t>56</a:t>
            </a:fld>
            <a:endParaRPr lang="en-US" altLang="en-US"/>
          </a:p>
        </p:txBody>
      </p:sp>
      <p:sp>
        <p:nvSpPr>
          <p:cNvPr id="26629" name="Rectangle 5"/>
          <p:cNvSpPr>
            <a:spLocks noChangeArrowheads="1"/>
          </p:cNvSpPr>
          <p:nvPr/>
        </p:nvSpPr>
        <p:spPr bwMode="auto">
          <a:xfrm>
            <a:off x="2808288" y="1173163"/>
            <a:ext cx="136415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Let </a:t>
            </a:r>
            <a:r>
              <a:rPr lang="en-US" altLang="en-US" sz="2700" i="1">
                <a:solidFill>
                  <a:srgbClr val="FFFFFF"/>
                </a:solidFill>
                <a:latin typeface="Bookman Old Style" panose="02050604050505020204" pitchFamily="18" charset="0"/>
              </a:rPr>
              <a:t>w</a:t>
            </a:r>
            <a:r>
              <a:rPr lang="en-US" altLang="en-US" sz="27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26630" name="Rectangle 6"/>
          <p:cNvSpPr>
            <a:spLocks noChangeArrowheads="1"/>
          </p:cNvSpPr>
          <p:nvPr/>
        </p:nvSpPr>
        <p:spPr bwMode="auto">
          <a:xfrm>
            <a:off x="4084639" y="1173163"/>
            <a:ext cx="71974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max</a:t>
            </a:r>
            <a:endParaRPr lang="en-US" altLang="en-US" sz="2000">
              <a:latin typeface="Times New Roman" panose="02020603050405020304" pitchFamily="18" charset="0"/>
            </a:endParaRPr>
          </a:p>
        </p:txBody>
      </p:sp>
      <p:sp>
        <p:nvSpPr>
          <p:cNvPr id="26631" name="Rectangle 7"/>
          <p:cNvSpPr>
            <a:spLocks noChangeArrowheads="1"/>
          </p:cNvSpPr>
          <p:nvPr/>
        </p:nvSpPr>
        <p:spPr bwMode="auto">
          <a:xfrm>
            <a:off x="4935539" y="1227138"/>
            <a:ext cx="10953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7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32" name="Rectangle 8"/>
          <p:cNvSpPr>
            <a:spLocks noChangeArrowheads="1"/>
          </p:cNvSpPr>
          <p:nvPr/>
        </p:nvSpPr>
        <p:spPr bwMode="auto">
          <a:xfrm>
            <a:off x="5030788" y="1185863"/>
            <a:ext cx="4151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34" name="Rectangle 10"/>
          <p:cNvSpPr>
            <a:spLocks noChangeArrowheads="1"/>
          </p:cNvSpPr>
          <p:nvPr/>
        </p:nvSpPr>
        <p:spPr bwMode="auto">
          <a:xfrm>
            <a:off x="5468938" y="990601"/>
            <a:ext cx="155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6635" name="Rectangle 11"/>
          <p:cNvSpPr>
            <a:spLocks noChangeArrowheads="1"/>
          </p:cNvSpPr>
          <p:nvPr/>
        </p:nvSpPr>
        <p:spPr bwMode="auto">
          <a:xfrm>
            <a:off x="5470525" y="1203325"/>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i="1">
                <a:solidFill>
                  <a:srgbClr val="FFFFFF"/>
                </a:solidFill>
                <a:latin typeface="Bookman Old Style" panose="02050604050505020204" pitchFamily="18" charset="0"/>
              </a:rPr>
              <a:t>y</a:t>
            </a:r>
            <a:r>
              <a:rPr lang="en-US" altLang="en-US" sz="2300" i="1" baseline="-25000">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6636" name="Rectangle 12"/>
          <p:cNvSpPr>
            <a:spLocks noChangeArrowheads="1"/>
          </p:cNvSpPr>
          <p:nvPr/>
        </p:nvSpPr>
        <p:spPr bwMode="auto">
          <a:xfrm>
            <a:off x="5745163" y="1101726"/>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37" name="Rectangle 13"/>
          <p:cNvSpPr>
            <a:spLocks noChangeArrowheads="1"/>
          </p:cNvSpPr>
          <p:nvPr/>
        </p:nvSpPr>
        <p:spPr bwMode="auto">
          <a:xfrm>
            <a:off x="5691189" y="1135064"/>
            <a:ext cx="7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38" name="Rectangle 14"/>
          <p:cNvSpPr>
            <a:spLocks noChangeArrowheads="1"/>
          </p:cNvSpPr>
          <p:nvPr/>
        </p:nvSpPr>
        <p:spPr bwMode="auto">
          <a:xfrm>
            <a:off x="5656264" y="1330325"/>
            <a:ext cx="1873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39" name="Rectangle 15"/>
          <p:cNvSpPr>
            <a:spLocks noChangeArrowheads="1"/>
          </p:cNvSpPr>
          <p:nvPr/>
        </p:nvSpPr>
        <p:spPr bwMode="auto">
          <a:xfrm>
            <a:off x="5943600" y="1162050"/>
            <a:ext cx="160338"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6640" name="Rectangle 16"/>
          <p:cNvSpPr>
            <a:spLocks noChangeArrowheads="1"/>
          </p:cNvSpPr>
          <p:nvPr/>
        </p:nvSpPr>
        <p:spPr bwMode="auto">
          <a:xfrm>
            <a:off x="6224588" y="1054101"/>
            <a:ext cx="9457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41" name="Rectangle 17"/>
          <p:cNvSpPr>
            <a:spLocks noChangeArrowheads="1"/>
          </p:cNvSpPr>
          <p:nvPr/>
        </p:nvSpPr>
        <p:spPr bwMode="auto">
          <a:xfrm>
            <a:off x="6221413" y="1182689"/>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i="1">
                <a:solidFill>
                  <a:srgbClr val="FFFFFF"/>
                </a:solidFill>
                <a:latin typeface="Bookman Old Style" panose="02050604050505020204" pitchFamily="18" charset="0"/>
              </a:rPr>
              <a:t>y</a:t>
            </a:r>
            <a:r>
              <a:rPr lang="en-US" altLang="en-US" sz="2300" i="1" baseline="-25000">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6643" name="Rectangle 19"/>
          <p:cNvSpPr>
            <a:spLocks noChangeArrowheads="1"/>
          </p:cNvSpPr>
          <p:nvPr/>
        </p:nvSpPr>
        <p:spPr bwMode="auto">
          <a:xfrm>
            <a:off x="6723063" y="1054101"/>
            <a:ext cx="9457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44" name="Rectangle 20"/>
          <p:cNvSpPr>
            <a:spLocks noChangeArrowheads="1"/>
          </p:cNvSpPr>
          <p:nvPr/>
        </p:nvSpPr>
        <p:spPr bwMode="auto">
          <a:xfrm>
            <a:off x="6534150" y="1147763"/>
            <a:ext cx="235962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 : </a:t>
            </a:r>
            <a:r>
              <a:rPr lang="en-US" altLang="en-US" sz="2700" i="1">
                <a:solidFill>
                  <a:srgbClr val="FFFFFF"/>
                </a:solidFill>
                <a:latin typeface="Bookman Old Style" panose="02050604050505020204" pitchFamily="18" charset="0"/>
              </a:rPr>
              <a:t>i</a:t>
            </a:r>
            <a:r>
              <a:rPr lang="en-US" altLang="en-US" sz="2700">
                <a:solidFill>
                  <a:srgbClr val="FFFFFF"/>
                </a:solidFill>
                <a:latin typeface="Bookman Old Style" panose="02050604050505020204" pitchFamily="18" charset="0"/>
              </a:rPr>
              <a:t> = 1, 2, 3 }</a:t>
            </a:r>
            <a:endParaRPr lang="en-US" altLang="en-US" sz="2000">
              <a:latin typeface="Times New Roman" panose="02020603050405020304" pitchFamily="18" charset="0"/>
            </a:endParaRPr>
          </a:p>
        </p:txBody>
      </p:sp>
      <p:sp>
        <p:nvSpPr>
          <p:cNvPr id="26646" name="Rectangle 22"/>
          <p:cNvSpPr>
            <a:spLocks noChangeArrowheads="1"/>
          </p:cNvSpPr>
          <p:nvPr/>
        </p:nvSpPr>
        <p:spPr bwMode="auto">
          <a:xfrm>
            <a:off x="2286000" y="2962275"/>
            <a:ext cx="34224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9966"/>
                </a:solidFill>
                <a:latin typeface="Bookman Old Style" panose="02050604050505020204" pitchFamily="18" charset="0"/>
              </a:rPr>
              <a:t>Optimization model:</a:t>
            </a:r>
            <a:endParaRPr lang="en-US" altLang="en-US" sz="2000">
              <a:solidFill>
                <a:srgbClr val="FF9966"/>
              </a:solidFill>
              <a:latin typeface="Times New Roman" panose="02020603050405020304" pitchFamily="18" charset="0"/>
            </a:endParaRPr>
          </a:p>
        </p:txBody>
      </p:sp>
      <p:sp>
        <p:nvSpPr>
          <p:cNvPr id="26647" name="Rectangle 23"/>
          <p:cNvSpPr>
            <a:spLocks noChangeArrowheads="1"/>
          </p:cNvSpPr>
          <p:nvPr/>
        </p:nvSpPr>
        <p:spPr bwMode="auto">
          <a:xfrm>
            <a:off x="3143251" y="3625850"/>
            <a:ext cx="65242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Min</a:t>
            </a:r>
            <a:endParaRPr lang="en-US" altLang="en-US" sz="2000">
              <a:latin typeface="Times New Roman" panose="02020603050405020304" pitchFamily="18" charset="0"/>
            </a:endParaRPr>
          </a:p>
        </p:txBody>
      </p:sp>
      <p:sp>
        <p:nvSpPr>
          <p:cNvPr id="26648" name="Rectangle 24"/>
          <p:cNvSpPr>
            <a:spLocks noChangeArrowheads="1"/>
          </p:cNvSpPr>
          <p:nvPr/>
        </p:nvSpPr>
        <p:spPr bwMode="auto">
          <a:xfrm>
            <a:off x="4189414" y="3611563"/>
            <a:ext cx="30457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i="1">
                <a:solidFill>
                  <a:srgbClr val="FFFFFF"/>
                </a:solidFill>
                <a:latin typeface="Bookman Old Style" panose="02050604050505020204" pitchFamily="18" charset="0"/>
              </a:rPr>
              <a:t>w</a:t>
            </a:r>
            <a:endParaRPr lang="en-US" altLang="en-US" sz="2000" i="1">
              <a:latin typeface="Times New Roman" panose="02020603050405020304" pitchFamily="18" charset="0"/>
            </a:endParaRPr>
          </a:p>
        </p:txBody>
      </p:sp>
      <p:sp>
        <p:nvSpPr>
          <p:cNvPr id="26649" name="Rectangle 25"/>
          <p:cNvSpPr>
            <a:spLocks noChangeArrowheads="1"/>
          </p:cNvSpPr>
          <p:nvPr/>
        </p:nvSpPr>
        <p:spPr bwMode="auto">
          <a:xfrm>
            <a:off x="3241676" y="4335463"/>
            <a:ext cx="53219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Bookman Old Style" panose="02050604050505020204" pitchFamily="18" charset="0"/>
              </a:rPr>
              <a:t>s.t.</a:t>
            </a:r>
            <a:endParaRPr lang="en-US" altLang="en-US" sz="2000">
              <a:latin typeface="Times New Roman" panose="02020603050405020304" pitchFamily="18" charset="0"/>
            </a:endParaRPr>
          </a:p>
        </p:txBody>
      </p:sp>
      <p:sp>
        <p:nvSpPr>
          <p:cNvPr id="26650" name="Rectangle 26"/>
          <p:cNvSpPr>
            <a:spLocks noChangeArrowheads="1"/>
          </p:cNvSpPr>
          <p:nvPr/>
        </p:nvSpPr>
        <p:spPr bwMode="auto">
          <a:xfrm>
            <a:off x="4202114" y="4364038"/>
            <a:ext cx="5257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i="1">
                <a:solidFill>
                  <a:srgbClr val="FFFFFF"/>
                </a:solidFill>
                <a:latin typeface="Bookman Old Style" panose="02050604050505020204" pitchFamily="18" charset="0"/>
              </a:rPr>
              <a:t>w</a:t>
            </a:r>
            <a:r>
              <a:rPr lang="en-US" altLang="en-US" sz="27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51" name="Rectangle 27"/>
          <p:cNvSpPr>
            <a:spLocks noChangeArrowheads="1"/>
          </p:cNvSpPr>
          <p:nvPr/>
        </p:nvSpPr>
        <p:spPr bwMode="auto">
          <a:xfrm>
            <a:off x="4811713" y="4337050"/>
            <a:ext cx="19075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700">
                <a:solidFill>
                  <a:srgbClr val="FFFFFF"/>
                </a:solidFill>
                <a:latin typeface="Symbol" panose="05050102010706020507" pitchFamily="18" charset="2"/>
              </a:rPr>
              <a:t>³</a:t>
            </a:r>
            <a:endParaRPr lang="en-US" altLang="en-US" sz="2000">
              <a:latin typeface="Times New Roman" panose="02020603050405020304" pitchFamily="18" charset="0"/>
            </a:endParaRPr>
          </a:p>
        </p:txBody>
      </p:sp>
      <p:sp>
        <p:nvSpPr>
          <p:cNvPr id="26653" name="Rectangle 29"/>
          <p:cNvSpPr>
            <a:spLocks noChangeArrowheads="1"/>
          </p:cNvSpPr>
          <p:nvPr/>
        </p:nvSpPr>
        <p:spPr bwMode="auto">
          <a:xfrm>
            <a:off x="5499100" y="4122739"/>
            <a:ext cx="1554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6654" name="Rectangle 30"/>
          <p:cNvSpPr>
            <a:spLocks noChangeArrowheads="1"/>
          </p:cNvSpPr>
          <p:nvPr/>
        </p:nvSpPr>
        <p:spPr bwMode="auto">
          <a:xfrm>
            <a:off x="5481638" y="4389439"/>
            <a:ext cx="2286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i="1">
                <a:solidFill>
                  <a:srgbClr val="FFFFFF"/>
                </a:solidFill>
                <a:latin typeface="Bookman Old Style" panose="02050604050505020204" pitchFamily="18" charset="0"/>
              </a:rPr>
              <a:t>y</a:t>
            </a:r>
            <a:r>
              <a:rPr lang="en-US" altLang="en-US" sz="2300" i="1" baseline="-25000">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6655" name="Rectangle 31"/>
          <p:cNvSpPr>
            <a:spLocks noChangeArrowheads="1"/>
          </p:cNvSpPr>
          <p:nvPr/>
        </p:nvSpPr>
        <p:spPr bwMode="auto">
          <a:xfrm>
            <a:off x="5649913" y="4287839"/>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56" name="Rectangle 32"/>
          <p:cNvSpPr>
            <a:spLocks noChangeArrowheads="1"/>
          </p:cNvSpPr>
          <p:nvPr/>
        </p:nvSpPr>
        <p:spPr bwMode="auto">
          <a:xfrm>
            <a:off x="5702301" y="4321175"/>
            <a:ext cx="7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57" name="Rectangle 33"/>
          <p:cNvSpPr>
            <a:spLocks noChangeArrowheads="1"/>
          </p:cNvSpPr>
          <p:nvPr/>
        </p:nvSpPr>
        <p:spPr bwMode="auto">
          <a:xfrm>
            <a:off x="5680076" y="4503739"/>
            <a:ext cx="187325"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58" name="Rectangle 34"/>
          <p:cNvSpPr>
            <a:spLocks noChangeArrowheads="1"/>
          </p:cNvSpPr>
          <p:nvPr/>
        </p:nvSpPr>
        <p:spPr bwMode="auto">
          <a:xfrm>
            <a:off x="5954713" y="4349751"/>
            <a:ext cx="161904"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6659" name="Rectangle 35"/>
          <p:cNvSpPr>
            <a:spLocks noChangeArrowheads="1"/>
          </p:cNvSpPr>
          <p:nvPr/>
        </p:nvSpPr>
        <p:spPr bwMode="auto">
          <a:xfrm>
            <a:off x="6129338" y="4240214"/>
            <a:ext cx="9457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6660" name="Rectangle 36"/>
          <p:cNvSpPr>
            <a:spLocks noChangeArrowheads="1"/>
          </p:cNvSpPr>
          <p:nvPr/>
        </p:nvSpPr>
        <p:spPr bwMode="auto">
          <a:xfrm>
            <a:off x="6232525" y="4368800"/>
            <a:ext cx="2286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i="1">
                <a:solidFill>
                  <a:srgbClr val="FFFFFF"/>
                </a:solidFill>
                <a:latin typeface="Bookman Old Style" panose="02050604050505020204" pitchFamily="18" charset="0"/>
              </a:rPr>
              <a:t>y</a:t>
            </a:r>
            <a:r>
              <a:rPr lang="en-US" altLang="en-US" sz="2300" i="1" baseline="-25000">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6662" name="Rectangle 38"/>
          <p:cNvSpPr>
            <a:spLocks noChangeArrowheads="1"/>
          </p:cNvSpPr>
          <p:nvPr/>
        </p:nvSpPr>
        <p:spPr bwMode="auto">
          <a:xfrm>
            <a:off x="6530976" y="4398964"/>
            <a:ext cx="19224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FF"/>
                </a:solidFill>
                <a:latin typeface="Bookman Old Style" panose="02050604050505020204" pitchFamily="18" charset="0"/>
              </a:rPr>
              <a:t>      </a:t>
            </a:r>
            <a:r>
              <a:rPr lang="en-US" altLang="en-US" sz="2300" i="1">
                <a:solidFill>
                  <a:srgbClr val="FFFFFF"/>
                </a:solidFill>
                <a:latin typeface="Bookman Old Style" panose="02050604050505020204" pitchFamily="18" charset="0"/>
              </a:rPr>
              <a:t>i</a:t>
            </a:r>
            <a:r>
              <a:rPr lang="en-US" altLang="en-US" sz="2300">
                <a:solidFill>
                  <a:srgbClr val="FFFFFF"/>
                </a:solidFill>
                <a:latin typeface="Bookman Old Style" panose="02050604050505020204" pitchFamily="18" charset="0"/>
              </a:rPr>
              <a:t> = 1, 2, 3</a:t>
            </a:r>
            <a:endParaRPr lang="en-US" altLang="en-US" sz="2000">
              <a:latin typeface="Times New Roman" panose="02020603050405020304" pitchFamily="18" charset="0"/>
            </a:endParaRPr>
          </a:p>
        </p:txBody>
      </p:sp>
      <p:sp>
        <p:nvSpPr>
          <p:cNvPr id="26663" name="Line 39"/>
          <p:cNvSpPr>
            <a:spLocks noChangeShapeType="1"/>
          </p:cNvSpPr>
          <p:nvPr/>
        </p:nvSpPr>
        <p:spPr bwMode="auto">
          <a:xfrm>
            <a:off x="5345114" y="4376738"/>
            <a:ext cx="3175" cy="40640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4" name="Line 40"/>
          <p:cNvSpPr>
            <a:spLocks noChangeShapeType="1"/>
          </p:cNvSpPr>
          <p:nvPr/>
        </p:nvSpPr>
        <p:spPr bwMode="auto">
          <a:xfrm>
            <a:off x="6543675" y="4356100"/>
            <a:ext cx="1588" cy="40640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5" name="Text Box 41"/>
          <p:cNvSpPr txBox="1">
            <a:spLocks noChangeArrowheads="1"/>
          </p:cNvSpPr>
          <p:nvPr/>
        </p:nvSpPr>
        <p:spPr bwMode="auto">
          <a:xfrm>
            <a:off x="2809876" y="2041525"/>
            <a:ext cx="270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latin typeface="Times New Roman" panose="02020603050405020304" pitchFamily="18" charset="0"/>
              </a:rPr>
              <a:t>where  </a:t>
            </a:r>
            <a:r>
              <a:rPr lang="en-US" altLang="en-US" sz="2400" i="1">
                <a:solidFill>
                  <a:schemeClr val="bg1"/>
                </a:solidFill>
                <a:latin typeface="Times New Roman" panose="02020603050405020304" pitchFamily="18" charset="0"/>
              </a:rPr>
              <a:t>y</a:t>
            </a:r>
            <a:r>
              <a:rPr lang="en-US" altLang="en-US" sz="2400" i="1" baseline="-25000">
                <a:solidFill>
                  <a:schemeClr val="bg1"/>
                </a:solidFill>
                <a:latin typeface="Times New Roman" panose="02020603050405020304" pitchFamily="18" charset="0"/>
              </a:rPr>
              <a:t>i</a:t>
            </a:r>
            <a:r>
              <a:rPr lang="en-US" altLang="en-US" sz="2400">
                <a:solidFill>
                  <a:schemeClr val="bg1"/>
                </a:solidFill>
                <a:latin typeface="Times New Roman" panose="02020603050405020304" pitchFamily="18" charset="0"/>
              </a:rPr>
              <a:t> = </a:t>
            </a:r>
            <a:r>
              <a:rPr lang="en-US" altLang="en-US" sz="2400" i="1">
                <a:solidFill>
                  <a:schemeClr val="bg1"/>
                </a:solidFill>
                <a:latin typeface="Times New Roman" panose="02020603050405020304" pitchFamily="18" charset="0"/>
              </a:rPr>
              <a:t>ax</a:t>
            </a:r>
            <a:r>
              <a:rPr lang="en-US" altLang="en-US" sz="2400" i="1" baseline="-25000">
                <a:solidFill>
                  <a:schemeClr val="bg1"/>
                </a:solidFill>
                <a:latin typeface="Times New Roman" panose="02020603050405020304" pitchFamily="18" charset="0"/>
              </a:rPr>
              <a:t>i</a:t>
            </a:r>
            <a:r>
              <a:rPr lang="en-US" altLang="en-US" sz="2400">
                <a:solidFill>
                  <a:schemeClr val="bg1"/>
                </a:solidFill>
                <a:latin typeface="Times New Roman" panose="02020603050405020304" pitchFamily="18" charset="0"/>
              </a:rPr>
              <a:t> + </a:t>
            </a:r>
            <a:r>
              <a:rPr lang="en-US" altLang="en-US" sz="2400" i="1">
                <a:solidFill>
                  <a:schemeClr val="bg1"/>
                </a:solidFill>
                <a:latin typeface="Times New Roman" panose="02020603050405020304" pitchFamily="18" charset="0"/>
              </a:rPr>
              <a:t>b</a:t>
            </a:r>
          </a:p>
        </p:txBody>
      </p:sp>
      <p:sp>
        <p:nvSpPr>
          <p:cNvPr id="26667" name="Rectangle 43"/>
          <p:cNvSpPr>
            <a:spLocks noChangeArrowheads="1"/>
          </p:cNvSpPr>
          <p:nvPr/>
        </p:nvSpPr>
        <p:spPr bwMode="auto">
          <a:xfrm>
            <a:off x="3702050" y="1854200"/>
            <a:ext cx="3401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solidFill>
                  <a:srgbClr val="FFFFFF"/>
                </a:solidFill>
                <a:latin typeface="Symbol" panose="05050102010706020507" pitchFamily="18" charset="2"/>
              </a:rPr>
              <a:t>Ù</a:t>
            </a:r>
          </a:p>
        </p:txBody>
      </p:sp>
      <p:sp>
        <p:nvSpPr>
          <p:cNvPr id="26670" name="Rectangle 46"/>
          <p:cNvSpPr>
            <a:spLocks noChangeArrowheads="1"/>
          </p:cNvSpPr>
          <p:nvPr/>
        </p:nvSpPr>
        <p:spPr bwMode="auto">
          <a:xfrm>
            <a:off x="1981201" y="450850"/>
            <a:ext cx="28357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9966"/>
                </a:solidFill>
                <a:latin typeface="Bookman Old Style" panose="02050604050505020204" pitchFamily="18" charset="0"/>
              </a:rPr>
              <a:t>Objective function:</a:t>
            </a:r>
            <a:endParaRPr lang="en-US" altLang="en-US" sz="2400">
              <a:solidFill>
                <a:srgbClr val="FF9966"/>
              </a:solidFill>
              <a:latin typeface="Times New Roman" panose="02020603050405020304" pitchFamily="18" charset="0"/>
            </a:endParaRPr>
          </a:p>
        </p:txBody>
      </p:sp>
    </p:spTree>
    <p:extLst>
      <p:ext uri="{BB962C8B-B14F-4D97-AF65-F5344CB8AC3E}">
        <p14:creationId xmlns:p14="http://schemas.microsoft.com/office/powerpoint/2010/main" val="20115361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79" name="Slide Number Placeholder 2"/>
          <p:cNvSpPr>
            <a:spLocks noGrp="1"/>
          </p:cNvSpPr>
          <p:nvPr>
            <p:ph type="sldNum" sz="quarter" idx="11"/>
          </p:nvPr>
        </p:nvSpPr>
        <p:spPr/>
        <p:txBody>
          <a:bodyPr/>
          <a:lstStyle/>
          <a:p>
            <a:fld id="{6D12601D-9E52-48DA-95B6-BFBF7B8340A1}" type="slidenum">
              <a:rPr lang="en-US" altLang="en-US"/>
              <a:pPr/>
              <a:t>57</a:t>
            </a:fld>
            <a:endParaRPr lang="en-US" altLang="en-US"/>
          </a:p>
        </p:txBody>
      </p:sp>
      <p:sp>
        <p:nvSpPr>
          <p:cNvPr id="27652" name="Rectangle 4"/>
          <p:cNvSpPr>
            <a:spLocks noChangeArrowheads="1"/>
          </p:cNvSpPr>
          <p:nvPr/>
        </p:nvSpPr>
        <p:spPr bwMode="auto">
          <a:xfrm>
            <a:off x="4025900" y="1089025"/>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7653" name="Rectangle 5"/>
          <p:cNvSpPr>
            <a:spLocks noChangeArrowheads="1"/>
          </p:cNvSpPr>
          <p:nvPr/>
        </p:nvSpPr>
        <p:spPr bwMode="auto">
          <a:xfrm>
            <a:off x="4029075" y="1241425"/>
            <a:ext cx="141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54" name="Rectangle 6"/>
          <p:cNvSpPr>
            <a:spLocks noChangeArrowheads="1"/>
          </p:cNvSpPr>
          <p:nvPr/>
        </p:nvSpPr>
        <p:spPr bwMode="auto">
          <a:xfrm>
            <a:off x="4154489" y="1165225"/>
            <a:ext cx="60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55" name="Rectangle 7"/>
          <p:cNvSpPr>
            <a:spLocks noChangeArrowheads="1"/>
          </p:cNvSpPr>
          <p:nvPr/>
        </p:nvSpPr>
        <p:spPr bwMode="auto">
          <a:xfrm>
            <a:off x="4192588" y="1190626"/>
            <a:ext cx="529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56" name="Rectangle 8"/>
          <p:cNvSpPr>
            <a:spLocks noChangeArrowheads="1"/>
          </p:cNvSpPr>
          <p:nvPr/>
        </p:nvSpPr>
        <p:spPr bwMode="auto">
          <a:xfrm>
            <a:off x="4227513" y="1360489"/>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1</a:t>
            </a:r>
            <a:endParaRPr lang="en-US" altLang="en-US" sz="2000">
              <a:latin typeface="Times New Roman" panose="02020603050405020304" pitchFamily="18" charset="0"/>
            </a:endParaRPr>
          </a:p>
        </p:txBody>
      </p:sp>
      <p:sp>
        <p:nvSpPr>
          <p:cNvPr id="27657" name="Rectangle 9"/>
          <p:cNvSpPr>
            <a:spLocks noChangeArrowheads="1"/>
          </p:cNvSpPr>
          <p:nvPr/>
        </p:nvSpPr>
        <p:spPr bwMode="auto">
          <a:xfrm>
            <a:off x="4298951" y="1277939"/>
            <a:ext cx="7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58" name="Rectangle 10"/>
          <p:cNvSpPr>
            <a:spLocks noChangeArrowheads="1"/>
          </p:cNvSpPr>
          <p:nvPr/>
        </p:nvSpPr>
        <p:spPr bwMode="auto">
          <a:xfrm>
            <a:off x="4352926" y="1211264"/>
            <a:ext cx="125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7659" name="Rectangle 11"/>
          <p:cNvSpPr>
            <a:spLocks noChangeArrowheads="1"/>
          </p:cNvSpPr>
          <p:nvPr/>
        </p:nvSpPr>
        <p:spPr bwMode="auto">
          <a:xfrm>
            <a:off x="4483101" y="1128714"/>
            <a:ext cx="7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60" name="Rectangle 12"/>
          <p:cNvSpPr>
            <a:spLocks noChangeArrowheads="1"/>
          </p:cNvSpPr>
          <p:nvPr/>
        </p:nvSpPr>
        <p:spPr bwMode="auto">
          <a:xfrm>
            <a:off x="4560888" y="1227139"/>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61" name="Rectangle 13"/>
          <p:cNvSpPr>
            <a:spLocks noChangeArrowheads="1"/>
          </p:cNvSpPr>
          <p:nvPr/>
        </p:nvSpPr>
        <p:spPr bwMode="auto">
          <a:xfrm>
            <a:off x="4710113" y="1360489"/>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1</a:t>
            </a:r>
            <a:endParaRPr lang="en-US" altLang="en-US" sz="2000">
              <a:latin typeface="Times New Roman" panose="02020603050405020304" pitchFamily="18" charset="0"/>
            </a:endParaRPr>
          </a:p>
        </p:txBody>
      </p:sp>
      <p:sp>
        <p:nvSpPr>
          <p:cNvPr id="27662" name="Rectangle 14"/>
          <p:cNvSpPr>
            <a:spLocks noChangeArrowheads="1"/>
          </p:cNvSpPr>
          <p:nvPr/>
        </p:nvSpPr>
        <p:spPr bwMode="auto">
          <a:xfrm>
            <a:off x="5207000" y="1190625"/>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t>
            </a:r>
            <a:endParaRPr lang="en-US" altLang="en-US" sz="2000">
              <a:latin typeface="Times New Roman" panose="02020603050405020304" pitchFamily="18" charset="0"/>
            </a:endParaRPr>
          </a:p>
        </p:txBody>
      </p:sp>
      <p:sp>
        <p:nvSpPr>
          <p:cNvPr id="27663" name="Rectangle 15"/>
          <p:cNvSpPr>
            <a:spLocks noChangeArrowheads="1"/>
          </p:cNvSpPr>
          <p:nvPr/>
        </p:nvSpPr>
        <p:spPr bwMode="auto">
          <a:xfrm>
            <a:off x="5930901" y="1198563"/>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a(1) </a:t>
            </a:r>
            <a:endParaRPr lang="en-US" altLang="en-US" sz="2000">
              <a:latin typeface="Times New Roman" panose="02020603050405020304" pitchFamily="18" charset="0"/>
            </a:endParaRPr>
          </a:p>
        </p:txBody>
      </p:sp>
      <p:sp>
        <p:nvSpPr>
          <p:cNvPr id="27664" name="Rectangle 16"/>
          <p:cNvSpPr>
            <a:spLocks noChangeArrowheads="1"/>
          </p:cNvSpPr>
          <p:nvPr/>
        </p:nvSpPr>
        <p:spPr bwMode="auto">
          <a:xfrm>
            <a:off x="6483350" y="1223963"/>
            <a:ext cx="998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b – 2 </a:t>
            </a:r>
            <a:endParaRPr lang="en-US" altLang="en-US" sz="2000">
              <a:latin typeface="Times New Roman" panose="02020603050405020304" pitchFamily="18" charset="0"/>
            </a:endParaRPr>
          </a:p>
        </p:txBody>
      </p:sp>
      <p:sp>
        <p:nvSpPr>
          <p:cNvPr id="27667" name="Rectangle 19"/>
          <p:cNvSpPr>
            <a:spLocks noChangeArrowheads="1"/>
          </p:cNvSpPr>
          <p:nvPr/>
        </p:nvSpPr>
        <p:spPr bwMode="auto">
          <a:xfrm>
            <a:off x="4052888" y="2005013"/>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7668" name="Rectangle 20"/>
          <p:cNvSpPr>
            <a:spLocks noChangeArrowheads="1"/>
          </p:cNvSpPr>
          <p:nvPr/>
        </p:nvSpPr>
        <p:spPr bwMode="auto">
          <a:xfrm>
            <a:off x="4029075" y="2184400"/>
            <a:ext cx="141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69" name="Rectangle 21"/>
          <p:cNvSpPr>
            <a:spLocks noChangeArrowheads="1"/>
          </p:cNvSpPr>
          <p:nvPr/>
        </p:nvSpPr>
        <p:spPr bwMode="auto">
          <a:xfrm>
            <a:off x="4154489" y="2106613"/>
            <a:ext cx="60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70" name="Rectangle 22"/>
          <p:cNvSpPr>
            <a:spLocks noChangeArrowheads="1"/>
          </p:cNvSpPr>
          <p:nvPr/>
        </p:nvSpPr>
        <p:spPr bwMode="auto">
          <a:xfrm>
            <a:off x="4192588" y="2133601"/>
            <a:ext cx="529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71" name="Rectangle 23"/>
          <p:cNvSpPr>
            <a:spLocks noChangeArrowheads="1"/>
          </p:cNvSpPr>
          <p:nvPr/>
        </p:nvSpPr>
        <p:spPr bwMode="auto">
          <a:xfrm>
            <a:off x="4227513" y="2303464"/>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2</a:t>
            </a:r>
            <a:endParaRPr lang="en-US" altLang="en-US" sz="2000">
              <a:latin typeface="Times New Roman" panose="02020603050405020304" pitchFamily="18" charset="0"/>
            </a:endParaRPr>
          </a:p>
        </p:txBody>
      </p:sp>
      <p:sp>
        <p:nvSpPr>
          <p:cNvPr id="27672" name="Rectangle 24"/>
          <p:cNvSpPr>
            <a:spLocks noChangeArrowheads="1"/>
          </p:cNvSpPr>
          <p:nvPr/>
        </p:nvSpPr>
        <p:spPr bwMode="auto">
          <a:xfrm>
            <a:off x="4298951" y="2220914"/>
            <a:ext cx="7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73" name="Rectangle 25"/>
          <p:cNvSpPr>
            <a:spLocks noChangeArrowheads="1"/>
          </p:cNvSpPr>
          <p:nvPr/>
        </p:nvSpPr>
        <p:spPr bwMode="auto">
          <a:xfrm>
            <a:off x="4352926" y="2154239"/>
            <a:ext cx="1254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7674" name="Rectangle 26"/>
          <p:cNvSpPr>
            <a:spLocks noChangeArrowheads="1"/>
          </p:cNvSpPr>
          <p:nvPr/>
        </p:nvSpPr>
        <p:spPr bwMode="auto">
          <a:xfrm>
            <a:off x="4483101" y="2071689"/>
            <a:ext cx="730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75" name="Rectangle 27"/>
          <p:cNvSpPr>
            <a:spLocks noChangeArrowheads="1"/>
          </p:cNvSpPr>
          <p:nvPr/>
        </p:nvSpPr>
        <p:spPr bwMode="auto">
          <a:xfrm>
            <a:off x="4560888" y="2168526"/>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76" name="Rectangle 28"/>
          <p:cNvSpPr>
            <a:spLocks noChangeArrowheads="1"/>
          </p:cNvSpPr>
          <p:nvPr/>
        </p:nvSpPr>
        <p:spPr bwMode="auto">
          <a:xfrm>
            <a:off x="4710113" y="2303464"/>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2</a:t>
            </a:r>
            <a:endParaRPr lang="en-US" altLang="en-US" sz="2000">
              <a:latin typeface="Times New Roman" panose="02020603050405020304" pitchFamily="18" charset="0"/>
            </a:endParaRPr>
          </a:p>
        </p:txBody>
      </p:sp>
      <p:sp>
        <p:nvSpPr>
          <p:cNvPr id="27677" name="Rectangle 29"/>
          <p:cNvSpPr>
            <a:spLocks noChangeArrowheads="1"/>
          </p:cNvSpPr>
          <p:nvPr/>
        </p:nvSpPr>
        <p:spPr bwMode="auto">
          <a:xfrm>
            <a:off x="5207000" y="2133600"/>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t>
            </a:r>
            <a:endParaRPr lang="en-US" altLang="en-US" sz="2000">
              <a:latin typeface="Times New Roman" panose="02020603050405020304" pitchFamily="18" charset="0"/>
            </a:endParaRPr>
          </a:p>
        </p:txBody>
      </p:sp>
      <p:sp>
        <p:nvSpPr>
          <p:cNvPr id="27678" name="Rectangle 30"/>
          <p:cNvSpPr>
            <a:spLocks noChangeArrowheads="1"/>
          </p:cNvSpPr>
          <p:nvPr/>
        </p:nvSpPr>
        <p:spPr bwMode="auto">
          <a:xfrm>
            <a:off x="5930901" y="2112963"/>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a(3) </a:t>
            </a:r>
            <a:endParaRPr lang="en-US" altLang="en-US" sz="2000">
              <a:latin typeface="Times New Roman" panose="02020603050405020304" pitchFamily="18" charset="0"/>
            </a:endParaRPr>
          </a:p>
        </p:txBody>
      </p:sp>
      <p:sp>
        <p:nvSpPr>
          <p:cNvPr id="27679" name="Rectangle 31"/>
          <p:cNvSpPr>
            <a:spLocks noChangeArrowheads="1"/>
          </p:cNvSpPr>
          <p:nvPr/>
        </p:nvSpPr>
        <p:spPr bwMode="auto">
          <a:xfrm>
            <a:off x="6562725" y="2138363"/>
            <a:ext cx="998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b –  4</a:t>
            </a:r>
            <a:endParaRPr lang="en-US" altLang="en-US" sz="2000">
              <a:latin typeface="Times New Roman" panose="02020603050405020304" pitchFamily="18" charset="0"/>
            </a:endParaRPr>
          </a:p>
        </p:txBody>
      </p:sp>
      <p:sp>
        <p:nvSpPr>
          <p:cNvPr id="27682" name="Rectangle 34"/>
          <p:cNvSpPr>
            <a:spLocks noChangeArrowheads="1"/>
          </p:cNvSpPr>
          <p:nvPr/>
        </p:nvSpPr>
        <p:spPr bwMode="auto">
          <a:xfrm>
            <a:off x="4038600" y="2840038"/>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7683" name="Rectangle 35"/>
          <p:cNvSpPr>
            <a:spLocks noChangeArrowheads="1"/>
          </p:cNvSpPr>
          <p:nvPr/>
        </p:nvSpPr>
        <p:spPr bwMode="auto">
          <a:xfrm>
            <a:off x="4029075" y="3076575"/>
            <a:ext cx="141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84" name="Rectangle 36"/>
          <p:cNvSpPr>
            <a:spLocks noChangeArrowheads="1"/>
          </p:cNvSpPr>
          <p:nvPr/>
        </p:nvSpPr>
        <p:spPr bwMode="auto">
          <a:xfrm>
            <a:off x="4154489" y="2998788"/>
            <a:ext cx="60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85" name="Rectangle 37"/>
          <p:cNvSpPr>
            <a:spLocks noChangeArrowheads="1"/>
          </p:cNvSpPr>
          <p:nvPr/>
        </p:nvSpPr>
        <p:spPr bwMode="auto">
          <a:xfrm>
            <a:off x="4192588" y="3024189"/>
            <a:ext cx="529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86" name="Rectangle 38"/>
          <p:cNvSpPr>
            <a:spLocks noChangeArrowheads="1"/>
          </p:cNvSpPr>
          <p:nvPr/>
        </p:nvSpPr>
        <p:spPr bwMode="auto">
          <a:xfrm>
            <a:off x="4227513" y="3194051"/>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3</a:t>
            </a:r>
            <a:endParaRPr lang="en-US" altLang="en-US" sz="2000">
              <a:latin typeface="Times New Roman" panose="02020603050405020304" pitchFamily="18" charset="0"/>
            </a:endParaRPr>
          </a:p>
        </p:txBody>
      </p:sp>
      <p:sp>
        <p:nvSpPr>
          <p:cNvPr id="27687" name="Rectangle 39"/>
          <p:cNvSpPr>
            <a:spLocks noChangeArrowheads="1"/>
          </p:cNvSpPr>
          <p:nvPr/>
        </p:nvSpPr>
        <p:spPr bwMode="auto">
          <a:xfrm>
            <a:off x="4298951" y="3111500"/>
            <a:ext cx="7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88" name="Rectangle 40"/>
          <p:cNvSpPr>
            <a:spLocks noChangeArrowheads="1"/>
          </p:cNvSpPr>
          <p:nvPr/>
        </p:nvSpPr>
        <p:spPr bwMode="auto">
          <a:xfrm>
            <a:off x="4352926" y="3044825"/>
            <a:ext cx="1254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7689" name="Rectangle 41"/>
          <p:cNvSpPr>
            <a:spLocks noChangeArrowheads="1"/>
          </p:cNvSpPr>
          <p:nvPr/>
        </p:nvSpPr>
        <p:spPr bwMode="auto">
          <a:xfrm>
            <a:off x="4483101" y="2962275"/>
            <a:ext cx="7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690" name="Rectangle 42"/>
          <p:cNvSpPr>
            <a:spLocks noChangeArrowheads="1"/>
          </p:cNvSpPr>
          <p:nvPr/>
        </p:nvSpPr>
        <p:spPr bwMode="auto">
          <a:xfrm>
            <a:off x="4560888" y="3060701"/>
            <a:ext cx="1426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b="1">
                <a:solidFill>
                  <a:srgbClr val="FFFFFF"/>
                </a:solidFill>
                <a:latin typeface="Bookman Old Style" panose="02050604050505020204" pitchFamily="18" charset="0"/>
              </a:rPr>
              <a:t>y</a:t>
            </a:r>
            <a:endParaRPr lang="en-US" altLang="en-US" sz="2000">
              <a:latin typeface="Times New Roman" panose="02020603050405020304" pitchFamily="18" charset="0"/>
            </a:endParaRPr>
          </a:p>
        </p:txBody>
      </p:sp>
      <p:sp>
        <p:nvSpPr>
          <p:cNvPr id="27691" name="Rectangle 43"/>
          <p:cNvSpPr>
            <a:spLocks noChangeArrowheads="1"/>
          </p:cNvSpPr>
          <p:nvPr/>
        </p:nvSpPr>
        <p:spPr bwMode="auto">
          <a:xfrm>
            <a:off x="4710113" y="3194051"/>
            <a:ext cx="8816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a:solidFill>
                  <a:srgbClr val="FFFFFF"/>
                </a:solidFill>
                <a:latin typeface="Bookman Old Style" panose="02050604050505020204" pitchFamily="18" charset="0"/>
              </a:rPr>
              <a:t>3</a:t>
            </a:r>
            <a:endParaRPr lang="en-US" altLang="en-US" sz="2000">
              <a:latin typeface="Times New Roman" panose="02020603050405020304" pitchFamily="18" charset="0"/>
            </a:endParaRPr>
          </a:p>
        </p:txBody>
      </p:sp>
      <p:sp>
        <p:nvSpPr>
          <p:cNvPr id="27692" name="Rectangle 44"/>
          <p:cNvSpPr>
            <a:spLocks noChangeArrowheads="1"/>
          </p:cNvSpPr>
          <p:nvPr/>
        </p:nvSpPr>
        <p:spPr bwMode="auto">
          <a:xfrm>
            <a:off x="5207000" y="3024188"/>
            <a:ext cx="152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t>
            </a:r>
            <a:endParaRPr lang="en-US" altLang="en-US" sz="2000">
              <a:latin typeface="Times New Roman" panose="02020603050405020304" pitchFamily="18" charset="0"/>
            </a:endParaRPr>
          </a:p>
        </p:txBody>
      </p:sp>
      <p:sp>
        <p:nvSpPr>
          <p:cNvPr id="27693" name="Rectangle 45"/>
          <p:cNvSpPr>
            <a:spLocks noChangeArrowheads="1"/>
          </p:cNvSpPr>
          <p:nvPr/>
        </p:nvSpPr>
        <p:spPr bwMode="auto">
          <a:xfrm>
            <a:off x="5930901" y="3057525"/>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a(4) </a:t>
            </a:r>
            <a:endParaRPr lang="en-US" altLang="en-US" sz="2000">
              <a:latin typeface="Times New Roman" panose="02020603050405020304" pitchFamily="18" charset="0"/>
            </a:endParaRPr>
          </a:p>
        </p:txBody>
      </p:sp>
      <p:sp>
        <p:nvSpPr>
          <p:cNvPr id="27694" name="Rectangle 46"/>
          <p:cNvSpPr>
            <a:spLocks noChangeArrowheads="1"/>
          </p:cNvSpPr>
          <p:nvPr/>
        </p:nvSpPr>
        <p:spPr bwMode="auto">
          <a:xfrm>
            <a:off x="6537326" y="3043238"/>
            <a:ext cx="917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b – 7</a:t>
            </a:r>
            <a:endParaRPr lang="en-US" altLang="en-US" sz="2000">
              <a:latin typeface="Times New Roman" panose="02020603050405020304" pitchFamily="18" charset="0"/>
            </a:endParaRPr>
          </a:p>
        </p:txBody>
      </p:sp>
      <p:sp>
        <p:nvSpPr>
          <p:cNvPr id="27696" name="Rectangle 48"/>
          <p:cNvSpPr>
            <a:spLocks noChangeArrowheads="1"/>
          </p:cNvSpPr>
          <p:nvPr/>
        </p:nvSpPr>
        <p:spPr bwMode="auto">
          <a:xfrm>
            <a:off x="7427914" y="3003550"/>
            <a:ext cx="16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02" name="Rectangle 54"/>
          <p:cNvSpPr>
            <a:spLocks noChangeArrowheads="1"/>
          </p:cNvSpPr>
          <p:nvPr/>
        </p:nvSpPr>
        <p:spPr bwMode="auto">
          <a:xfrm>
            <a:off x="2595563" y="4298950"/>
            <a:ext cx="4305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Note:  2 </a:t>
            </a:r>
            <a:r>
              <a:rPr lang="en-US" altLang="en-US" sz="2000">
                <a:solidFill>
                  <a:srgbClr val="FFFFFF"/>
                </a:solidFill>
                <a:latin typeface="Symbol" panose="05050102010706020507" pitchFamily="18" charset="2"/>
              </a:rPr>
              <a:t>³</a:t>
            </a:r>
            <a:r>
              <a:rPr lang="en-US" altLang="en-US" sz="2000">
                <a:solidFill>
                  <a:srgbClr val="FFFFFF"/>
                </a:solidFill>
                <a:latin typeface="Bookman Old Style" panose="02050604050505020204" pitchFamily="18" charset="0"/>
              </a:rPr>
              <a:t>|</a:t>
            </a:r>
            <a:r>
              <a:rPr lang="en-US" altLang="en-US" sz="2000" i="1">
                <a:solidFill>
                  <a:srgbClr val="FFFFFF"/>
                </a:solidFill>
                <a:latin typeface="Bookman Old Style" panose="02050604050505020204" pitchFamily="18" charset="0"/>
              </a:rPr>
              <a:t>x</a:t>
            </a:r>
            <a:r>
              <a:rPr lang="en-US" altLang="en-US" sz="2000">
                <a:solidFill>
                  <a:srgbClr val="FFFFFF"/>
                </a:solidFill>
                <a:latin typeface="Bookman Old Style" panose="02050604050505020204" pitchFamily="18" charset="0"/>
              </a:rPr>
              <a:t>| iff  2 </a:t>
            </a:r>
            <a:r>
              <a:rPr lang="en-US" altLang="en-US" sz="2000">
                <a:solidFill>
                  <a:srgbClr val="FFFFFF"/>
                </a:solidFill>
                <a:latin typeface="Symbol" panose="05050102010706020507" pitchFamily="18" charset="2"/>
              </a:rPr>
              <a:t>³</a:t>
            </a:r>
            <a:r>
              <a:rPr lang="en-US" altLang="en-US" sz="2000">
                <a:solidFill>
                  <a:srgbClr val="FFFFFF"/>
                </a:solidFill>
                <a:latin typeface="Bookman Old Style" panose="02050604050505020204" pitchFamily="18" charset="0"/>
              </a:rPr>
              <a:t> x  and  2 </a:t>
            </a:r>
            <a:r>
              <a:rPr lang="en-US" altLang="en-US" sz="2000">
                <a:solidFill>
                  <a:srgbClr val="FFFFFF"/>
                </a:solidFill>
                <a:latin typeface="Symbol" panose="05050102010706020507" pitchFamily="18" charset="2"/>
              </a:rPr>
              <a:t>³ -</a:t>
            </a:r>
            <a:r>
              <a:rPr lang="en-US" altLang="en-US" sz="2000">
                <a:solidFill>
                  <a:srgbClr val="FFFFFF"/>
                </a:solidFill>
                <a:latin typeface="Bookman Old Style" panose="02050604050505020204" pitchFamily="18" charset="0"/>
              </a:rPr>
              <a:t>x </a:t>
            </a:r>
          </a:p>
        </p:txBody>
      </p:sp>
      <p:sp>
        <p:nvSpPr>
          <p:cNvPr id="27711" name="Rectangle 63"/>
          <p:cNvSpPr>
            <a:spLocks noChangeArrowheads="1"/>
          </p:cNvSpPr>
          <p:nvPr/>
        </p:nvSpPr>
        <p:spPr bwMode="auto">
          <a:xfrm>
            <a:off x="2533650" y="4824413"/>
            <a:ext cx="630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Thus</a:t>
            </a:r>
            <a:endParaRPr lang="en-US" altLang="en-US" sz="2000">
              <a:latin typeface="Times New Roman" panose="02020603050405020304" pitchFamily="18" charset="0"/>
            </a:endParaRPr>
          </a:p>
        </p:txBody>
      </p:sp>
      <p:sp>
        <p:nvSpPr>
          <p:cNvPr id="27712" name="Rectangle 64"/>
          <p:cNvSpPr>
            <a:spLocks noChangeArrowheads="1"/>
          </p:cNvSpPr>
          <p:nvPr/>
        </p:nvSpPr>
        <p:spPr bwMode="auto">
          <a:xfrm>
            <a:off x="3257550" y="4824413"/>
            <a:ext cx="547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r>
              <a:rPr lang="en-US" altLang="en-US" sz="2000" i="1">
                <a:solidFill>
                  <a:srgbClr val="FFFFFF"/>
                </a:solidFill>
                <a:latin typeface="Bookman Old Style" panose="02050604050505020204" pitchFamily="18" charset="0"/>
              </a:rPr>
              <a:t>w</a:t>
            </a:r>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13" name="Rectangle 65"/>
          <p:cNvSpPr>
            <a:spLocks noChangeArrowheads="1"/>
          </p:cNvSpPr>
          <p:nvPr/>
        </p:nvSpPr>
        <p:spPr bwMode="auto">
          <a:xfrm>
            <a:off x="3841750" y="4803775"/>
            <a:ext cx="139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³</a:t>
            </a:r>
            <a:endParaRPr lang="en-US" altLang="en-US" sz="2000">
              <a:latin typeface="Times New Roman" panose="02020603050405020304" pitchFamily="18" charset="0"/>
            </a:endParaRPr>
          </a:p>
        </p:txBody>
      </p:sp>
      <p:sp>
        <p:nvSpPr>
          <p:cNvPr id="27714" name="Rectangle 66"/>
          <p:cNvSpPr>
            <a:spLocks noChangeArrowheads="1"/>
          </p:cNvSpPr>
          <p:nvPr/>
        </p:nvSpPr>
        <p:spPr bwMode="auto">
          <a:xfrm>
            <a:off x="3995738" y="4695826"/>
            <a:ext cx="4087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15" name="Rectangle 67"/>
          <p:cNvSpPr>
            <a:spLocks noChangeArrowheads="1"/>
          </p:cNvSpPr>
          <p:nvPr/>
        </p:nvSpPr>
        <p:spPr bwMode="auto">
          <a:xfrm>
            <a:off x="4454525" y="4660900"/>
            <a:ext cx="11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b="1">
                <a:solidFill>
                  <a:srgbClr val="FFFFFF"/>
                </a:solidFill>
                <a:latin typeface="Symbol" panose="05050102010706020507" pitchFamily="18" charset="2"/>
              </a:rPr>
              <a:t>Ù</a:t>
            </a:r>
            <a:endParaRPr lang="en-US" altLang="en-US" sz="2000" b="1">
              <a:latin typeface="Times New Roman" panose="02020603050405020304" pitchFamily="18" charset="0"/>
            </a:endParaRPr>
          </a:p>
        </p:txBody>
      </p:sp>
      <p:sp>
        <p:nvSpPr>
          <p:cNvPr id="27716" name="Rectangle 68"/>
          <p:cNvSpPr>
            <a:spLocks noChangeArrowheads="1"/>
          </p:cNvSpPr>
          <p:nvPr/>
        </p:nvSpPr>
        <p:spPr bwMode="auto">
          <a:xfrm>
            <a:off x="4445001" y="4856164"/>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i="1">
                <a:solidFill>
                  <a:srgbClr val="FFFFFF"/>
                </a:solidFill>
                <a:latin typeface="Bookman Old Style" panose="02050604050505020204" pitchFamily="18" charset="0"/>
              </a:rPr>
              <a:t>y</a:t>
            </a:r>
            <a:endParaRPr lang="en-US" altLang="en-US" sz="2000" i="1">
              <a:latin typeface="Times New Roman" panose="02020603050405020304" pitchFamily="18" charset="0"/>
            </a:endParaRPr>
          </a:p>
        </p:txBody>
      </p:sp>
      <p:sp>
        <p:nvSpPr>
          <p:cNvPr id="27717" name="Rectangle 69"/>
          <p:cNvSpPr>
            <a:spLocks noChangeArrowheads="1"/>
          </p:cNvSpPr>
          <p:nvPr/>
        </p:nvSpPr>
        <p:spPr bwMode="auto">
          <a:xfrm>
            <a:off x="4565651" y="4778375"/>
            <a:ext cx="603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5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18" name="Rectangle 70"/>
          <p:cNvSpPr>
            <a:spLocks noChangeArrowheads="1"/>
          </p:cNvSpPr>
          <p:nvPr/>
        </p:nvSpPr>
        <p:spPr bwMode="auto">
          <a:xfrm>
            <a:off x="4605338" y="4803776"/>
            <a:ext cx="5290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19" name="Rectangle 71"/>
          <p:cNvSpPr>
            <a:spLocks noChangeArrowheads="1"/>
          </p:cNvSpPr>
          <p:nvPr/>
        </p:nvSpPr>
        <p:spPr bwMode="auto">
          <a:xfrm>
            <a:off x="4638675" y="4975226"/>
            <a:ext cx="396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7721" name="Rectangle 73"/>
          <p:cNvSpPr>
            <a:spLocks noChangeArrowheads="1"/>
          </p:cNvSpPr>
          <p:nvPr/>
        </p:nvSpPr>
        <p:spPr bwMode="auto">
          <a:xfrm>
            <a:off x="4764088" y="4824414"/>
            <a:ext cx="126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27722" name="Rectangle 74"/>
          <p:cNvSpPr>
            <a:spLocks noChangeArrowheads="1"/>
          </p:cNvSpPr>
          <p:nvPr/>
        </p:nvSpPr>
        <p:spPr bwMode="auto">
          <a:xfrm>
            <a:off x="4894264" y="4743450"/>
            <a:ext cx="73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23" name="Rectangle 75"/>
          <p:cNvSpPr>
            <a:spLocks noChangeArrowheads="1"/>
          </p:cNvSpPr>
          <p:nvPr/>
        </p:nvSpPr>
        <p:spPr bwMode="auto">
          <a:xfrm>
            <a:off x="4972051" y="4840289"/>
            <a:ext cx="1365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i="1">
                <a:solidFill>
                  <a:srgbClr val="FFFFFF"/>
                </a:solidFill>
                <a:latin typeface="Bookman Old Style" panose="02050604050505020204" pitchFamily="18" charset="0"/>
              </a:rPr>
              <a:t>y</a:t>
            </a:r>
            <a:endParaRPr lang="en-US" altLang="en-US" sz="2000" i="1">
              <a:latin typeface="Times New Roman" panose="02020603050405020304" pitchFamily="18" charset="0"/>
            </a:endParaRPr>
          </a:p>
        </p:txBody>
      </p:sp>
      <p:sp>
        <p:nvSpPr>
          <p:cNvPr id="27724" name="Rectangle 76"/>
          <p:cNvSpPr>
            <a:spLocks noChangeArrowheads="1"/>
          </p:cNvSpPr>
          <p:nvPr/>
        </p:nvSpPr>
        <p:spPr bwMode="auto">
          <a:xfrm>
            <a:off x="5126038" y="4975226"/>
            <a:ext cx="40076"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100" i="1">
                <a:solidFill>
                  <a:srgbClr val="FFFFFF"/>
                </a:solidFill>
                <a:latin typeface="Bookman Old Style" panose="02050604050505020204" pitchFamily="18" charset="0"/>
              </a:rPr>
              <a:t>i</a:t>
            </a:r>
            <a:endParaRPr lang="en-US" altLang="en-US" sz="2000" i="1">
              <a:latin typeface="Times New Roman" panose="02020603050405020304" pitchFamily="18" charset="0"/>
            </a:endParaRPr>
          </a:p>
        </p:txBody>
      </p:sp>
      <p:sp>
        <p:nvSpPr>
          <p:cNvPr id="27726" name="Rectangle 78"/>
          <p:cNvSpPr>
            <a:spLocks noChangeArrowheads="1"/>
          </p:cNvSpPr>
          <p:nvPr/>
        </p:nvSpPr>
        <p:spPr bwMode="auto">
          <a:xfrm>
            <a:off x="5519739" y="4824414"/>
            <a:ext cx="1909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is equivalent to</a:t>
            </a:r>
            <a:endParaRPr lang="en-US" altLang="en-US" sz="2000">
              <a:latin typeface="Times New Roman" panose="02020603050405020304" pitchFamily="18" charset="0"/>
            </a:endParaRPr>
          </a:p>
        </p:txBody>
      </p:sp>
      <p:sp>
        <p:nvSpPr>
          <p:cNvPr id="27731" name="Rectangle 83"/>
          <p:cNvSpPr>
            <a:spLocks noChangeArrowheads="1"/>
          </p:cNvSpPr>
          <p:nvPr/>
        </p:nvSpPr>
        <p:spPr bwMode="auto">
          <a:xfrm>
            <a:off x="5006976" y="5365750"/>
            <a:ext cx="80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7737" name="Rectangle 89"/>
          <p:cNvSpPr>
            <a:spLocks noChangeArrowheads="1"/>
          </p:cNvSpPr>
          <p:nvPr/>
        </p:nvSpPr>
        <p:spPr bwMode="auto">
          <a:xfrm>
            <a:off x="3424238" y="5365750"/>
            <a:ext cx="5846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000" i="1">
                <a:solidFill>
                  <a:srgbClr val="FFFFFF"/>
                </a:solidFill>
                <a:latin typeface="Bookman Old Style" panose="02050604050505020204" pitchFamily="18" charset="0"/>
              </a:rPr>
              <a:t>w</a:t>
            </a:r>
            <a:r>
              <a:rPr lang="en-US" altLang="en-US" sz="2000">
                <a:solidFill>
                  <a:srgbClr val="FFFFFF"/>
                </a:solidFill>
                <a:latin typeface="Bookman Old Style" panose="02050604050505020204" pitchFamily="18" charset="0"/>
              </a:rPr>
              <a:t> </a:t>
            </a:r>
            <a:r>
              <a:rPr lang="en-US" altLang="en-US" sz="2000">
                <a:solidFill>
                  <a:srgbClr val="FFFFFF"/>
                </a:solidFill>
                <a:latin typeface="Symbol" panose="05050102010706020507" pitchFamily="18" charset="2"/>
              </a:rPr>
              <a:t>³</a:t>
            </a:r>
            <a:r>
              <a:rPr lang="en-US" altLang="en-US" sz="2000">
                <a:solidFill>
                  <a:srgbClr val="FFFFFF"/>
                </a:solidFill>
                <a:latin typeface="Bookman Old Style" panose="02050604050505020204" pitchFamily="18" charset="0"/>
              </a:rPr>
              <a:t>  </a:t>
            </a:r>
            <a:r>
              <a:rPr lang="en-US" altLang="en-US" sz="2000" i="1">
                <a:solidFill>
                  <a:srgbClr val="FFFFFF"/>
                </a:solidFill>
                <a:latin typeface="Bookman Old Style" panose="02050604050505020204" pitchFamily="18" charset="0"/>
              </a:rPr>
              <a:t>ax</a:t>
            </a:r>
            <a:r>
              <a:rPr lang="en-US" altLang="en-US" sz="2000" i="1" baseline="-25000">
                <a:solidFill>
                  <a:srgbClr val="FFFFFF"/>
                </a:solidFill>
                <a:latin typeface="Bookman Old Style" panose="02050604050505020204" pitchFamily="18" charset="0"/>
              </a:rPr>
              <a:t>i</a:t>
            </a:r>
            <a:r>
              <a:rPr lang="en-US" altLang="en-US" sz="2000">
                <a:solidFill>
                  <a:srgbClr val="FFFFFF"/>
                </a:solidFill>
                <a:latin typeface="Bookman Old Style" panose="02050604050505020204" pitchFamily="18" charset="0"/>
              </a:rPr>
              <a:t>  +  </a:t>
            </a:r>
            <a:r>
              <a:rPr lang="en-US" altLang="en-US" sz="2000" i="1">
                <a:solidFill>
                  <a:srgbClr val="FFFFFF"/>
                </a:solidFill>
                <a:latin typeface="Bookman Old Style" panose="02050604050505020204" pitchFamily="18" charset="0"/>
              </a:rPr>
              <a:t>b</a:t>
            </a:r>
            <a:r>
              <a:rPr lang="en-US" altLang="en-US" sz="2000">
                <a:solidFill>
                  <a:srgbClr val="FFFFFF"/>
                </a:solidFill>
                <a:latin typeface="Bookman Old Style" panose="02050604050505020204" pitchFamily="18" charset="0"/>
              </a:rPr>
              <a:t> </a:t>
            </a:r>
            <a:r>
              <a:rPr lang="en-US" altLang="en-US" sz="2000">
                <a:solidFill>
                  <a:srgbClr val="FFFFFF"/>
                </a:solidFill>
                <a:latin typeface="Symbol" panose="05050102010706020507" pitchFamily="18" charset="2"/>
              </a:rPr>
              <a:t>-</a:t>
            </a:r>
            <a:r>
              <a:rPr lang="en-US" altLang="en-US" sz="2000">
                <a:solidFill>
                  <a:srgbClr val="FFFFFF"/>
                </a:solidFill>
                <a:latin typeface="Bookman Old Style" panose="02050604050505020204" pitchFamily="18" charset="0"/>
              </a:rPr>
              <a:t> </a:t>
            </a:r>
            <a:r>
              <a:rPr lang="en-US" altLang="en-US" sz="2000" i="1">
                <a:solidFill>
                  <a:srgbClr val="FFFFFF"/>
                </a:solidFill>
                <a:latin typeface="Bookman Old Style" panose="02050604050505020204" pitchFamily="18" charset="0"/>
              </a:rPr>
              <a:t>y</a:t>
            </a:r>
            <a:r>
              <a:rPr lang="en-US" altLang="en-US" sz="2000" i="1" baseline="-25000">
                <a:solidFill>
                  <a:srgbClr val="FFFFFF"/>
                </a:solidFill>
                <a:latin typeface="Bookman Old Style" panose="02050604050505020204" pitchFamily="18" charset="0"/>
              </a:rPr>
              <a:t>i</a:t>
            </a:r>
            <a:r>
              <a:rPr lang="en-US" altLang="en-US" sz="2000">
                <a:solidFill>
                  <a:srgbClr val="FFFFFF"/>
                </a:solidFill>
                <a:latin typeface="Bookman Old Style" panose="02050604050505020204" pitchFamily="18" charset="0"/>
              </a:rPr>
              <a:t>   and   </a:t>
            </a:r>
            <a:r>
              <a:rPr lang="en-US" altLang="en-US" sz="2000" i="1">
                <a:solidFill>
                  <a:srgbClr val="FFFFFF"/>
                </a:solidFill>
                <a:latin typeface="Bookman Old Style" panose="02050604050505020204" pitchFamily="18" charset="0"/>
              </a:rPr>
              <a:t>w</a:t>
            </a:r>
            <a:r>
              <a:rPr lang="en-US" altLang="en-US" sz="2000">
                <a:solidFill>
                  <a:srgbClr val="FFFFFF"/>
                </a:solidFill>
                <a:latin typeface="Bookman Old Style" panose="02050604050505020204" pitchFamily="18" charset="0"/>
              </a:rPr>
              <a:t> </a:t>
            </a:r>
            <a:r>
              <a:rPr lang="en-US" altLang="en-US" sz="2000">
                <a:solidFill>
                  <a:srgbClr val="FFFFFF"/>
                </a:solidFill>
                <a:latin typeface="Symbol" panose="05050102010706020507" pitchFamily="18" charset="2"/>
              </a:rPr>
              <a:t>³  -</a:t>
            </a:r>
            <a:r>
              <a:rPr lang="en-US" altLang="en-US" sz="2000">
                <a:solidFill>
                  <a:srgbClr val="FFFFFF"/>
                </a:solidFill>
                <a:latin typeface="Bookman Old Style" panose="02050604050505020204" pitchFamily="18" charset="0"/>
              </a:rPr>
              <a:t> </a:t>
            </a:r>
            <a:r>
              <a:rPr lang="en-US" altLang="en-US" sz="2000" i="1">
                <a:solidFill>
                  <a:srgbClr val="FFFFFF"/>
                </a:solidFill>
                <a:latin typeface="Bookman Old Style" panose="02050604050505020204" pitchFamily="18" charset="0"/>
              </a:rPr>
              <a:t>ax</a:t>
            </a:r>
            <a:r>
              <a:rPr lang="en-US" altLang="en-US" sz="2000" i="1" baseline="-25000">
                <a:solidFill>
                  <a:srgbClr val="FFFFFF"/>
                </a:solidFill>
                <a:latin typeface="Bookman Old Style" panose="02050604050505020204" pitchFamily="18" charset="0"/>
              </a:rPr>
              <a:t>i</a:t>
            </a:r>
            <a:r>
              <a:rPr lang="en-US" altLang="en-US" sz="2000">
                <a:solidFill>
                  <a:srgbClr val="FFFFFF"/>
                </a:solidFill>
                <a:latin typeface="Bookman Old Style" panose="02050604050505020204" pitchFamily="18" charset="0"/>
              </a:rPr>
              <a:t> – </a:t>
            </a:r>
            <a:r>
              <a:rPr lang="en-US" altLang="en-US" sz="2000" i="1">
                <a:solidFill>
                  <a:srgbClr val="FFFFFF"/>
                </a:solidFill>
                <a:latin typeface="Bookman Old Style" panose="02050604050505020204" pitchFamily="18" charset="0"/>
              </a:rPr>
              <a:t>b</a:t>
            </a:r>
            <a:r>
              <a:rPr lang="en-US" altLang="en-US" sz="2000">
                <a:solidFill>
                  <a:srgbClr val="FFFFFF"/>
                </a:solidFill>
                <a:latin typeface="Bookman Old Style" panose="02050604050505020204" pitchFamily="18" charset="0"/>
              </a:rPr>
              <a:t> + </a:t>
            </a:r>
            <a:r>
              <a:rPr lang="en-US" altLang="en-US" sz="2000" i="1">
                <a:solidFill>
                  <a:srgbClr val="FFFFFF"/>
                </a:solidFill>
                <a:latin typeface="Bookman Old Style" panose="02050604050505020204" pitchFamily="18" charset="0"/>
              </a:rPr>
              <a:t>y</a:t>
            </a:r>
            <a:r>
              <a:rPr lang="en-US" altLang="en-US" sz="2000" i="1" baseline="-25000">
                <a:solidFill>
                  <a:srgbClr val="FFFFFF"/>
                </a:solidFill>
                <a:latin typeface="Bookman Old Style" panose="02050604050505020204" pitchFamily="18" charset="0"/>
              </a:rPr>
              <a:t>i </a:t>
            </a:r>
            <a:r>
              <a:rPr lang="en-US" altLang="en-US" sz="2000">
                <a:solidFill>
                  <a:srgbClr val="FFFFFF"/>
                </a:solidFill>
                <a:latin typeface="Symbol" panose="05050102010706020507" pitchFamily="18" charset="2"/>
              </a:rPr>
              <a:t> </a:t>
            </a:r>
          </a:p>
        </p:txBody>
      </p:sp>
      <p:sp>
        <p:nvSpPr>
          <p:cNvPr id="27756" name="Rectangle 108"/>
          <p:cNvSpPr>
            <a:spLocks noChangeArrowheads="1"/>
          </p:cNvSpPr>
          <p:nvPr/>
        </p:nvSpPr>
        <p:spPr bwMode="auto">
          <a:xfrm>
            <a:off x="2282826" y="6173789"/>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ltLang="en-US" sz="2000">
              <a:latin typeface="Times New Roman" panose="02020603050405020304" pitchFamily="18" charset="0"/>
            </a:endParaRPr>
          </a:p>
        </p:txBody>
      </p:sp>
      <p:sp>
        <p:nvSpPr>
          <p:cNvPr id="27759" name="Line 111"/>
          <p:cNvSpPr>
            <a:spLocks noChangeShapeType="1"/>
          </p:cNvSpPr>
          <p:nvPr/>
        </p:nvSpPr>
        <p:spPr bwMode="auto">
          <a:xfrm>
            <a:off x="3830639" y="12366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0" name="Line 112"/>
          <p:cNvSpPr>
            <a:spLocks noChangeShapeType="1"/>
          </p:cNvSpPr>
          <p:nvPr/>
        </p:nvSpPr>
        <p:spPr bwMode="auto">
          <a:xfrm>
            <a:off x="4845050" y="1236663"/>
            <a:ext cx="1588"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1" name="Line 113"/>
          <p:cNvSpPr>
            <a:spLocks noChangeShapeType="1"/>
          </p:cNvSpPr>
          <p:nvPr/>
        </p:nvSpPr>
        <p:spPr bwMode="auto">
          <a:xfrm>
            <a:off x="5859464" y="12366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3" name="Line 115"/>
          <p:cNvSpPr>
            <a:spLocks noChangeShapeType="1"/>
          </p:cNvSpPr>
          <p:nvPr/>
        </p:nvSpPr>
        <p:spPr bwMode="auto">
          <a:xfrm>
            <a:off x="3830639" y="21637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4" name="Line 116"/>
          <p:cNvSpPr>
            <a:spLocks noChangeShapeType="1"/>
          </p:cNvSpPr>
          <p:nvPr/>
        </p:nvSpPr>
        <p:spPr bwMode="auto">
          <a:xfrm>
            <a:off x="3830639" y="30908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5" name="Line 117"/>
          <p:cNvSpPr>
            <a:spLocks noChangeShapeType="1"/>
          </p:cNvSpPr>
          <p:nvPr/>
        </p:nvSpPr>
        <p:spPr bwMode="auto">
          <a:xfrm>
            <a:off x="4845050" y="2163763"/>
            <a:ext cx="1588"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6" name="Line 118"/>
          <p:cNvSpPr>
            <a:spLocks noChangeShapeType="1"/>
          </p:cNvSpPr>
          <p:nvPr/>
        </p:nvSpPr>
        <p:spPr bwMode="auto">
          <a:xfrm>
            <a:off x="4845050" y="3090863"/>
            <a:ext cx="1588"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7" name="Line 119"/>
          <p:cNvSpPr>
            <a:spLocks noChangeShapeType="1"/>
          </p:cNvSpPr>
          <p:nvPr/>
        </p:nvSpPr>
        <p:spPr bwMode="auto">
          <a:xfrm>
            <a:off x="5859464" y="21637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69" name="Line 121"/>
          <p:cNvSpPr>
            <a:spLocks noChangeShapeType="1"/>
          </p:cNvSpPr>
          <p:nvPr/>
        </p:nvSpPr>
        <p:spPr bwMode="auto">
          <a:xfrm>
            <a:off x="5859464" y="3090863"/>
            <a:ext cx="1587"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3" name="Line 125"/>
          <p:cNvSpPr>
            <a:spLocks noChangeShapeType="1"/>
          </p:cNvSpPr>
          <p:nvPr/>
        </p:nvSpPr>
        <p:spPr bwMode="auto">
          <a:xfrm>
            <a:off x="4314825" y="4840288"/>
            <a:ext cx="1588"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4" name="Line 126"/>
          <p:cNvSpPr>
            <a:spLocks noChangeShapeType="1"/>
          </p:cNvSpPr>
          <p:nvPr/>
        </p:nvSpPr>
        <p:spPr bwMode="auto">
          <a:xfrm>
            <a:off x="5276851" y="4840288"/>
            <a:ext cx="4763"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5" name="Line 127"/>
          <p:cNvSpPr>
            <a:spLocks noChangeShapeType="1"/>
          </p:cNvSpPr>
          <p:nvPr/>
        </p:nvSpPr>
        <p:spPr bwMode="auto">
          <a:xfrm>
            <a:off x="7588250" y="3059113"/>
            <a:ext cx="1588"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6" name="Line 128"/>
          <p:cNvSpPr>
            <a:spLocks noChangeShapeType="1"/>
          </p:cNvSpPr>
          <p:nvPr/>
        </p:nvSpPr>
        <p:spPr bwMode="auto">
          <a:xfrm>
            <a:off x="7662864" y="2124076"/>
            <a:ext cx="1587" cy="309563"/>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7" name="Line 129"/>
          <p:cNvSpPr>
            <a:spLocks noChangeShapeType="1"/>
          </p:cNvSpPr>
          <p:nvPr/>
        </p:nvSpPr>
        <p:spPr bwMode="auto">
          <a:xfrm flipH="1">
            <a:off x="7524750" y="1230313"/>
            <a:ext cx="0" cy="309562"/>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778" name="Text Box 130"/>
          <p:cNvSpPr txBox="1">
            <a:spLocks noChangeArrowheads="1"/>
          </p:cNvSpPr>
          <p:nvPr/>
        </p:nvSpPr>
        <p:spPr bwMode="auto">
          <a:xfrm>
            <a:off x="3052764" y="1166813"/>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latin typeface="Times New Roman" panose="02020603050405020304" pitchFamily="18" charset="0"/>
              </a:rPr>
              <a:t>w</a:t>
            </a:r>
            <a:r>
              <a:rPr lang="en-US" altLang="en-US" sz="2400">
                <a:latin typeface="Times New Roman" panose="02020603050405020304" pitchFamily="18" charset="0"/>
              </a:rPr>
              <a:t> </a:t>
            </a:r>
            <a:r>
              <a:rPr lang="en-US" altLang="en-US" sz="2000">
                <a:solidFill>
                  <a:srgbClr val="FFFFFF"/>
                </a:solidFill>
                <a:latin typeface="Symbol" panose="05050102010706020507" pitchFamily="18" charset="2"/>
              </a:rPr>
              <a:t>³</a:t>
            </a:r>
            <a:r>
              <a:rPr lang="en-US" altLang="en-US" sz="2400">
                <a:latin typeface="Times New Roman" panose="02020603050405020304" pitchFamily="18" charset="0"/>
              </a:rPr>
              <a:t> </a:t>
            </a:r>
          </a:p>
        </p:txBody>
      </p:sp>
      <p:sp>
        <p:nvSpPr>
          <p:cNvPr id="27779" name="Text Box 131"/>
          <p:cNvSpPr txBox="1">
            <a:spLocks noChangeArrowheads="1"/>
          </p:cNvSpPr>
          <p:nvPr/>
        </p:nvSpPr>
        <p:spPr bwMode="auto">
          <a:xfrm>
            <a:off x="3052764" y="2068513"/>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latin typeface="Times New Roman" panose="02020603050405020304" pitchFamily="18" charset="0"/>
              </a:rPr>
              <a:t>w</a:t>
            </a:r>
            <a:r>
              <a:rPr lang="en-US" altLang="en-US" sz="2400">
                <a:latin typeface="Times New Roman" panose="02020603050405020304" pitchFamily="18" charset="0"/>
              </a:rPr>
              <a:t> </a:t>
            </a:r>
            <a:r>
              <a:rPr lang="en-US" altLang="en-US" sz="2000">
                <a:solidFill>
                  <a:srgbClr val="FFFFFF"/>
                </a:solidFill>
                <a:latin typeface="Symbol" panose="05050102010706020507" pitchFamily="18" charset="2"/>
              </a:rPr>
              <a:t>³</a:t>
            </a:r>
            <a:r>
              <a:rPr lang="en-US" altLang="en-US" sz="2400">
                <a:latin typeface="Times New Roman" panose="02020603050405020304" pitchFamily="18" charset="0"/>
              </a:rPr>
              <a:t> </a:t>
            </a:r>
          </a:p>
        </p:txBody>
      </p:sp>
      <p:sp>
        <p:nvSpPr>
          <p:cNvPr id="27780" name="Text Box 132"/>
          <p:cNvSpPr txBox="1">
            <a:spLocks noChangeArrowheads="1"/>
          </p:cNvSpPr>
          <p:nvPr/>
        </p:nvSpPr>
        <p:spPr bwMode="auto">
          <a:xfrm>
            <a:off x="3052764" y="2986088"/>
            <a:ext cx="820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chemeClr val="bg1"/>
                </a:solidFill>
                <a:latin typeface="Times New Roman" panose="02020603050405020304" pitchFamily="18" charset="0"/>
              </a:rPr>
              <a:t>w</a:t>
            </a:r>
            <a:r>
              <a:rPr lang="en-US" altLang="en-US" sz="2400">
                <a:latin typeface="Times New Roman" panose="02020603050405020304" pitchFamily="18" charset="0"/>
              </a:rPr>
              <a:t> </a:t>
            </a:r>
            <a:r>
              <a:rPr lang="en-US" altLang="en-US" sz="2000">
                <a:solidFill>
                  <a:srgbClr val="FFFFFF"/>
                </a:solidFill>
                <a:latin typeface="Symbol" panose="05050102010706020507" pitchFamily="18" charset="2"/>
              </a:rPr>
              <a:t>³</a:t>
            </a:r>
            <a:r>
              <a:rPr lang="en-US" altLang="en-US" sz="2400">
                <a:latin typeface="Times New Roman" panose="02020603050405020304" pitchFamily="18" charset="0"/>
              </a:rPr>
              <a:t> </a:t>
            </a:r>
          </a:p>
        </p:txBody>
      </p:sp>
      <p:sp>
        <p:nvSpPr>
          <p:cNvPr id="27781" name="Text Box 133"/>
          <p:cNvSpPr txBox="1">
            <a:spLocks noChangeArrowheads="1"/>
          </p:cNvSpPr>
          <p:nvPr/>
        </p:nvSpPr>
        <p:spPr bwMode="auto">
          <a:xfrm>
            <a:off x="2084388" y="3687763"/>
            <a:ext cx="621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Convert absolute value terms to linear terms:</a:t>
            </a:r>
          </a:p>
        </p:txBody>
      </p:sp>
      <p:sp>
        <p:nvSpPr>
          <p:cNvPr id="27786" name="Text Box 138"/>
          <p:cNvSpPr txBox="1">
            <a:spLocks noChangeArrowheads="1"/>
          </p:cNvSpPr>
          <p:nvPr/>
        </p:nvSpPr>
        <p:spPr bwMode="auto">
          <a:xfrm>
            <a:off x="2166939" y="404813"/>
            <a:ext cx="3451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Nonlinear constraints:</a:t>
            </a:r>
          </a:p>
        </p:txBody>
      </p:sp>
    </p:spTree>
    <p:extLst>
      <p:ext uri="{BB962C8B-B14F-4D97-AF65-F5344CB8AC3E}">
        <p14:creationId xmlns:p14="http://schemas.microsoft.com/office/powerpoint/2010/main" val="31233034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8" name="Slide Number Placeholder 2"/>
          <p:cNvSpPr>
            <a:spLocks noGrp="1"/>
          </p:cNvSpPr>
          <p:nvPr>
            <p:ph type="sldNum" sz="quarter" idx="11"/>
          </p:nvPr>
        </p:nvSpPr>
        <p:spPr/>
        <p:txBody>
          <a:bodyPr/>
          <a:lstStyle/>
          <a:p>
            <a:fld id="{0C61B7D9-5003-48DB-A2B8-5097099FE937}" type="slidenum">
              <a:rPr lang="en-US" altLang="en-US"/>
              <a:pPr/>
              <a:t>58</a:t>
            </a:fld>
            <a:endParaRPr lang="en-US" altLang="en-US"/>
          </a:p>
        </p:txBody>
      </p:sp>
      <p:sp>
        <p:nvSpPr>
          <p:cNvPr id="28676" name="Rectangle 4"/>
          <p:cNvSpPr>
            <a:spLocks noChangeArrowheads="1"/>
          </p:cNvSpPr>
          <p:nvPr/>
        </p:nvSpPr>
        <p:spPr bwMode="auto">
          <a:xfrm>
            <a:off x="2135189" y="1222375"/>
            <a:ext cx="17617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00"/>
                </a:solidFill>
                <a:latin typeface="Bookman Old Style" panose="02050604050505020204" pitchFamily="18" charset="0"/>
              </a:rPr>
              <a:t>so finally …</a:t>
            </a:r>
            <a:endParaRPr lang="en-US" altLang="en-US" sz="2400">
              <a:latin typeface="Times New Roman" panose="02020603050405020304" pitchFamily="18" charset="0"/>
            </a:endParaRPr>
          </a:p>
        </p:txBody>
      </p:sp>
      <p:sp>
        <p:nvSpPr>
          <p:cNvPr id="28677" name="Rectangle 5"/>
          <p:cNvSpPr>
            <a:spLocks noChangeArrowheads="1"/>
          </p:cNvSpPr>
          <p:nvPr/>
        </p:nvSpPr>
        <p:spPr bwMode="auto">
          <a:xfrm>
            <a:off x="4953001" y="1195388"/>
            <a:ext cx="5802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Min</a:t>
            </a:r>
            <a:endParaRPr lang="en-US" altLang="en-US" sz="2400">
              <a:latin typeface="Times New Roman" panose="02020603050405020304" pitchFamily="18" charset="0"/>
            </a:endParaRPr>
          </a:p>
        </p:txBody>
      </p:sp>
      <p:sp>
        <p:nvSpPr>
          <p:cNvPr id="28678" name="Rectangle 6"/>
          <p:cNvSpPr>
            <a:spLocks noChangeArrowheads="1"/>
          </p:cNvSpPr>
          <p:nvPr/>
        </p:nvSpPr>
        <p:spPr bwMode="auto">
          <a:xfrm>
            <a:off x="5921375" y="1204913"/>
            <a:ext cx="2709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i="1">
                <a:solidFill>
                  <a:srgbClr val="FFFFFF"/>
                </a:solidFill>
                <a:latin typeface="Bookman Old Style" panose="02050604050505020204" pitchFamily="18" charset="0"/>
              </a:rPr>
              <a:t>w</a:t>
            </a:r>
            <a:endParaRPr lang="en-US" altLang="en-US" sz="2400" i="1">
              <a:latin typeface="Times New Roman" panose="02020603050405020304" pitchFamily="18" charset="0"/>
            </a:endParaRPr>
          </a:p>
        </p:txBody>
      </p:sp>
      <p:sp>
        <p:nvSpPr>
          <p:cNvPr id="28679" name="Rectangle 7"/>
          <p:cNvSpPr>
            <a:spLocks noChangeArrowheads="1"/>
          </p:cNvSpPr>
          <p:nvPr/>
        </p:nvSpPr>
        <p:spPr bwMode="auto">
          <a:xfrm>
            <a:off x="4979988" y="1643063"/>
            <a:ext cx="472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s.t.</a:t>
            </a:r>
            <a:endParaRPr lang="en-US" altLang="en-US" sz="2400">
              <a:latin typeface="Times New Roman" panose="02020603050405020304" pitchFamily="18" charset="0"/>
            </a:endParaRPr>
          </a:p>
        </p:txBody>
      </p:sp>
      <p:sp>
        <p:nvSpPr>
          <p:cNvPr id="28680" name="Rectangle 8"/>
          <p:cNvSpPr>
            <a:spLocks noChangeArrowheads="1"/>
          </p:cNvSpPr>
          <p:nvPr/>
        </p:nvSpPr>
        <p:spPr bwMode="auto">
          <a:xfrm>
            <a:off x="5903914" y="1712913"/>
            <a:ext cx="9505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681" name="Rectangle 9"/>
          <p:cNvSpPr>
            <a:spLocks noChangeArrowheads="1"/>
          </p:cNvSpPr>
          <p:nvPr/>
        </p:nvSpPr>
        <p:spPr bwMode="auto">
          <a:xfrm>
            <a:off x="6832601" y="1704976"/>
            <a:ext cx="187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82" name="Rectangle 10"/>
          <p:cNvSpPr>
            <a:spLocks noChangeArrowheads="1"/>
          </p:cNvSpPr>
          <p:nvPr/>
        </p:nvSpPr>
        <p:spPr bwMode="auto">
          <a:xfrm>
            <a:off x="6923088" y="1712913"/>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83" name="Rectangle 11"/>
          <p:cNvSpPr>
            <a:spLocks noChangeArrowheads="1"/>
          </p:cNvSpPr>
          <p:nvPr/>
        </p:nvSpPr>
        <p:spPr bwMode="auto">
          <a:xfrm>
            <a:off x="7011988" y="1692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84" name="Rectangle 12"/>
          <p:cNvSpPr>
            <a:spLocks noChangeArrowheads="1"/>
          </p:cNvSpPr>
          <p:nvPr/>
        </p:nvSpPr>
        <p:spPr bwMode="auto">
          <a:xfrm>
            <a:off x="7159625" y="1712913"/>
            <a:ext cx="37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685" name="Rectangle 13"/>
          <p:cNvSpPr>
            <a:spLocks noChangeArrowheads="1"/>
          </p:cNvSpPr>
          <p:nvPr/>
        </p:nvSpPr>
        <p:spPr bwMode="auto">
          <a:xfrm>
            <a:off x="7526339" y="1624014"/>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86" name="Rectangle 14"/>
          <p:cNvSpPr>
            <a:spLocks noChangeArrowheads="1"/>
          </p:cNvSpPr>
          <p:nvPr/>
        </p:nvSpPr>
        <p:spPr bwMode="auto">
          <a:xfrm>
            <a:off x="7605713" y="171291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87" name="Rectangle 15"/>
          <p:cNvSpPr>
            <a:spLocks noChangeArrowheads="1"/>
          </p:cNvSpPr>
          <p:nvPr/>
        </p:nvSpPr>
        <p:spPr bwMode="auto">
          <a:xfrm>
            <a:off x="7785100" y="1692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88" name="Rectangle 16"/>
          <p:cNvSpPr>
            <a:spLocks noChangeArrowheads="1"/>
          </p:cNvSpPr>
          <p:nvPr/>
        </p:nvSpPr>
        <p:spPr bwMode="auto">
          <a:xfrm>
            <a:off x="7937501" y="1712913"/>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89" name="Rectangle 17"/>
          <p:cNvSpPr>
            <a:spLocks noChangeArrowheads="1"/>
          </p:cNvSpPr>
          <p:nvPr/>
        </p:nvSpPr>
        <p:spPr bwMode="auto">
          <a:xfrm>
            <a:off x="8747125" y="1692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90" name="Rectangle 18"/>
          <p:cNvSpPr>
            <a:spLocks noChangeArrowheads="1"/>
          </p:cNvSpPr>
          <p:nvPr/>
        </p:nvSpPr>
        <p:spPr bwMode="auto">
          <a:xfrm>
            <a:off x="8899525" y="1712913"/>
            <a:ext cx="3863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2</a:t>
            </a:r>
            <a:endParaRPr lang="en-US" altLang="en-US" sz="2400">
              <a:latin typeface="Times New Roman" panose="02020603050405020304" pitchFamily="18" charset="0"/>
            </a:endParaRPr>
          </a:p>
        </p:txBody>
      </p:sp>
      <p:sp>
        <p:nvSpPr>
          <p:cNvPr id="28691" name="Rectangle 19"/>
          <p:cNvSpPr>
            <a:spLocks noChangeArrowheads="1"/>
          </p:cNvSpPr>
          <p:nvPr/>
        </p:nvSpPr>
        <p:spPr bwMode="auto">
          <a:xfrm>
            <a:off x="5824538" y="2138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92" name="Rectangle 20"/>
          <p:cNvSpPr>
            <a:spLocks noChangeArrowheads="1"/>
          </p:cNvSpPr>
          <p:nvPr/>
        </p:nvSpPr>
        <p:spPr bwMode="auto">
          <a:xfrm>
            <a:off x="6054726" y="2160588"/>
            <a:ext cx="7389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a:t>
            </a:r>
            <a:r>
              <a:rPr lang="en-US" altLang="en-US" sz="2400">
                <a:solidFill>
                  <a:srgbClr val="FFFFFF"/>
                </a:solidFill>
                <a:latin typeface="Symbol" panose="05050102010706020507" pitchFamily="18" charset="2"/>
              </a:rPr>
              <a:t>-</a:t>
            </a:r>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p>
        </p:txBody>
      </p:sp>
      <p:sp>
        <p:nvSpPr>
          <p:cNvPr id="28693" name="Rectangle 21"/>
          <p:cNvSpPr>
            <a:spLocks noChangeArrowheads="1"/>
          </p:cNvSpPr>
          <p:nvPr/>
        </p:nvSpPr>
        <p:spPr bwMode="auto">
          <a:xfrm>
            <a:off x="6808789" y="2116139"/>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94" name="Rectangle 22"/>
          <p:cNvSpPr>
            <a:spLocks noChangeArrowheads="1"/>
          </p:cNvSpPr>
          <p:nvPr/>
        </p:nvSpPr>
        <p:spPr bwMode="auto">
          <a:xfrm>
            <a:off x="6918326" y="2160588"/>
            <a:ext cx="7598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695" name="Rectangle 23"/>
          <p:cNvSpPr>
            <a:spLocks noChangeArrowheads="1"/>
          </p:cNvSpPr>
          <p:nvPr/>
        </p:nvSpPr>
        <p:spPr bwMode="auto">
          <a:xfrm>
            <a:off x="7667626" y="2033589"/>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96" name="Rectangle 24"/>
          <p:cNvSpPr>
            <a:spLocks noChangeArrowheads="1"/>
          </p:cNvSpPr>
          <p:nvPr/>
        </p:nvSpPr>
        <p:spPr bwMode="auto">
          <a:xfrm>
            <a:off x="7708900" y="2160588"/>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97" name="Rectangle 25"/>
          <p:cNvSpPr>
            <a:spLocks noChangeArrowheads="1"/>
          </p:cNvSpPr>
          <p:nvPr/>
        </p:nvSpPr>
        <p:spPr bwMode="auto">
          <a:xfrm>
            <a:off x="7885113" y="2138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698" name="Rectangle 26"/>
          <p:cNvSpPr>
            <a:spLocks noChangeArrowheads="1"/>
          </p:cNvSpPr>
          <p:nvPr/>
        </p:nvSpPr>
        <p:spPr bwMode="auto">
          <a:xfrm>
            <a:off x="8035926" y="2160588"/>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699" name="Rectangle 27"/>
          <p:cNvSpPr>
            <a:spLocks noChangeArrowheads="1"/>
          </p:cNvSpPr>
          <p:nvPr/>
        </p:nvSpPr>
        <p:spPr bwMode="auto">
          <a:xfrm>
            <a:off x="8747125" y="2138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00" name="Rectangle 28"/>
          <p:cNvSpPr>
            <a:spLocks noChangeArrowheads="1"/>
          </p:cNvSpPr>
          <p:nvPr/>
        </p:nvSpPr>
        <p:spPr bwMode="auto">
          <a:xfrm>
            <a:off x="8899525" y="2160588"/>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01" name="Rectangle 29"/>
          <p:cNvSpPr>
            <a:spLocks noChangeArrowheads="1"/>
          </p:cNvSpPr>
          <p:nvPr/>
        </p:nvSpPr>
        <p:spPr bwMode="auto">
          <a:xfrm>
            <a:off x="9078913" y="2138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02" name="Rectangle 30"/>
          <p:cNvSpPr>
            <a:spLocks noChangeArrowheads="1"/>
          </p:cNvSpPr>
          <p:nvPr/>
        </p:nvSpPr>
        <p:spPr bwMode="auto">
          <a:xfrm>
            <a:off x="9271000" y="2160588"/>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28703" name="Rectangle 31"/>
          <p:cNvSpPr>
            <a:spLocks noChangeArrowheads="1"/>
          </p:cNvSpPr>
          <p:nvPr/>
        </p:nvSpPr>
        <p:spPr bwMode="auto">
          <a:xfrm>
            <a:off x="5903913" y="2601913"/>
            <a:ext cx="1141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3</a:t>
            </a:r>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04" name="Rectangle 32"/>
          <p:cNvSpPr>
            <a:spLocks noChangeArrowheads="1"/>
          </p:cNvSpPr>
          <p:nvPr/>
        </p:nvSpPr>
        <p:spPr bwMode="auto">
          <a:xfrm>
            <a:off x="7059614" y="2592389"/>
            <a:ext cx="187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05" name="Rectangle 33"/>
          <p:cNvSpPr>
            <a:spLocks noChangeArrowheads="1"/>
          </p:cNvSpPr>
          <p:nvPr/>
        </p:nvSpPr>
        <p:spPr bwMode="auto">
          <a:xfrm>
            <a:off x="7092950" y="2601913"/>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06" name="Rectangle 34"/>
          <p:cNvSpPr>
            <a:spLocks noChangeArrowheads="1"/>
          </p:cNvSpPr>
          <p:nvPr/>
        </p:nvSpPr>
        <p:spPr bwMode="auto">
          <a:xfrm>
            <a:off x="7183438" y="2581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07" name="Rectangle 35"/>
          <p:cNvSpPr>
            <a:spLocks noChangeArrowheads="1"/>
          </p:cNvSpPr>
          <p:nvPr/>
        </p:nvSpPr>
        <p:spPr bwMode="auto">
          <a:xfrm>
            <a:off x="7334250" y="2601913"/>
            <a:ext cx="3863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b</a:t>
            </a:r>
            <a:endParaRPr lang="en-US" altLang="en-US" sz="2400">
              <a:latin typeface="Times New Roman" panose="02020603050405020304" pitchFamily="18" charset="0"/>
            </a:endParaRPr>
          </a:p>
        </p:txBody>
      </p:sp>
      <p:sp>
        <p:nvSpPr>
          <p:cNvPr id="28708" name="Rectangle 36"/>
          <p:cNvSpPr>
            <a:spLocks noChangeArrowheads="1"/>
          </p:cNvSpPr>
          <p:nvPr/>
        </p:nvSpPr>
        <p:spPr bwMode="auto">
          <a:xfrm>
            <a:off x="7680326" y="2474914"/>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09" name="Rectangle 37"/>
          <p:cNvSpPr>
            <a:spLocks noChangeArrowheads="1"/>
          </p:cNvSpPr>
          <p:nvPr/>
        </p:nvSpPr>
        <p:spPr bwMode="auto">
          <a:xfrm>
            <a:off x="7780338" y="260191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10" name="Rectangle 38"/>
          <p:cNvSpPr>
            <a:spLocks noChangeArrowheads="1"/>
          </p:cNvSpPr>
          <p:nvPr/>
        </p:nvSpPr>
        <p:spPr bwMode="auto">
          <a:xfrm>
            <a:off x="7956550" y="2581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11" name="Rectangle 39"/>
          <p:cNvSpPr>
            <a:spLocks noChangeArrowheads="1"/>
          </p:cNvSpPr>
          <p:nvPr/>
        </p:nvSpPr>
        <p:spPr bwMode="auto">
          <a:xfrm>
            <a:off x="8107364" y="2601913"/>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12" name="Rectangle 40"/>
          <p:cNvSpPr>
            <a:spLocks noChangeArrowheads="1"/>
          </p:cNvSpPr>
          <p:nvPr/>
        </p:nvSpPr>
        <p:spPr bwMode="auto">
          <a:xfrm>
            <a:off x="8747125" y="25812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13" name="Rectangle 41"/>
          <p:cNvSpPr>
            <a:spLocks noChangeArrowheads="1"/>
          </p:cNvSpPr>
          <p:nvPr/>
        </p:nvSpPr>
        <p:spPr bwMode="auto">
          <a:xfrm>
            <a:off x="8899525" y="2601913"/>
            <a:ext cx="3863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4</a:t>
            </a:r>
            <a:endParaRPr lang="en-US" altLang="en-US" sz="2400">
              <a:latin typeface="Times New Roman" panose="02020603050405020304" pitchFamily="18" charset="0"/>
            </a:endParaRPr>
          </a:p>
        </p:txBody>
      </p:sp>
      <p:sp>
        <p:nvSpPr>
          <p:cNvPr id="28714" name="Rectangle 42"/>
          <p:cNvSpPr>
            <a:spLocks noChangeArrowheads="1"/>
          </p:cNvSpPr>
          <p:nvPr/>
        </p:nvSpPr>
        <p:spPr bwMode="auto">
          <a:xfrm>
            <a:off x="5824538" y="30130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15" name="Rectangle 43"/>
          <p:cNvSpPr>
            <a:spLocks noChangeArrowheads="1"/>
          </p:cNvSpPr>
          <p:nvPr/>
        </p:nvSpPr>
        <p:spPr bwMode="auto">
          <a:xfrm>
            <a:off x="6054726" y="3048000"/>
            <a:ext cx="577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3</a:t>
            </a:r>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16" name="Rectangle 44"/>
          <p:cNvSpPr>
            <a:spLocks noChangeArrowheads="1"/>
          </p:cNvSpPr>
          <p:nvPr/>
        </p:nvSpPr>
        <p:spPr bwMode="auto">
          <a:xfrm>
            <a:off x="6567488" y="3027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17" name="Rectangle 45"/>
          <p:cNvSpPr>
            <a:spLocks noChangeArrowheads="1"/>
          </p:cNvSpPr>
          <p:nvPr/>
        </p:nvSpPr>
        <p:spPr bwMode="auto">
          <a:xfrm>
            <a:off x="6718300" y="3048000"/>
            <a:ext cx="37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18" name="Rectangle 46"/>
          <p:cNvSpPr>
            <a:spLocks noChangeArrowheads="1"/>
          </p:cNvSpPr>
          <p:nvPr/>
        </p:nvSpPr>
        <p:spPr bwMode="auto">
          <a:xfrm>
            <a:off x="7107239" y="3059114"/>
            <a:ext cx="187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19" name="Rectangle 47"/>
          <p:cNvSpPr>
            <a:spLocks noChangeArrowheads="1"/>
          </p:cNvSpPr>
          <p:nvPr/>
        </p:nvSpPr>
        <p:spPr bwMode="auto">
          <a:xfrm>
            <a:off x="7231064" y="3048000"/>
            <a:ext cx="662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20" name="Rectangle 48"/>
          <p:cNvSpPr>
            <a:spLocks noChangeArrowheads="1"/>
          </p:cNvSpPr>
          <p:nvPr/>
        </p:nvSpPr>
        <p:spPr bwMode="auto">
          <a:xfrm>
            <a:off x="7874001" y="2922589"/>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21" name="Rectangle 49"/>
          <p:cNvSpPr>
            <a:spLocks noChangeArrowheads="1"/>
          </p:cNvSpPr>
          <p:nvPr/>
        </p:nvSpPr>
        <p:spPr bwMode="auto">
          <a:xfrm>
            <a:off x="7932738" y="3048000"/>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22" name="Rectangle 50"/>
          <p:cNvSpPr>
            <a:spLocks noChangeArrowheads="1"/>
          </p:cNvSpPr>
          <p:nvPr/>
        </p:nvSpPr>
        <p:spPr bwMode="auto">
          <a:xfrm>
            <a:off x="8107363" y="3027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23" name="Rectangle 51"/>
          <p:cNvSpPr>
            <a:spLocks noChangeArrowheads="1"/>
          </p:cNvSpPr>
          <p:nvPr/>
        </p:nvSpPr>
        <p:spPr bwMode="auto">
          <a:xfrm>
            <a:off x="8259764" y="3048000"/>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24" name="Rectangle 52"/>
          <p:cNvSpPr>
            <a:spLocks noChangeArrowheads="1"/>
          </p:cNvSpPr>
          <p:nvPr/>
        </p:nvSpPr>
        <p:spPr bwMode="auto">
          <a:xfrm>
            <a:off x="8747125" y="3027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25" name="Rectangle 53"/>
          <p:cNvSpPr>
            <a:spLocks noChangeArrowheads="1"/>
          </p:cNvSpPr>
          <p:nvPr/>
        </p:nvSpPr>
        <p:spPr bwMode="auto">
          <a:xfrm>
            <a:off x="8899525" y="3048000"/>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26" name="Rectangle 54"/>
          <p:cNvSpPr>
            <a:spLocks noChangeArrowheads="1"/>
          </p:cNvSpPr>
          <p:nvPr/>
        </p:nvSpPr>
        <p:spPr bwMode="auto">
          <a:xfrm>
            <a:off x="9078913" y="30273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27" name="Rectangle 55"/>
          <p:cNvSpPr>
            <a:spLocks noChangeArrowheads="1"/>
          </p:cNvSpPr>
          <p:nvPr/>
        </p:nvSpPr>
        <p:spPr bwMode="auto">
          <a:xfrm>
            <a:off x="9271000" y="3048000"/>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a:t>
            </a:r>
            <a:endParaRPr lang="en-US" altLang="en-US" sz="2400">
              <a:latin typeface="Times New Roman" panose="02020603050405020304" pitchFamily="18" charset="0"/>
            </a:endParaRPr>
          </a:p>
        </p:txBody>
      </p:sp>
      <p:sp>
        <p:nvSpPr>
          <p:cNvPr id="28728" name="Rectangle 56"/>
          <p:cNvSpPr>
            <a:spLocks noChangeArrowheads="1"/>
          </p:cNvSpPr>
          <p:nvPr/>
        </p:nvSpPr>
        <p:spPr bwMode="auto">
          <a:xfrm>
            <a:off x="5903913" y="3494088"/>
            <a:ext cx="1141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a:t>
            </a:r>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29" name="Rectangle 57"/>
          <p:cNvSpPr>
            <a:spLocks noChangeArrowheads="1"/>
          </p:cNvSpPr>
          <p:nvPr/>
        </p:nvSpPr>
        <p:spPr bwMode="auto">
          <a:xfrm>
            <a:off x="7011989" y="3486151"/>
            <a:ext cx="1873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30" name="Rectangle 58"/>
          <p:cNvSpPr>
            <a:spLocks noChangeArrowheads="1"/>
          </p:cNvSpPr>
          <p:nvPr/>
        </p:nvSpPr>
        <p:spPr bwMode="auto">
          <a:xfrm>
            <a:off x="7092950" y="3494088"/>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31" name="Rectangle 59"/>
          <p:cNvSpPr>
            <a:spLocks noChangeArrowheads="1"/>
          </p:cNvSpPr>
          <p:nvPr/>
        </p:nvSpPr>
        <p:spPr bwMode="auto">
          <a:xfrm>
            <a:off x="7183438" y="347345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32" name="Rectangle 60"/>
          <p:cNvSpPr>
            <a:spLocks noChangeArrowheads="1"/>
          </p:cNvSpPr>
          <p:nvPr/>
        </p:nvSpPr>
        <p:spPr bwMode="auto">
          <a:xfrm>
            <a:off x="7334250" y="3494088"/>
            <a:ext cx="37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33" name="Rectangle 61"/>
          <p:cNvSpPr>
            <a:spLocks noChangeArrowheads="1"/>
          </p:cNvSpPr>
          <p:nvPr/>
        </p:nvSpPr>
        <p:spPr bwMode="auto">
          <a:xfrm>
            <a:off x="7680326" y="3368676"/>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34" name="Rectangle 62"/>
          <p:cNvSpPr>
            <a:spLocks noChangeArrowheads="1"/>
          </p:cNvSpPr>
          <p:nvPr/>
        </p:nvSpPr>
        <p:spPr bwMode="auto">
          <a:xfrm>
            <a:off x="7780338" y="3494088"/>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35" name="Rectangle 63"/>
          <p:cNvSpPr>
            <a:spLocks noChangeArrowheads="1"/>
          </p:cNvSpPr>
          <p:nvPr/>
        </p:nvSpPr>
        <p:spPr bwMode="auto">
          <a:xfrm>
            <a:off x="7956550" y="347345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36" name="Rectangle 64"/>
          <p:cNvSpPr>
            <a:spLocks noChangeArrowheads="1"/>
          </p:cNvSpPr>
          <p:nvPr/>
        </p:nvSpPr>
        <p:spPr bwMode="auto">
          <a:xfrm>
            <a:off x="8107364" y="3494088"/>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37" name="Rectangle 65"/>
          <p:cNvSpPr>
            <a:spLocks noChangeArrowheads="1"/>
          </p:cNvSpPr>
          <p:nvPr/>
        </p:nvSpPr>
        <p:spPr bwMode="auto">
          <a:xfrm>
            <a:off x="8747125" y="347345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38" name="Rectangle 66"/>
          <p:cNvSpPr>
            <a:spLocks noChangeArrowheads="1"/>
          </p:cNvSpPr>
          <p:nvPr/>
        </p:nvSpPr>
        <p:spPr bwMode="auto">
          <a:xfrm>
            <a:off x="8899525" y="3494088"/>
            <a:ext cx="3863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7</a:t>
            </a:r>
            <a:endParaRPr lang="en-US" altLang="en-US" sz="2400">
              <a:latin typeface="Times New Roman" panose="02020603050405020304" pitchFamily="18" charset="0"/>
            </a:endParaRPr>
          </a:p>
        </p:txBody>
      </p:sp>
      <p:sp>
        <p:nvSpPr>
          <p:cNvPr id="28739" name="Rectangle 67"/>
          <p:cNvSpPr>
            <a:spLocks noChangeArrowheads="1"/>
          </p:cNvSpPr>
          <p:nvPr/>
        </p:nvSpPr>
        <p:spPr bwMode="auto">
          <a:xfrm>
            <a:off x="5824538" y="39290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40" name="Rectangle 68"/>
          <p:cNvSpPr>
            <a:spLocks noChangeArrowheads="1"/>
          </p:cNvSpPr>
          <p:nvPr/>
        </p:nvSpPr>
        <p:spPr bwMode="auto">
          <a:xfrm>
            <a:off x="6054726" y="3935413"/>
            <a:ext cx="577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a:t>
            </a:r>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41" name="Rectangle 69"/>
          <p:cNvSpPr>
            <a:spLocks noChangeArrowheads="1"/>
          </p:cNvSpPr>
          <p:nvPr/>
        </p:nvSpPr>
        <p:spPr bwMode="auto">
          <a:xfrm>
            <a:off x="6567488" y="39147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42" name="Rectangle 70"/>
          <p:cNvSpPr>
            <a:spLocks noChangeArrowheads="1"/>
          </p:cNvSpPr>
          <p:nvPr/>
        </p:nvSpPr>
        <p:spPr bwMode="auto">
          <a:xfrm>
            <a:off x="6718300" y="3935413"/>
            <a:ext cx="37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43" name="Rectangle 71"/>
          <p:cNvSpPr>
            <a:spLocks noChangeArrowheads="1"/>
          </p:cNvSpPr>
          <p:nvPr/>
        </p:nvSpPr>
        <p:spPr bwMode="auto">
          <a:xfrm>
            <a:off x="7064376" y="3903664"/>
            <a:ext cx="244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44" name="Rectangle 72"/>
          <p:cNvSpPr>
            <a:spLocks noChangeArrowheads="1"/>
          </p:cNvSpPr>
          <p:nvPr/>
        </p:nvSpPr>
        <p:spPr bwMode="auto">
          <a:xfrm>
            <a:off x="7231063" y="3935413"/>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45" name="Rectangle 73"/>
          <p:cNvSpPr>
            <a:spLocks noChangeArrowheads="1"/>
          </p:cNvSpPr>
          <p:nvPr/>
        </p:nvSpPr>
        <p:spPr bwMode="auto">
          <a:xfrm>
            <a:off x="7319963" y="3914775"/>
            <a:ext cx="1843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p>
        </p:txBody>
      </p:sp>
      <p:sp>
        <p:nvSpPr>
          <p:cNvPr id="28746" name="Rectangle 74"/>
          <p:cNvSpPr>
            <a:spLocks noChangeArrowheads="1"/>
          </p:cNvSpPr>
          <p:nvPr/>
        </p:nvSpPr>
        <p:spPr bwMode="auto">
          <a:xfrm>
            <a:off x="7472363" y="3935413"/>
            <a:ext cx="3799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47" name="Rectangle 75"/>
          <p:cNvSpPr>
            <a:spLocks noChangeArrowheads="1"/>
          </p:cNvSpPr>
          <p:nvPr/>
        </p:nvSpPr>
        <p:spPr bwMode="auto">
          <a:xfrm>
            <a:off x="7818439" y="3810001"/>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48" name="Rectangle 76"/>
          <p:cNvSpPr>
            <a:spLocks noChangeArrowheads="1"/>
          </p:cNvSpPr>
          <p:nvPr/>
        </p:nvSpPr>
        <p:spPr bwMode="auto">
          <a:xfrm>
            <a:off x="7918450" y="393541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49" name="Rectangle 77"/>
          <p:cNvSpPr>
            <a:spLocks noChangeArrowheads="1"/>
          </p:cNvSpPr>
          <p:nvPr/>
        </p:nvSpPr>
        <p:spPr bwMode="auto">
          <a:xfrm>
            <a:off x="8093075" y="39147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50" name="Rectangle 78"/>
          <p:cNvSpPr>
            <a:spLocks noChangeArrowheads="1"/>
          </p:cNvSpPr>
          <p:nvPr/>
        </p:nvSpPr>
        <p:spPr bwMode="auto">
          <a:xfrm>
            <a:off x="8245476" y="3935413"/>
            <a:ext cx="5642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51" name="Rectangle 79"/>
          <p:cNvSpPr>
            <a:spLocks noChangeArrowheads="1"/>
          </p:cNvSpPr>
          <p:nvPr/>
        </p:nvSpPr>
        <p:spPr bwMode="auto">
          <a:xfrm>
            <a:off x="8747125" y="39147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52" name="Rectangle 80"/>
          <p:cNvSpPr>
            <a:spLocks noChangeArrowheads="1"/>
          </p:cNvSpPr>
          <p:nvPr/>
        </p:nvSpPr>
        <p:spPr bwMode="auto">
          <a:xfrm>
            <a:off x="8899525" y="3935413"/>
            <a:ext cx="195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53" name="Rectangle 81"/>
          <p:cNvSpPr>
            <a:spLocks noChangeArrowheads="1"/>
          </p:cNvSpPr>
          <p:nvPr/>
        </p:nvSpPr>
        <p:spPr bwMode="auto">
          <a:xfrm>
            <a:off x="9078913" y="3914775"/>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54" name="Rectangle 82"/>
          <p:cNvSpPr>
            <a:spLocks noChangeArrowheads="1"/>
          </p:cNvSpPr>
          <p:nvPr/>
        </p:nvSpPr>
        <p:spPr bwMode="auto">
          <a:xfrm>
            <a:off x="9269413" y="3960813"/>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7</a:t>
            </a:r>
            <a:endParaRPr lang="en-US" altLang="en-US" sz="2400">
              <a:latin typeface="Times New Roman" panose="02020603050405020304" pitchFamily="18" charset="0"/>
            </a:endParaRPr>
          </a:p>
        </p:txBody>
      </p:sp>
      <p:sp>
        <p:nvSpPr>
          <p:cNvPr id="28755" name="Rectangle 83"/>
          <p:cNvSpPr>
            <a:spLocks noChangeArrowheads="1"/>
          </p:cNvSpPr>
          <p:nvPr/>
        </p:nvSpPr>
        <p:spPr bwMode="auto">
          <a:xfrm>
            <a:off x="5918201" y="4546600"/>
            <a:ext cx="5706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i="1">
                <a:solidFill>
                  <a:srgbClr val="FFFFFF"/>
                </a:solidFill>
                <a:latin typeface="Bookman Old Style" panose="02050604050505020204" pitchFamily="18" charset="0"/>
              </a:rPr>
              <a:t>a</a:t>
            </a:r>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56" name="Rectangle 84"/>
          <p:cNvSpPr>
            <a:spLocks noChangeArrowheads="1"/>
          </p:cNvSpPr>
          <p:nvPr/>
        </p:nvSpPr>
        <p:spPr bwMode="auto">
          <a:xfrm>
            <a:off x="6457950" y="4537076"/>
            <a:ext cx="1222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8757" name="Rectangle 85"/>
          <p:cNvSpPr>
            <a:spLocks noChangeArrowheads="1"/>
          </p:cNvSpPr>
          <p:nvPr/>
        </p:nvSpPr>
        <p:spPr bwMode="auto">
          <a:xfrm>
            <a:off x="6534151" y="4546600"/>
            <a:ext cx="4776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b</a:t>
            </a:r>
            <a:endParaRPr lang="en-US" altLang="en-US" sz="2400" i="1">
              <a:latin typeface="Times New Roman" panose="02020603050405020304" pitchFamily="18" charset="0"/>
            </a:endParaRPr>
          </a:p>
        </p:txBody>
      </p:sp>
      <p:sp>
        <p:nvSpPr>
          <p:cNvPr id="28758" name="Rectangle 86"/>
          <p:cNvSpPr>
            <a:spLocks noChangeArrowheads="1"/>
          </p:cNvSpPr>
          <p:nvPr/>
        </p:nvSpPr>
        <p:spPr bwMode="auto">
          <a:xfrm>
            <a:off x="6973889" y="4419601"/>
            <a:ext cx="111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28759" name="Rectangle 87"/>
          <p:cNvSpPr>
            <a:spLocks noChangeArrowheads="1"/>
          </p:cNvSpPr>
          <p:nvPr/>
        </p:nvSpPr>
        <p:spPr bwMode="auto">
          <a:xfrm>
            <a:off x="7069139" y="4546600"/>
            <a:ext cx="6620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a:t>
            </a:r>
            <a:r>
              <a:rPr lang="en-US" altLang="en-US" sz="2400" i="1">
                <a:solidFill>
                  <a:srgbClr val="FFFFFF"/>
                </a:solidFill>
                <a:latin typeface="Bookman Old Style" panose="02050604050505020204" pitchFamily="18" charset="0"/>
              </a:rPr>
              <a:t>w</a:t>
            </a:r>
            <a:r>
              <a:rPr lang="en-US" altLang="en-US" sz="2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28760" name="Rectangle 88"/>
          <p:cNvSpPr>
            <a:spLocks noChangeArrowheads="1"/>
          </p:cNvSpPr>
          <p:nvPr/>
        </p:nvSpPr>
        <p:spPr bwMode="auto">
          <a:xfrm>
            <a:off x="7643813" y="45259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8761" name="Rectangle 89"/>
          <p:cNvSpPr>
            <a:spLocks noChangeArrowheads="1"/>
          </p:cNvSpPr>
          <p:nvPr/>
        </p:nvSpPr>
        <p:spPr bwMode="auto">
          <a:xfrm>
            <a:off x="7789864" y="4546600"/>
            <a:ext cx="28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 0</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4823974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92925" y="624110"/>
            <a:ext cx="7227620" cy="2348768"/>
          </a:xfrm>
          <a:prstGeom prst="rect">
            <a:avLst/>
          </a:prstGeom>
        </p:spPr>
      </p:pic>
      <p:pic>
        <p:nvPicPr>
          <p:cNvPr id="5" name="Picture 4"/>
          <p:cNvPicPr>
            <a:picLocks noChangeAspect="1"/>
          </p:cNvPicPr>
          <p:nvPr/>
        </p:nvPicPr>
        <p:blipFill>
          <a:blip r:embed="rId3"/>
          <a:stretch>
            <a:fillRect/>
          </a:stretch>
        </p:blipFill>
        <p:spPr>
          <a:xfrm>
            <a:off x="2592925" y="2972878"/>
            <a:ext cx="7227620" cy="3736531"/>
          </a:xfrm>
          <a:prstGeom prst="rect">
            <a:avLst/>
          </a:prstGeom>
        </p:spPr>
      </p:pic>
    </p:spTree>
    <p:extLst>
      <p:ext uri="{BB962C8B-B14F-4D97-AF65-F5344CB8AC3E}">
        <p14:creationId xmlns:p14="http://schemas.microsoft.com/office/powerpoint/2010/main" val="3319918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70086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592924" y="624110"/>
            <a:ext cx="7842665" cy="5879560"/>
          </a:xfrm>
          <a:prstGeom prst="rect">
            <a:avLst/>
          </a:prstGeom>
        </p:spPr>
      </p:pic>
    </p:spTree>
    <p:extLst>
      <p:ext uri="{BB962C8B-B14F-4D97-AF65-F5344CB8AC3E}">
        <p14:creationId xmlns:p14="http://schemas.microsoft.com/office/powerpoint/2010/main" val="2696649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0" name="Slide Number Placeholder 2"/>
          <p:cNvSpPr>
            <a:spLocks noGrp="1"/>
          </p:cNvSpPr>
          <p:nvPr>
            <p:ph type="sldNum" sz="quarter" idx="11"/>
          </p:nvPr>
        </p:nvSpPr>
        <p:spPr/>
        <p:txBody>
          <a:bodyPr/>
          <a:lstStyle/>
          <a:p>
            <a:fld id="{5DA79F52-75A5-40EB-98B1-673FBEB7A4E2}" type="slidenum">
              <a:rPr lang="en-US" altLang="en-US"/>
              <a:pPr/>
              <a:t>61</a:t>
            </a:fld>
            <a:endParaRPr lang="en-US" altLang="en-US"/>
          </a:p>
        </p:txBody>
      </p:sp>
      <p:sp>
        <p:nvSpPr>
          <p:cNvPr id="2054" name="Rectangle 6"/>
          <p:cNvSpPr>
            <a:spLocks noChangeArrowheads="1"/>
          </p:cNvSpPr>
          <p:nvPr/>
        </p:nvSpPr>
        <p:spPr bwMode="auto">
          <a:xfrm>
            <a:off x="3016251" y="0"/>
            <a:ext cx="630396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en-US" altLang="en-US" sz="2800" u="sng">
                <a:solidFill>
                  <a:srgbClr val="FFFF00"/>
                </a:solidFill>
                <a:latin typeface="Bookman Old Style" panose="02050604050505020204" pitchFamily="18" charset="0"/>
              </a:rPr>
              <a:t>(</a:t>
            </a:r>
            <a:r>
              <a:rPr lang="en-US" altLang="en-US" sz="2800">
                <a:solidFill>
                  <a:srgbClr val="FFFF00"/>
                </a:solidFill>
                <a:latin typeface="Bookman Old Style" panose="02050604050505020204" pitchFamily="18" charset="0"/>
              </a:rPr>
              <a:t>More) Examples of LP Formulations</a:t>
            </a:r>
            <a:endParaRPr lang="en-US" altLang="en-US" sz="2800">
              <a:latin typeface="Times New Roman" panose="02020603050405020304" pitchFamily="18" charset="0"/>
            </a:endParaRPr>
          </a:p>
        </p:txBody>
      </p:sp>
      <p:sp>
        <p:nvSpPr>
          <p:cNvPr id="2056" name="Rectangle 8"/>
          <p:cNvSpPr>
            <a:spLocks noChangeArrowheads="1"/>
          </p:cNvSpPr>
          <p:nvPr/>
        </p:nvSpPr>
        <p:spPr bwMode="auto">
          <a:xfrm>
            <a:off x="2208214" y="876300"/>
            <a:ext cx="36227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 </a:t>
            </a:r>
            <a:r>
              <a:rPr lang="en-US" altLang="en-US" sz="2400">
                <a:solidFill>
                  <a:srgbClr val="FF9966"/>
                </a:solidFill>
                <a:latin typeface="Bookman Old Style" panose="02050604050505020204" pitchFamily="18" charset="0"/>
              </a:rPr>
              <a:t>Employee Scheduling</a:t>
            </a:r>
            <a:endParaRPr lang="en-US" altLang="en-US" sz="2400">
              <a:solidFill>
                <a:srgbClr val="FF9966"/>
              </a:solidFill>
              <a:latin typeface="Times New Roman" panose="02020603050405020304" pitchFamily="18" charset="0"/>
            </a:endParaRPr>
          </a:p>
        </p:txBody>
      </p:sp>
      <p:sp>
        <p:nvSpPr>
          <p:cNvPr id="2061" name="Rectangle 13"/>
          <p:cNvSpPr>
            <a:spLocks noChangeArrowheads="1"/>
          </p:cNvSpPr>
          <p:nvPr/>
        </p:nvSpPr>
        <p:spPr bwMode="auto">
          <a:xfrm>
            <a:off x="1535553" y="1463915"/>
            <a:ext cx="777875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400" dirty="0" err="1">
                <a:solidFill>
                  <a:srgbClr val="FFFFFF"/>
                </a:solidFill>
                <a:latin typeface="Bookman Old Style" panose="02050604050505020204" pitchFamily="18" charset="0"/>
              </a:rPr>
              <a:t>Macrosoft</a:t>
            </a:r>
            <a:r>
              <a:rPr lang="en-US" altLang="en-US" sz="2400" dirty="0">
                <a:solidFill>
                  <a:srgbClr val="FFFFFF"/>
                </a:solidFill>
                <a:latin typeface="Bookman Old Style" panose="02050604050505020204" pitchFamily="18" charset="0"/>
              </a:rPr>
              <a:t> has a 24-hour-a-day, 7-days-a-week toll free hotline that is being set up to answer questions regarding a new product.  The following table summarizes the number of full-time equivalent employees (FTEs) that must be on duty in each time block.</a:t>
            </a:r>
          </a:p>
        </p:txBody>
      </p:sp>
      <p:sp>
        <p:nvSpPr>
          <p:cNvPr id="2063" name="Rectangle 15"/>
          <p:cNvSpPr>
            <a:spLocks noChangeArrowheads="1"/>
          </p:cNvSpPr>
          <p:nvPr/>
        </p:nvSpPr>
        <p:spPr bwMode="auto">
          <a:xfrm>
            <a:off x="3305176" y="3925888"/>
            <a:ext cx="714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9966"/>
                </a:solidFill>
                <a:latin typeface="Bookman Old Style" panose="02050604050505020204" pitchFamily="18" charset="0"/>
              </a:rPr>
              <a:t>Shift</a:t>
            </a:r>
            <a:endParaRPr lang="en-US" altLang="en-US" sz="2400">
              <a:solidFill>
                <a:srgbClr val="FF9966"/>
              </a:solidFill>
              <a:latin typeface="Times New Roman" panose="02020603050405020304" pitchFamily="18" charset="0"/>
            </a:endParaRPr>
          </a:p>
        </p:txBody>
      </p:sp>
      <p:sp>
        <p:nvSpPr>
          <p:cNvPr id="2064" name="Rectangle 16"/>
          <p:cNvSpPr>
            <a:spLocks noChangeArrowheads="1"/>
          </p:cNvSpPr>
          <p:nvPr/>
        </p:nvSpPr>
        <p:spPr bwMode="auto">
          <a:xfrm>
            <a:off x="5734051" y="3925888"/>
            <a:ext cx="7325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9966"/>
                </a:solidFill>
                <a:latin typeface="Bookman Old Style" panose="02050604050505020204" pitchFamily="18" charset="0"/>
              </a:rPr>
              <a:t>Time</a:t>
            </a:r>
            <a:endParaRPr lang="en-US" altLang="en-US" sz="2400">
              <a:solidFill>
                <a:srgbClr val="FF9966"/>
              </a:solidFill>
              <a:latin typeface="Times New Roman" panose="02020603050405020304" pitchFamily="18" charset="0"/>
            </a:endParaRPr>
          </a:p>
        </p:txBody>
      </p:sp>
      <p:sp>
        <p:nvSpPr>
          <p:cNvPr id="2065" name="Rectangle 17"/>
          <p:cNvSpPr>
            <a:spLocks noChangeArrowheads="1"/>
          </p:cNvSpPr>
          <p:nvPr/>
        </p:nvSpPr>
        <p:spPr bwMode="auto">
          <a:xfrm>
            <a:off x="8083551" y="3913188"/>
            <a:ext cx="769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9966"/>
                </a:solidFill>
                <a:latin typeface="Bookman Old Style" panose="02050604050505020204" pitchFamily="18" charset="0"/>
              </a:rPr>
              <a:t>FTEs</a:t>
            </a:r>
            <a:endParaRPr lang="en-US" altLang="en-US" sz="2400">
              <a:solidFill>
                <a:srgbClr val="FF9966"/>
              </a:solidFill>
              <a:latin typeface="Times New Roman" panose="02020603050405020304" pitchFamily="18" charset="0"/>
            </a:endParaRPr>
          </a:p>
        </p:txBody>
      </p:sp>
      <p:sp>
        <p:nvSpPr>
          <p:cNvPr id="2066" name="Rectangle 18"/>
          <p:cNvSpPr>
            <a:spLocks noChangeArrowheads="1"/>
          </p:cNvSpPr>
          <p:nvPr/>
        </p:nvSpPr>
        <p:spPr bwMode="auto">
          <a:xfrm>
            <a:off x="3551238" y="4294188"/>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a:t>
            </a:r>
            <a:endParaRPr lang="en-US" altLang="en-US" sz="2400">
              <a:latin typeface="Times New Roman" panose="02020603050405020304" pitchFamily="18" charset="0"/>
            </a:endParaRPr>
          </a:p>
        </p:txBody>
      </p:sp>
      <p:sp>
        <p:nvSpPr>
          <p:cNvPr id="2067" name="Rectangle 19"/>
          <p:cNvSpPr>
            <a:spLocks noChangeArrowheads="1"/>
          </p:cNvSpPr>
          <p:nvPr/>
        </p:nvSpPr>
        <p:spPr bwMode="auto">
          <a:xfrm>
            <a:off x="5821363" y="4294188"/>
            <a:ext cx="504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0-4</a:t>
            </a:r>
            <a:endParaRPr lang="en-US" altLang="en-US" sz="2400">
              <a:latin typeface="Times New Roman" panose="02020603050405020304" pitchFamily="18" charset="0"/>
            </a:endParaRPr>
          </a:p>
        </p:txBody>
      </p:sp>
      <p:sp>
        <p:nvSpPr>
          <p:cNvPr id="2068" name="Rectangle 20"/>
          <p:cNvSpPr>
            <a:spLocks noChangeArrowheads="1"/>
          </p:cNvSpPr>
          <p:nvPr/>
        </p:nvSpPr>
        <p:spPr bwMode="auto">
          <a:xfrm>
            <a:off x="8250239" y="4294188"/>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15</a:t>
            </a:r>
            <a:endParaRPr lang="en-US" altLang="en-US" sz="2400">
              <a:latin typeface="Times New Roman" panose="02020603050405020304" pitchFamily="18" charset="0"/>
            </a:endParaRPr>
          </a:p>
        </p:txBody>
      </p:sp>
      <p:sp>
        <p:nvSpPr>
          <p:cNvPr id="2069" name="Rectangle 21"/>
          <p:cNvSpPr>
            <a:spLocks noChangeArrowheads="1"/>
          </p:cNvSpPr>
          <p:nvPr/>
        </p:nvSpPr>
        <p:spPr bwMode="auto">
          <a:xfrm>
            <a:off x="3551238" y="4664075"/>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2070" name="Rectangle 22"/>
          <p:cNvSpPr>
            <a:spLocks noChangeArrowheads="1"/>
          </p:cNvSpPr>
          <p:nvPr/>
        </p:nvSpPr>
        <p:spPr bwMode="auto">
          <a:xfrm>
            <a:off x="5821363" y="4664075"/>
            <a:ext cx="5049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4-8</a:t>
            </a:r>
            <a:endParaRPr lang="en-US" altLang="en-US" sz="2400">
              <a:latin typeface="Times New Roman" panose="02020603050405020304" pitchFamily="18" charset="0"/>
            </a:endParaRPr>
          </a:p>
        </p:txBody>
      </p:sp>
      <p:sp>
        <p:nvSpPr>
          <p:cNvPr id="2071" name="Rectangle 23"/>
          <p:cNvSpPr>
            <a:spLocks noChangeArrowheads="1"/>
          </p:cNvSpPr>
          <p:nvPr/>
        </p:nvSpPr>
        <p:spPr bwMode="auto">
          <a:xfrm>
            <a:off x="8250239" y="4664075"/>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10</a:t>
            </a:r>
            <a:endParaRPr lang="en-US" altLang="en-US" sz="2400">
              <a:latin typeface="Times New Roman" panose="02020603050405020304" pitchFamily="18" charset="0"/>
            </a:endParaRPr>
          </a:p>
        </p:txBody>
      </p:sp>
      <p:sp>
        <p:nvSpPr>
          <p:cNvPr id="2072" name="Rectangle 24"/>
          <p:cNvSpPr>
            <a:spLocks noChangeArrowheads="1"/>
          </p:cNvSpPr>
          <p:nvPr/>
        </p:nvSpPr>
        <p:spPr bwMode="auto">
          <a:xfrm>
            <a:off x="3535363" y="5091113"/>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3</a:t>
            </a:r>
            <a:endParaRPr lang="en-US" altLang="en-US" sz="2400">
              <a:latin typeface="Times New Roman" panose="02020603050405020304" pitchFamily="18" charset="0"/>
            </a:endParaRPr>
          </a:p>
        </p:txBody>
      </p:sp>
      <p:sp>
        <p:nvSpPr>
          <p:cNvPr id="2073" name="Rectangle 25"/>
          <p:cNvSpPr>
            <a:spLocks noChangeArrowheads="1"/>
          </p:cNvSpPr>
          <p:nvPr/>
        </p:nvSpPr>
        <p:spPr bwMode="auto">
          <a:xfrm>
            <a:off x="5832476" y="5091113"/>
            <a:ext cx="695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8-12</a:t>
            </a:r>
            <a:endParaRPr lang="en-US" altLang="en-US" sz="2400">
              <a:latin typeface="Times New Roman" panose="02020603050405020304" pitchFamily="18" charset="0"/>
            </a:endParaRPr>
          </a:p>
        </p:txBody>
      </p:sp>
      <p:sp>
        <p:nvSpPr>
          <p:cNvPr id="2074" name="Rectangle 26"/>
          <p:cNvSpPr>
            <a:spLocks noChangeArrowheads="1"/>
          </p:cNvSpPr>
          <p:nvPr/>
        </p:nvSpPr>
        <p:spPr bwMode="auto">
          <a:xfrm>
            <a:off x="8234364" y="5091113"/>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40</a:t>
            </a:r>
            <a:endParaRPr lang="en-US" altLang="en-US" sz="2400">
              <a:latin typeface="Times New Roman" panose="02020603050405020304" pitchFamily="18" charset="0"/>
            </a:endParaRPr>
          </a:p>
        </p:txBody>
      </p:sp>
      <p:sp>
        <p:nvSpPr>
          <p:cNvPr id="2075" name="Rectangle 27"/>
          <p:cNvSpPr>
            <a:spLocks noChangeArrowheads="1"/>
          </p:cNvSpPr>
          <p:nvPr/>
        </p:nvSpPr>
        <p:spPr bwMode="auto">
          <a:xfrm>
            <a:off x="3549650" y="5465763"/>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a:t>
            </a:r>
            <a:endParaRPr lang="en-US" altLang="en-US" sz="2400">
              <a:latin typeface="Times New Roman" panose="02020603050405020304" pitchFamily="18" charset="0"/>
            </a:endParaRPr>
          </a:p>
        </p:txBody>
      </p:sp>
      <p:sp>
        <p:nvSpPr>
          <p:cNvPr id="2076" name="Rectangle 28"/>
          <p:cNvSpPr>
            <a:spLocks noChangeArrowheads="1"/>
          </p:cNvSpPr>
          <p:nvPr/>
        </p:nvSpPr>
        <p:spPr bwMode="auto">
          <a:xfrm>
            <a:off x="5678489" y="5465763"/>
            <a:ext cx="8864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12-16</a:t>
            </a:r>
            <a:endParaRPr lang="en-US" altLang="en-US" sz="2400">
              <a:latin typeface="Times New Roman" panose="02020603050405020304" pitchFamily="18" charset="0"/>
            </a:endParaRPr>
          </a:p>
        </p:txBody>
      </p:sp>
      <p:sp>
        <p:nvSpPr>
          <p:cNvPr id="2077" name="Rectangle 29"/>
          <p:cNvSpPr>
            <a:spLocks noChangeArrowheads="1"/>
          </p:cNvSpPr>
          <p:nvPr/>
        </p:nvSpPr>
        <p:spPr bwMode="auto">
          <a:xfrm>
            <a:off x="8248651" y="5465763"/>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70</a:t>
            </a:r>
            <a:endParaRPr lang="en-US" altLang="en-US" sz="2400">
              <a:latin typeface="Times New Roman" panose="02020603050405020304" pitchFamily="18" charset="0"/>
            </a:endParaRPr>
          </a:p>
        </p:txBody>
      </p:sp>
      <p:sp>
        <p:nvSpPr>
          <p:cNvPr id="2078" name="Rectangle 30"/>
          <p:cNvSpPr>
            <a:spLocks noChangeArrowheads="1"/>
          </p:cNvSpPr>
          <p:nvPr/>
        </p:nvSpPr>
        <p:spPr bwMode="auto">
          <a:xfrm>
            <a:off x="3549650" y="5794375"/>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2079" name="Rectangle 31"/>
          <p:cNvSpPr>
            <a:spLocks noChangeArrowheads="1"/>
          </p:cNvSpPr>
          <p:nvPr/>
        </p:nvSpPr>
        <p:spPr bwMode="auto">
          <a:xfrm>
            <a:off x="5678489" y="5794375"/>
            <a:ext cx="8864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16-20</a:t>
            </a:r>
            <a:endParaRPr lang="en-US" altLang="en-US" sz="2400">
              <a:latin typeface="Times New Roman" panose="02020603050405020304" pitchFamily="18" charset="0"/>
            </a:endParaRPr>
          </a:p>
        </p:txBody>
      </p:sp>
      <p:sp>
        <p:nvSpPr>
          <p:cNvPr id="2080" name="Rectangle 32"/>
          <p:cNvSpPr>
            <a:spLocks noChangeArrowheads="1"/>
          </p:cNvSpPr>
          <p:nvPr/>
        </p:nvSpPr>
        <p:spPr bwMode="auto">
          <a:xfrm>
            <a:off x="8248651" y="5794375"/>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40</a:t>
            </a:r>
            <a:endParaRPr lang="en-US" altLang="en-US" sz="2400">
              <a:latin typeface="Times New Roman" panose="02020603050405020304" pitchFamily="18" charset="0"/>
            </a:endParaRPr>
          </a:p>
        </p:txBody>
      </p:sp>
      <p:sp>
        <p:nvSpPr>
          <p:cNvPr id="2081" name="Rectangle 33"/>
          <p:cNvSpPr>
            <a:spLocks noChangeArrowheads="1"/>
          </p:cNvSpPr>
          <p:nvPr/>
        </p:nvSpPr>
        <p:spPr bwMode="auto">
          <a:xfrm>
            <a:off x="3549650" y="6135688"/>
            <a:ext cx="1907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2082" name="Rectangle 34"/>
          <p:cNvSpPr>
            <a:spLocks noChangeArrowheads="1"/>
          </p:cNvSpPr>
          <p:nvPr/>
        </p:nvSpPr>
        <p:spPr bwMode="auto">
          <a:xfrm>
            <a:off x="5748339" y="6135688"/>
            <a:ext cx="6957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20-0</a:t>
            </a:r>
            <a:endParaRPr lang="en-US" altLang="en-US" sz="2400">
              <a:latin typeface="Times New Roman" panose="02020603050405020304" pitchFamily="18" charset="0"/>
            </a:endParaRPr>
          </a:p>
        </p:txBody>
      </p:sp>
      <p:sp>
        <p:nvSpPr>
          <p:cNvPr id="2083" name="Rectangle 35"/>
          <p:cNvSpPr>
            <a:spLocks noChangeArrowheads="1"/>
          </p:cNvSpPr>
          <p:nvPr/>
        </p:nvSpPr>
        <p:spPr bwMode="auto">
          <a:xfrm>
            <a:off x="8248651" y="6135688"/>
            <a:ext cx="3815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35</a:t>
            </a:r>
            <a:endParaRPr lang="en-US" altLang="en-US" sz="2400">
              <a:latin typeface="Times New Roman" panose="02020603050405020304" pitchFamily="18" charset="0"/>
            </a:endParaRPr>
          </a:p>
        </p:txBody>
      </p:sp>
      <p:sp>
        <p:nvSpPr>
          <p:cNvPr id="2084" name="Line 36"/>
          <p:cNvSpPr>
            <a:spLocks noChangeShapeType="1"/>
          </p:cNvSpPr>
          <p:nvPr/>
        </p:nvSpPr>
        <p:spPr bwMode="auto">
          <a:xfrm>
            <a:off x="3052763" y="4310063"/>
            <a:ext cx="5943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5" name="Line 37"/>
          <p:cNvSpPr>
            <a:spLocks noChangeShapeType="1"/>
          </p:cNvSpPr>
          <p:nvPr/>
        </p:nvSpPr>
        <p:spPr bwMode="auto">
          <a:xfrm>
            <a:off x="3052763" y="6526213"/>
            <a:ext cx="5943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6" name="Line 38"/>
          <p:cNvSpPr>
            <a:spLocks noChangeShapeType="1"/>
          </p:cNvSpPr>
          <p:nvPr/>
        </p:nvSpPr>
        <p:spPr bwMode="auto">
          <a:xfrm>
            <a:off x="3035300" y="3875088"/>
            <a:ext cx="594360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87" name="Rectangle 39"/>
          <p:cNvSpPr>
            <a:spLocks noGrp="1" noRot="1" noChangeArrowheads="1"/>
          </p:cNvSpPr>
          <p:nvPr>
            <p:ph type="title" idx="4294967295"/>
          </p:nvPr>
        </p:nvSpPr>
        <p:spPr>
          <a:xfrm>
            <a:off x="1981200" y="58738"/>
            <a:ext cx="8229600" cy="1143000"/>
          </a:xfrm>
        </p:spPr>
        <p:txBody>
          <a:bodyPr/>
          <a:lstStyle/>
          <a:p>
            <a:r>
              <a:rPr lang="en-US" altLang="en-US"/>
              <a:t> </a:t>
            </a:r>
          </a:p>
        </p:txBody>
      </p:sp>
    </p:spTree>
    <p:extLst>
      <p:ext uri="{BB962C8B-B14F-4D97-AF65-F5344CB8AC3E}">
        <p14:creationId xmlns:p14="http://schemas.microsoft.com/office/powerpoint/2010/main" val="31885433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716B2F45-CB0F-4C7F-A073-CBEBA8C2D6E0}" type="slidenum">
              <a:rPr lang="en-US" altLang="en-US"/>
              <a:pPr/>
              <a:t>62</a:t>
            </a:fld>
            <a:endParaRPr lang="en-US" altLang="en-US"/>
          </a:p>
        </p:txBody>
      </p:sp>
      <p:sp>
        <p:nvSpPr>
          <p:cNvPr id="7172" name="Rectangle 4"/>
          <p:cNvSpPr>
            <a:spLocks noChangeArrowheads="1"/>
          </p:cNvSpPr>
          <p:nvPr/>
        </p:nvSpPr>
        <p:spPr bwMode="auto">
          <a:xfrm>
            <a:off x="1256030" y="951171"/>
            <a:ext cx="8331200" cy="4756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234950" indent="-22225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buFontTx/>
              <a:buChar char="•"/>
            </a:pPr>
            <a:r>
              <a:rPr lang="en-US" altLang="en-US">
                <a:solidFill>
                  <a:srgbClr val="FFFFFF"/>
                </a:solidFill>
                <a:latin typeface="Bookman Old Style" panose="02050604050505020204" pitchFamily="18" charset="0"/>
              </a:rPr>
              <a:t>Macrosoft may hire both full-time and part-time employees. The former work 8-hour shifts and the latter work 4-hour shifts; their respective hourly wages are $15.20 and $12.95. Employees may start work only at the beginning of one of 6 shifts. </a:t>
            </a:r>
          </a:p>
          <a:p>
            <a:pPr>
              <a:buFontTx/>
              <a:buChar char="•"/>
            </a:pPr>
            <a:endParaRPr lang="en-US" altLang="en-US">
              <a:solidFill>
                <a:srgbClr val="FFFFFF"/>
              </a:solidFill>
              <a:latin typeface="Bookman Old Style" panose="02050604050505020204" pitchFamily="18" charset="0"/>
            </a:endParaRPr>
          </a:p>
          <a:p>
            <a:pPr>
              <a:buFontTx/>
              <a:buChar char="•"/>
            </a:pPr>
            <a:r>
              <a:rPr lang="en-US" altLang="en-US">
                <a:solidFill>
                  <a:srgbClr val="FFFFFF"/>
                </a:solidFill>
                <a:latin typeface="Bookman Old Style" panose="02050604050505020204" pitchFamily="18" charset="0"/>
              </a:rPr>
              <a:t>At least two-thirds of the employees working at any one time must be full-time employees.</a:t>
            </a:r>
          </a:p>
          <a:p>
            <a:pPr>
              <a:buFontTx/>
              <a:buChar char="•"/>
            </a:pPr>
            <a:endParaRPr lang="en-US" altLang="en-US">
              <a:solidFill>
                <a:srgbClr val="FFFFFF"/>
              </a:solidFill>
              <a:latin typeface="Bookman Old Style" panose="02050604050505020204" pitchFamily="18" charset="0"/>
            </a:endParaRPr>
          </a:p>
          <a:p>
            <a:pPr>
              <a:buFontTx/>
              <a:buChar char="•"/>
            </a:pPr>
            <a:r>
              <a:rPr lang="en-US" altLang="en-US">
                <a:solidFill>
                  <a:srgbClr val="FFFFFF"/>
                </a:solidFill>
                <a:latin typeface="Bookman Old Style" panose="02050604050505020204" pitchFamily="18" charset="0"/>
              </a:rPr>
              <a:t>Part-time employees can only answer 5 calls in the time a full-time employee can answer 6 calls.  (i.e., a part-time employee is only 5/6 of a full-time employee.) </a:t>
            </a:r>
          </a:p>
        </p:txBody>
      </p:sp>
      <p:sp>
        <p:nvSpPr>
          <p:cNvPr id="7189" name="Rectangle 21"/>
          <p:cNvSpPr>
            <a:spLocks noChangeArrowheads="1"/>
          </p:cNvSpPr>
          <p:nvPr/>
        </p:nvSpPr>
        <p:spPr bwMode="auto">
          <a:xfrm>
            <a:off x="2951164" y="6027738"/>
            <a:ext cx="64420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en-US" sz="2400">
                <a:solidFill>
                  <a:srgbClr val="FF9966"/>
                </a:solidFill>
                <a:latin typeface="Bookman Old Style" panose="02050604050505020204" pitchFamily="18" charset="0"/>
              </a:rPr>
              <a:t>Formulate an LP to determine how to staff the hotline at minimum cost.</a:t>
            </a:r>
            <a:r>
              <a:rPr lang="en-US" altLang="en-US" sz="2400">
                <a:solidFill>
                  <a:srgbClr val="FFFFFF"/>
                </a:solidFill>
                <a:latin typeface="Bookman Old Style" panose="02050604050505020204" pitchFamily="18" charset="0"/>
              </a:rPr>
              <a:t> </a:t>
            </a:r>
          </a:p>
        </p:txBody>
      </p:sp>
      <p:sp>
        <p:nvSpPr>
          <p:cNvPr id="7191" name="Rectangle 23"/>
          <p:cNvSpPr>
            <a:spLocks noChangeArrowheads="1"/>
          </p:cNvSpPr>
          <p:nvPr/>
        </p:nvSpPr>
        <p:spPr bwMode="auto">
          <a:xfrm>
            <a:off x="2254251" y="184151"/>
            <a:ext cx="746839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en-US" altLang="en-US" sz="3200">
                <a:solidFill>
                  <a:srgbClr val="FFFF00"/>
                </a:solidFill>
                <a:latin typeface="Bookman Old Style" panose="02050604050505020204" pitchFamily="18" charset="0"/>
              </a:rPr>
              <a:t>Constraints for Employee Scheduling</a:t>
            </a:r>
            <a:endParaRPr lang="en-US" altLang="en-US" sz="3200">
              <a:latin typeface="Times New Roman" panose="02020603050405020304" pitchFamily="18" charset="0"/>
            </a:endParaRPr>
          </a:p>
        </p:txBody>
      </p:sp>
    </p:spTree>
    <p:extLst>
      <p:ext uri="{BB962C8B-B14F-4D97-AF65-F5344CB8AC3E}">
        <p14:creationId xmlns:p14="http://schemas.microsoft.com/office/powerpoint/2010/main" val="274043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67" name="Slide Number Placeholder 2"/>
          <p:cNvSpPr>
            <a:spLocks noGrp="1"/>
          </p:cNvSpPr>
          <p:nvPr>
            <p:ph type="sldNum" sz="quarter" idx="11"/>
          </p:nvPr>
        </p:nvSpPr>
        <p:spPr/>
        <p:txBody>
          <a:bodyPr/>
          <a:lstStyle/>
          <a:p>
            <a:fld id="{CD82A1F4-C9BE-4787-B217-81E222F58C2F}" type="slidenum">
              <a:rPr lang="en-US" altLang="en-US"/>
              <a:pPr/>
              <a:t>63</a:t>
            </a:fld>
            <a:endParaRPr lang="en-US" altLang="en-US"/>
          </a:p>
        </p:txBody>
      </p:sp>
      <p:sp>
        <p:nvSpPr>
          <p:cNvPr id="4476" name="Rectangle 380"/>
          <p:cNvSpPr>
            <a:spLocks noChangeArrowheads="1"/>
          </p:cNvSpPr>
          <p:nvPr/>
        </p:nvSpPr>
        <p:spPr bwMode="auto">
          <a:xfrm>
            <a:off x="2057400" y="171450"/>
            <a:ext cx="25599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00"/>
                </a:solidFill>
                <a:latin typeface="Bookman Old Style" panose="02050604050505020204" pitchFamily="18" charset="0"/>
              </a:rPr>
              <a:t>Decision Variables</a:t>
            </a:r>
            <a:endParaRPr lang="en-US" altLang="en-US" sz="2400">
              <a:latin typeface="Times New Roman" panose="02020603050405020304" pitchFamily="18" charset="0"/>
            </a:endParaRPr>
          </a:p>
        </p:txBody>
      </p:sp>
      <p:sp>
        <p:nvSpPr>
          <p:cNvPr id="4481" name="Rectangle 385"/>
          <p:cNvSpPr>
            <a:spLocks noChangeArrowheads="1"/>
          </p:cNvSpPr>
          <p:nvPr/>
        </p:nvSpPr>
        <p:spPr bwMode="auto">
          <a:xfrm>
            <a:off x="2466976" y="665163"/>
            <a:ext cx="7354577"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i="1" baseline="-25000">
                <a:solidFill>
                  <a:srgbClr val="FFFFFF"/>
                </a:solidFill>
                <a:latin typeface="Bookman Old Style" panose="02050604050505020204" pitchFamily="18" charset="0"/>
              </a:rPr>
              <a:t>t</a:t>
            </a:r>
            <a:r>
              <a:rPr lang="en-US" altLang="en-US" sz="2200">
                <a:solidFill>
                  <a:srgbClr val="FFFFFF"/>
                </a:solidFill>
                <a:latin typeface="Bookman Old Style" panose="02050604050505020204" pitchFamily="18" charset="0"/>
              </a:rPr>
              <a:t> = # of full-time employees that begin work in shift </a:t>
            </a:r>
            <a:r>
              <a:rPr lang="en-US" altLang="en-US" sz="2200" i="1">
                <a:solidFill>
                  <a:srgbClr val="FFFFFF"/>
                </a:solidFill>
                <a:latin typeface="Bookman Old Style" panose="02050604050505020204" pitchFamily="18" charset="0"/>
              </a:rPr>
              <a:t>t</a:t>
            </a:r>
          </a:p>
          <a:p>
            <a:r>
              <a:rPr lang="en-US" altLang="en-US" sz="2200" i="1">
                <a:solidFill>
                  <a:srgbClr val="FFFFFF"/>
                </a:solidFill>
                <a:latin typeface="Bookman Old Style" panose="02050604050505020204" pitchFamily="18" charset="0"/>
              </a:rPr>
              <a:t>y</a:t>
            </a:r>
            <a:r>
              <a:rPr lang="en-US" altLang="en-US" sz="2200" i="1" baseline="-25000">
                <a:solidFill>
                  <a:srgbClr val="FFFFFF"/>
                </a:solidFill>
                <a:latin typeface="Bookman Old Style" panose="02050604050505020204" pitchFamily="18" charset="0"/>
              </a:rPr>
              <a:t>t</a:t>
            </a:r>
            <a:r>
              <a:rPr lang="en-US" altLang="en-US" sz="2200">
                <a:solidFill>
                  <a:srgbClr val="FFFFFF"/>
                </a:solidFill>
                <a:latin typeface="Bookman Old Style" panose="02050604050505020204" pitchFamily="18" charset="0"/>
              </a:rPr>
              <a:t> = # of part-time employees that work shift </a:t>
            </a:r>
            <a:r>
              <a:rPr lang="en-US" altLang="en-US" sz="2200" i="1">
                <a:solidFill>
                  <a:srgbClr val="FFFFFF"/>
                </a:solidFill>
                <a:latin typeface="Bookman Old Style" panose="02050604050505020204" pitchFamily="18" charset="0"/>
              </a:rPr>
              <a:t>t</a:t>
            </a:r>
          </a:p>
        </p:txBody>
      </p:sp>
      <p:sp>
        <p:nvSpPr>
          <p:cNvPr id="4485" name="Rectangle 389"/>
          <p:cNvSpPr>
            <a:spLocks noChangeArrowheads="1"/>
          </p:cNvSpPr>
          <p:nvPr/>
        </p:nvSpPr>
        <p:spPr bwMode="auto">
          <a:xfrm>
            <a:off x="2076451" y="2030413"/>
            <a:ext cx="7149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min  </a:t>
            </a:r>
            <a:endParaRPr lang="en-US" altLang="en-US" sz="2400">
              <a:latin typeface="Times New Roman" panose="02020603050405020304" pitchFamily="18" charset="0"/>
            </a:endParaRPr>
          </a:p>
        </p:txBody>
      </p:sp>
      <p:sp>
        <p:nvSpPr>
          <p:cNvPr id="4488" name="Rectangle 392"/>
          <p:cNvSpPr>
            <a:spLocks noChangeArrowheads="1"/>
          </p:cNvSpPr>
          <p:nvPr/>
        </p:nvSpPr>
        <p:spPr bwMode="auto">
          <a:xfrm>
            <a:off x="2806701" y="2044700"/>
            <a:ext cx="31402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121.6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1</a:t>
            </a:r>
            <a:r>
              <a:rPr lang="en-US" altLang="en-US" sz="2200">
                <a:solidFill>
                  <a:srgbClr val="FFFFFF"/>
                </a:solidFill>
                <a:latin typeface="Bookman Old Style" panose="02050604050505020204" pitchFamily="18" charset="0"/>
              </a:rPr>
              <a:t> + </a:t>
            </a:r>
            <a:r>
              <a:rPr lang="en-US" altLang="en-US" sz="1600">
                <a:solidFill>
                  <a:srgbClr val="FFFFFF"/>
                </a:solidFill>
                <a:latin typeface="Bookman Old Style" panose="02050604050505020204" pitchFamily="18" charset="0"/>
              </a:rPr>
              <a:t>• • •</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6</a:t>
            </a:r>
            <a:r>
              <a:rPr lang="en-US" altLang="en-US" sz="2200">
                <a:solidFill>
                  <a:srgbClr val="FFFFFF"/>
                </a:solidFill>
                <a:latin typeface="Bookman Old Style" panose="02050604050505020204" pitchFamily="18" charset="0"/>
              </a:rPr>
              <a:t>)  +</a:t>
            </a:r>
          </a:p>
        </p:txBody>
      </p:sp>
      <p:sp>
        <p:nvSpPr>
          <p:cNvPr id="4490" name="Rectangle 394"/>
          <p:cNvSpPr>
            <a:spLocks noChangeArrowheads="1"/>
          </p:cNvSpPr>
          <p:nvPr/>
        </p:nvSpPr>
        <p:spPr bwMode="auto">
          <a:xfrm>
            <a:off x="6097588" y="2055813"/>
            <a:ext cx="25439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51.8 (</a:t>
            </a:r>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1</a:t>
            </a:r>
            <a:r>
              <a:rPr lang="en-US" altLang="en-US" sz="2200">
                <a:solidFill>
                  <a:srgbClr val="FFFFFF"/>
                </a:solidFill>
                <a:latin typeface="Bookman Old Style" panose="02050604050505020204" pitchFamily="18" charset="0"/>
              </a:rPr>
              <a:t> + </a:t>
            </a:r>
            <a:r>
              <a:rPr lang="en-US" altLang="en-US" sz="1600">
                <a:solidFill>
                  <a:srgbClr val="FFFFFF"/>
                </a:solidFill>
                <a:latin typeface="Bookman Old Style" panose="02050604050505020204" pitchFamily="18" charset="0"/>
              </a:rPr>
              <a:t>• • •</a:t>
            </a:r>
            <a:r>
              <a:rPr lang="en-US" altLang="en-US" sz="2200">
                <a:solidFill>
                  <a:srgbClr val="FFFFFF"/>
                </a:solidFill>
                <a:latin typeface="Bookman Old Style" panose="02050604050505020204" pitchFamily="18" charset="0"/>
              </a:rPr>
              <a:t> + y</a:t>
            </a:r>
            <a:r>
              <a:rPr lang="en-US" altLang="en-US" sz="2200" baseline="-25000">
                <a:solidFill>
                  <a:srgbClr val="FFFFFF"/>
                </a:solidFill>
                <a:latin typeface="Bookman Old Style" panose="02050604050505020204" pitchFamily="18" charset="0"/>
              </a:rPr>
              <a:t>6</a:t>
            </a:r>
            <a:r>
              <a:rPr lang="en-US" altLang="en-US" sz="2200">
                <a:solidFill>
                  <a:srgbClr val="FFFFFF"/>
                </a:solidFill>
                <a:latin typeface="Bookman Old Style" panose="02050604050505020204" pitchFamily="18" charset="0"/>
              </a:rPr>
              <a:t>)</a:t>
            </a:r>
          </a:p>
        </p:txBody>
      </p:sp>
      <p:sp>
        <p:nvSpPr>
          <p:cNvPr id="4495" name="Rectangle 399"/>
          <p:cNvSpPr>
            <a:spLocks noChangeArrowheads="1"/>
          </p:cNvSpPr>
          <p:nvPr/>
        </p:nvSpPr>
        <p:spPr bwMode="auto">
          <a:xfrm>
            <a:off x="2068513" y="2492375"/>
            <a:ext cx="434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s.t.</a:t>
            </a:r>
            <a:endParaRPr lang="en-US" altLang="en-US" sz="2400">
              <a:latin typeface="Times New Roman" panose="02020603050405020304" pitchFamily="18" charset="0"/>
            </a:endParaRPr>
          </a:p>
        </p:txBody>
      </p:sp>
      <p:sp>
        <p:nvSpPr>
          <p:cNvPr id="4503" name="Rectangle 407"/>
          <p:cNvSpPr>
            <a:spLocks noChangeArrowheads="1"/>
          </p:cNvSpPr>
          <p:nvPr/>
        </p:nvSpPr>
        <p:spPr bwMode="auto">
          <a:xfrm>
            <a:off x="6450013" y="243046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04" name="Rectangle 408"/>
          <p:cNvSpPr>
            <a:spLocks noChangeArrowheads="1"/>
          </p:cNvSpPr>
          <p:nvPr/>
        </p:nvSpPr>
        <p:spPr bwMode="auto">
          <a:xfrm>
            <a:off x="6450013" y="267811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05" name="Line 409"/>
          <p:cNvSpPr>
            <a:spLocks noChangeShapeType="1"/>
          </p:cNvSpPr>
          <p:nvPr/>
        </p:nvSpPr>
        <p:spPr bwMode="auto">
          <a:xfrm>
            <a:off x="6450013" y="2663825"/>
            <a:ext cx="1270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 name="Rectangle 410"/>
          <p:cNvSpPr>
            <a:spLocks noChangeArrowheads="1"/>
          </p:cNvSpPr>
          <p:nvPr/>
        </p:nvSpPr>
        <p:spPr bwMode="auto">
          <a:xfrm>
            <a:off x="6577013" y="2570164"/>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07" name="Rectangle 411"/>
          <p:cNvSpPr>
            <a:spLocks noChangeArrowheads="1"/>
          </p:cNvSpPr>
          <p:nvPr/>
        </p:nvSpPr>
        <p:spPr bwMode="auto">
          <a:xfrm>
            <a:off x="6640513" y="2492375"/>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1</a:t>
            </a:r>
          </a:p>
        </p:txBody>
      </p:sp>
      <p:sp>
        <p:nvSpPr>
          <p:cNvPr id="4509" name="Rectangle 413"/>
          <p:cNvSpPr>
            <a:spLocks noChangeArrowheads="1"/>
          </p:cNvSpPr>
          <p:nvPr/>
        </p:nvSpPr>
        <p:spPr bwMode="auto">
          <a:xfrm>
            <a:off x="7180263" y="2492375"/>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10" name="Rectangle 414"/>
          <p:cNvSpPr>
            <a:spLocks noChangeArrowheads="1"/>
          </p:cNvSpPr>
          <p:nvPr/>
        </p:nvSpPr>
        <p:spPr bwMode="auto">
          <a:xfrm>
            <a:off x="7272338" y="24733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11" name="Rectangle 415"/>
          <p:cNvSpPr>
            <a:spLocks noChangeArrowheads="1"/>
          </p:cNvSpPr>
          <p:nvPr/>
        </p:nvSpPr>
        <p:spPr bwMode="auto">
          <a:xfrm>
            <a:off x="7910514" y="2492375"/>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15</a:t>
            </a:r>
            <a:endParaRPr lang="en-US" altLang="en-US" sz="2400">
              <a:latin typeface="Times New Roman" panose="02020603050405020304" pitchFamily="18" charset="0"/>
            </a:endParaRPr>
          </a:p>
        </p:txBody>
      </p:sp>
      <p:sp>
        <p:nvSpPr>
          <p:cNvPr id="4519" name="Rectangle 423"/>
          <p:cNvSpPr>
            <a:spLocks noChangeArrowheads="1"/>
          </p:cNvSpPr>
          <p:nvPr/>
        </p:nvSpPr>
        <p:spPr bwMode="auto">
          <a:xfrm>
            <a:off x="6450013" y="292576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20" name="Rectangle 424"/>
          <p:cNvSpPr>
            <a:spLocks noChangeArrowheads="1"/>
          </p:cNvSpPr>
          <p:nvPr/>
        </p:nvSpPr>
        <p:spPr bwMode="auto">
          <a:xfrm>
            <a:off x="6450013" y="317500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21" name="Line 425"/>
          <p:cNvSpPr>
            <a:spLocks noChangeShapeType="1"/>
          </p:cNvSpPr>
          <p:nvPr/>
        </p:nvSpPr>
        <p:spPr bwMode="auto">
          <a:xfrm>
            <a:off x="6450013" y="3160714"/>
            <a:ext cx="1270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22" name="Rectangle 426"/>
          <p:cNvSpPr>
            <a:spLocks noChangeArrowheads="1"/>
          </p:cNvSpPr>
          <p:nvPr/>
        </p:nvSpPr>
        <p:spPr bwMode="auto">
          <a:xfrm>
            <a:off x="6577013" y="3067051"/>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23" name="Rectangle 427"/>
          <p:cNvSpPr>
            <a:spLocks noChangeArrowheads="1"/>
          </p:cNvSpPr>
          <p:nvPr/>
        </p:nvSpPr>
        <p:spPr bwMode="auto">
          <a:xfrm>
            <a:off x="6640513" y="2989263"/>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2</a:t>
            </a:r>
          </a:p>
        </p:txBody>
      </p:sp>
      <p:sp>
        <p:nvSpPr>
          <p:cNvPr id="4525" name="Rectangle 429"/>
          <p:cNvSpPr>
            <a:spLocks noChangeArrowheads="1"/>
          </p:cNvSpPr>
          <p:nvPr/>
        </p:nvSpPr>
        <p:spPr bwMode="auto">
          <a:xfrm>
            <a:off x="7180263" y="2989263"/>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26" name="Rectangle 430"/>
          <p:cNvSpPr>
            <a:spLocks noChangeArrowheads="1"/>
          </p:cNvSpPr>
          <p:nvPr/>
        </p:nvSpPr>
        <p:spPr bwMode="auto">
          <a:xfrm>
            <a:off x="7272338" y="2970213"/>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27" name="Rectangle 431"/>
          <p:cNvSpPr>
            <a:spLocks noChangeArrowheads="1"/>
          </p:cNvSpPr>
          <p:nvPr/>
        </p:nvSpPr>
        <p:spPr bwMode="auto">
          <a:xfrm>
            <a:off x="7910514" y="2989263"/>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10</a:t>
            </a:r>
            <a:endParaRPr lang="en-US" altLang="en-US" sz="2400">
              <a:latin typeface="Times New Roman" panose="02020603050405020304" pitchFamily="18" charset="0"/>
            </a:endParaRPr>
          </a:p>
        </p:txBody>
      </p:sp>
      <p:sp>
        <p:nvSpPr>
          <p:cNvPr id="4535" name="Rectangle 439"/>
          <p:cNvSpPr>
            <a:spLocks noChangeArrowheads="1"/>
          </p:cNvSpPr>
          <p:nvPr/>
        </p:nvSpPr>
        <p:spPr bwMode="auto">
          <a:xfrm>
            <a:off x="6450013" y="342265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36" name="Rectangle 440"/>
          <p:cNvSpPr>
            <a:spLocks noChangeArrowheads="1"/>
          </p:cNvSpPr>
          <p:nvPr/>
        </p:nvSpPr>
        <p:spPr bwMode="auto">
          <a:xfrm>
            <a:off x="6450013" y="367030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37" name="Line 441"/>
          <p:cNvSpPr>
            <a:spLocks noChangeShapeType="1"/>
          </p:cNvSpPr>
          <p:nvPr/>
        </p:nvSpPr>
        <p:spPr bwMode="auto">
          <a:xfrm>
            <a:off x="6450013" y="3656014"/>
            <a:ext cx="1270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38" name="Rectangle 442"/>
          <p:cNvSpPr>
            <a:spLocks noChangeArrowheads="1"/>
          </p:cNvSpPr>
          <p:nvPr/>
        </p:nvSpPr>
        <p:spPr bwMode="auto">
          <a:xfrm>
            <a:off x="6577013" y="3563939"/>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39" name="Rectangle 443"/>
          <p:cNvSpPr>
            <a:spLocks noChangeArrowheads="1"/>
          </p:cNvSpPr>
          <p:nvPr/>
        </p:nvSpPr>
        <p:spPr bwMode="auto">
          <a:xfrm>
            <a:off x="6640513" y="3486150"/>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3</a:t>
            </a:r>
          </a:p>
        </p:txBody>
      </p:sp>
      <p:sp>
        <p:nvSpPr>
          <p:cNvPr id="4541" name="Rectangle 445"/>
          <p:cNvSpPr>
            <a:spLocks noChangeArrowheads="1"/>
          </p:cNvSpPr>
          <p:nvPr/>
        </p:nvSpPr>
        <p:spPr bwMode="auto">
          <a:xfrm>
            <a:off x="7180263" y="3486150"/>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42" name="Rectangle 446"/>
          <p:cNvSpPr>
            <a:spLocks noChangeArrowheads="1"/>
          </p:cNvSpPr>
          <p:nvPr/>
        </p:nvSpPr>
        <p:spPr bwMode="auto">
          <a:xfrm>
            <a:off x="7272338" y="3467100"/>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43" name="Rectangle 447"/>
          <p:cNvSpPr>
            <a:spLocks noChangeArrowheads="1"/>
          </p:cNvSpPr>
          <p:nvPr/>
        </p:nvSpPr>
        <p:spPr bwMode="auto">
          <a:xfrm>
            <a:off x="7910514" y="3486150"/>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40</a:t>
            </a:r>
            <a:endParaRPr lang="en-US" altLang="en-US" sz="2400">
              <a:latin typeface="Times New Roman" panose="02020603050405020304" pitchFamily="18" charset="0"/>
            </a:endParaRPr>
          </a:p>
        </p:txBody>
      </p:sp>
      <p:sp>
        <p:nvSpPr>
          <p:cNvPr id="4550" name="Rectangle 454"/>
          <p:cNvSpPr>
            <a:spLocks noChangeArrowheads="1"/>
          </p:cNvSpPr>
          <p:nvPr/>
        </p:nvSpPr>
        <p:spPr bwMode="auto">
          <a:xfrm>
            <a:off x="6450013" y="3919539"/>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51" name="Rectangle 455"/>
          <p:cNvSpPr>
            <a:spLocks noChangeArrowheads="1"/>
          </p:cNvSpPr>
          <p:nvPr/>
        </p:nvSpPr>
        <p:spPr bwMode="auto">
          <a:xfrm>
            <a:off x="6450013" y="4167189"/>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52" name="Line 456"/>
          <p:cNvSpPr>
            <a:spLocks noChangeShapeType="1"/>
          </p:cNvSpPr>
          <p:nvPr/>
        </p:nvSpPr>
        <p:spPr bwMode="auto">
          <a:xfrm>
            <a:off x="6450013" y="4152900"/>
            <a:ext cx="1270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53" name="Rectangle 457"/>
          <p:cNvSpPr>
            <a:spLocks noChangeArrowheads="1"/>
          </p:cNvSpPr>
          <p:nvPr/>
        </p:nvSpPr>
        <p:spPr bwMode="auto">
          <a:xfrm>
            <a:off x="6577013" y="4060826"/>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54" name="Rectangle 458"/>
          <p:cNvSpPr>
            <a:spLocks noChangeArrowheads="1"/>
          </p:cNvSpPr>
          <p:nvPr/>
        </p:nvSpPr>
        <p:spPr bwMode="auto">
          <a:xfrm>
            <a:off x="6640513" y="3983038"/>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4</a:t>
            </a:r>
          </a:p>
        </p:txBody>
      </p:sp>
      <p:sp>
        <p:nvSpPr>
          <p:cNvPr id="4556" name="Rectangle 460"/>
          <p:cNvSpPr>
            <a:spLocks noChangeArrowheads="1"/>
          </p:cNvSpPr>
          <p:nvPr/>
        </p:nvSpPr>
        <p:spPr bwMode="auto">
          <a:xfrm>
            <a:off x="7180263" y="3983038"/>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57" name="Rectangle 461"/>
          <p:cNvSpPr>
            <a:spLocks noChangeArrowheads="1"/>
          </p:cNvSpPr>
          <p:nvPr/>
        </p:nvSpPr>
        <p:spPr bwMode="auto">
          <a:xfrm>
            <a:off x="7272338" y="3962400"/>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58" name="Rectangle 462"/>
          <p:cNvSpPr>
            <a:spLocks noChangeArrowheads="1"/>
          </p:cNvSpPr>
          <p:nvPr/>
        </p:nvSpPr>
        <p:spPr bwMode="auto">
          <a:xfrm>
            <a:off x="7910514" y="3983038"/>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70</a:t>
            </a:r>
            <a:endParaRPr lang="en-US" altLang="en-US" sz="2400">
              <a:latin typeface="Times New Roman" panose="02020603050405020304" pitchFamily="18" charset="0"/>
            </a:endParaRPr>
          </a:p>
        </p:txBody>
      </p:sp>
      <p:sp>
        <p:nvSpPr>
          <p:cNvPr id="4565" name="Rectangle 469"/>
          <p:cNvSpPr>
            <a:spLocks noChangeArrowheads="1"/>
          </p:cNvSpPr>
          <p:nvPr/>
        </p:nvSpPr>
        <p:spPr bwMode="auto">
          <a:xfrm>
            <a:off x="6450013" y="441642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66" name="Rectangle 470"/>
          <p:cNvSpPr>
            <a:spLocks noChangeArrowheads="1"/>
          </p:cNvSpPr>
          <p:nvPr/>
        </p:nvSpPr>
        <p:spPr bwMode="auto">
          <a:xfrm>
            <a:off x="6450013" y="466407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67" name="Line 471"/>
          <p:cNvSpPr>
            <a:spLocks noChangeShapeType="1"/>
          </p:cNvSpPr>
          <p:nvPr/>
        </p:nvSpPr>
        <p:spPr bwMode="auto">
          <a:xfrm>
            <a:off x="6450013" y="4649789"/>
            <a:ext cx="127000" cy="1587"/>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68" name="Rectangle 472"/>
          <p:cNvSpPr>
            <a:spLocks noChangeArrowheads="1"/>
          </p:cNvSpPr>
          <p:nvPr/>
        </p:nvSpPr>
        <p:spPr bwMode="auto">
          <a:xfrm>
            <a:off x="6577013" y="4557714"/>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69" name="Rectangle 473"/>
          <p:cNvSpPr>
            <a:spLocks noChangeArrowheads="1"/>
          </p:cNvSpPr>
          <p:nvPr/>
        </p:nvSpPr>
        <p:spPr bwMode="auto">
          <a:xfrm>
            <a:off x="6640513" y="4478338"/>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5</a:t>
            </a:r>
          </a:p>
        </p:txBody>
      </p:sp>
      <p:sp>
        <p:nvSpPr>
          <p:cNvPr id="4571" name="Rectangle 475"/>
          <p:cNvSpPr>
            <a:spLocks noChangeArrowheads="1"/>
          </p:cNvSpPr>
          <p:nvPr/>
        </p:nvSpPr>
        <p:spPr bwMode="auto">
          <a:xfrm>
            <a:off x="7180263" y="4478338"/>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72" name="Rectangle 476"/>
          <p:cNvSpPr>
            <a:spLocks noChangeArrowheads="1"/>
          </p:cNvSpPr>
          <p:nvPr/>
        </p:nvSpPr>
        <p:spPr bwMode="auto">
          <a:xfrm>
            <a:off x="7272338" y="4459288"/>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73" name="Rectangle 477"/>
          <p:cNvSpPr>
            <a:spLocks noChangeArrowheads="1"/>
          </p:cNvSpPr>
          <p:nvPr/>
        </p:nvSpPr>
        <p:spPr bwMode="auto">
          <a:xfrm>
            <a:off x="7910514" y="4478338"/>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40</a:t>
            </a:r>
            <a:endParaRPr lang="en-US" altLang="en-US" sz="2400">
              <a:latin typeface="Times New Roman" panose="02020603050405020304" pitchFamily="18" charset="0"/>
            </a:endParaRPr>
          </a:p>
        </p:txBody>
      </p:sp>
      <p:sp>
        <p:nvSpPr>
          <p:cNvPr id="4581" name="Rectangle 485"/>
          <p:cNvSpPr>
            <a:spLocks noChangeArrowheads="1"/>
          </p:cNvSpPr>
          <p:nvPr/>
        </p:nvSpPr>
        <p:spPr bwMode="auto">
          <a:xfrm>
            <a:off x="6450013" y="491172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5</a:t>
            </a:r>
            <a:endParaRPr lang="en-US" altLang="en-US" sz="2400">
              <a:latin typeface="Times New Roman" panose="02020603050405020304" pitchFamily="18" charset="0"/>
            </a:endParaRPr>
          </a:p>
        </p:txBody>
      </p:sp>
      <p:sp>
        <p:nvSpPr>
          <p:cNvPr id="4582" name="Rectangle 486"/>
          <p:cNvSpPr>
            <a:spLocks noChangeArrowheads="1"/>
          </p:cNvSpPr>
          <p:nvPr/>
        </p:nvSpPr>
        <p:spPr bwMode="auto">
          <a:xfrm>
            <a:off x="6450013" y="516096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4583" name="Line 487"/>
          <p:cNvSpPr>
            <a:spLocks noChangeShapeType="1"/>
          </p:cNvSpPr>
          <p:nvPr/>
        </p:nvSpPr>
        <p:spPr bwMode="auto">
          <a:xfrm>
            <a:off x="6450013" y="5146675"/>
            <a:ext cx="127000" cy="1588"/>
          </a:xfrm>
          <a:prstGeom prst="line">
            <a:avLst/>
          </a:prstGeom>
          <a:noFill/>
          <a:ln w="14288">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84" name="Rectangle 488"/>
          <p:cNvSpPr>
            <a:spLocks noChangeArrowheads="1"/>
          </p:cNvSpPr>
          <p:nvPr/>
        </p:nvSpPr>
        <p:spPr bwMode="auto">
          <a:xfrm>
            <a:off x="6577013" y="5053014"/>
            <a:ext cx="657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85" name="Rectangle 489"/>
          <p:cNvSpPr>
            <a:spLocks noChangeArrowheads="1"/>
          </p:cNvSpPr>
          <p:nvPr/>
        </p:nvSpPr>
        <p:spPr bwMode="auto">
          <a:xfrm>
            <a:off x="6640513" y="4975225"/>
            <a:ext cx="2869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r>
              <a:rPr lang="en-US" altLang="en-US" sz="2200" baseline="-25000">
                <a:solidFill>
                  <a:srgbClr val="FFFFFF"/>
                </a:solidFill>
                <a:latin typeface="Bookman Old Style" panose="02050604050505020204" pitchFamily="18" charset="0"/>
              </a:rPr>
              <a:t>6</a:t>
            </a:r>
          </a:p>
        </p:txBody>
      </p:sp>
      <p:sp>
        <p:nvSpPr>
          <p:cNvPr id="4587" name="Rectangle 491"/>
          <p:cNvSpPr>
            <a:spLocks noChangeArrowheads="1"/>
          </p:cNvSpPr>
          <p:nvPr/>
        </p:nvSpPr>
        <p:spPr bwMode="auto">
          <a:xfrm>
            <a:off x="7180263" y="4975225"/>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4588" name="Rectangle 492"/>
          <p:cNvSpPr>
            <a:spLocks noChangeArrowheads="1"/>
          </p:cNvSpPr>
          <p:nvPr/>
        </p:nvSpPr>
        <p:spPr bwMode="auto">
          <a:xfrm>
            <a:off x="7272338" y="495617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4589" name="Rectangle 493"/>
          <p:cNvSpPr>
            <a:spLocks noChangeArrowheads="1"/>
          </p:cNvSpPr>
          <p:nvPr/>
        </p:nvSpPr>
        <p:spPr bwMode="auto">
          <a:xfrm>
            <a:off x="7910514" y="4975225"/>
            <a:ext cx="34945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35</a:t>
            </a:r>
            <a:endParaRPr lang="en-US" altLang="en-US" sz="2400">
              <a:latin typeface="Times New Roman" panose="02020603050405020304" pitchFamily="18" charset="0"/>
            </a:endParaRPr>
          </a:p>
        </p:txBody>
      </p:sp>
      <p:sp>
        <p:nvSpPr>
          <p:cNvPr id="4612" name="Text Box 516"/>
          <p:cNvSpPr txBox="1">
            <a:spLocks noChangeArrowheads="1"/>
          </p:cNvSpPr>
          <p:nvPr/>
        </p:nvSpPr>
        <p:spPr bwMode="auto">
          <a:xfrm>
            <a:off x="2663826" y="1662114"/>
            <a:ext cx="177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solidFill>
                  <a:schemeClr val="accent1"/>
                </a:solidFill>
                <a:latin typeface="Bookman Old Style" panose="02050604050505020204" pitchFamily="18" charset="0"/>
              </a:rPr>
              <a:t>(8 </a:t>
            </a:r>
            <a:r>
              <a:rPr lang="en-US" altLang="en-US" sz="2000">
                <a:solidFill>
                  <a:schemeClr val="accent1"/>
                </a:solidFill>
                <a:latin typeface="Bookman Old Style" panose="02050604050505020204" pitchFamily="18" charset="0"/>
                <a:sym typeface="Symbol" panose="05050102010706020507" pitchFamily="18" charset="2"/>
              </a:rPr>
              <a:t> </a:t>
            </a:r>
            <a:r>
              <a:rPr lang="en-US" altLang="en-US" sz="2000">
                <a:solidFill>
                  <a:schemeClr val="accent1"/>
                </a:solidFill>
                <a:latin typeface="Bookman Old Style" panose="02050604050505020204" pitchFamily="18" charset="0"/>
              </a:rPr>
              <a:t>15.20)</a:t>
            </a:r>
            <a:r>
              <a:rPr lang="en-US" altLang="en-US" sz="2000">
                <a:latin typeface="Times New Roman" panose="02020603050405020304" pitchFamily="18" charset="0"/>
              </a:rPr>
              <a:t> </a:t>
            </a:r>
          </a:p>
        </p:txBody>
      </p:sp>
      <p:sp>
        <p:nvSpPr>
          <p:cNvPr id="4613" name="Text Box 517"/>
          <p:cNvSpPr txBox="1">
            <a:spLocks noChangeArrowheads="1"/>
          </p:cNvSpPr>
          <p:nvPr/>
        </p:nvSpPr>
        <p:spPr bwMode="auto">
          <a:xfrm>
            <a:off x="5681664" y="1644651"/>
            <a:ext cx="165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1"/>
                </a:solidFill>
                <a:latin typeface="Bookman Old Style" panose="02050604050505020204" pitchFamily="18" charset="0"/>
              </a:rPr>
              <a:t>(4 </a:t>
            </a:r>
            <a:r>
              <a:rPr lang="en-US" altLang="en-US" sz="2000">
                <a:solidFill>
                  <a:schemeClr val="accent1"/>
                </a:solidFill>
                <a:latin typeface="Bookman Old Style" panose="02050604050505020204" pitchFamily="18" charset="0"/>
                <a:sym typeface="Symbol" panose="05050102010706020507" pitchFamily="18" charset="2"/>
              </a:rPr>
              <a:t> </a:t>
            </a:r>
            <a:r>
              <a:rPr lang="en-US" altLang="en-US" sz="2000">
                <a:solidFill>
                  <a:schemeClr val="accent1"/>
                </a:solidFill>
                <a:latin typeface="Bookman Old Style" panose="02050604050505020204" pitchFamily="18" charset="0"/>
              </a:rPr>
              <a:t>12.95)</a:t>
            </a:r>
          </a:p>
        </p:txBody>
      </p:sp>
      <p:sp>
        <p:nvSpPr>
          <p:cNvPr id="4614" name="Text Box 518"/>
          <p:cNvSpPr txBox="1">
            <a:spLocks noChangeArrowheads="1"/>
          </p:cNvSpPr>
          <p:nvPr/>
        </p:nvSpPr>
        <p:spPr bwMode="auto">
          <a:xfrm>
            <a:off x="8839200" y="3140076"/>
            <a:ext cx="13668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All shifts must be covered</a:t>
            </a:r>
          </a:p>
        </p:txBody>
      </p:sp>
      <p:sp>
        <p:nvSpPr>
          <p:cNvPr id="4615" name="Text Box 519"/>
          <p:cNvSpPr txBox="1">
            <a:spLocks noChangeArrowheads="1"/>
          </p:cNvSpPr>
          <p:nvPr/>
        </p:nvSpPr>
        <p:spPr bwMode="auto">
          <a:xfrm>
            <a:off x="5992813" y="5832475"/>
            <a:ext cx="4443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PT employee is 5/6 FT employee</a:t>
            </a:r>
          </a:p>
        </p:txBody>
      </p:sp>
      <p:sp>
        <p:nvSpPr>
          <p:cNvPr id="4617" name="Line 521"/>
          <p:cNvSpPr>
            <a:spLocks noChangeShapeType="1"/>
          </p:cNvSpPr>
          <p:nvPr/>
        </p:nvSpPr>
        <p:spPr bwMode="auto">
          <a:xfrm flipH="1" flipV="1">
            <a:off x="6530976" y="5414963"/>
            <a:ext cx="187325" cy="487362"/>
          </a:xfrm>
          <a:prstGeom prst="line">
            <a:avLst/>
          </a:prstGeom>
          <a:noFill/>
          <a:ln w="9525">
            <a:solidFill>
              <a:srgbClr val="FF99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 name="Rectangle 522"/>
          <p:cNvSpPr>
            <a:spLocks noChangeArrowheads="1"/>
          </p:cNvSpPr>
          <p:nvPr/>
        </p:nvSpPr>
        <p:spPr bwMode="auto">
          <a:xfrm>
            <a:off x="4183064" y="2513013"/>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6</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1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
        <p:nvSpPr>
          <p:cNvPr id="4619" name="Rectangle 523"/>
          <p:cNvSpPr>
            <a:spLocks noChangeArrowheads="1"/>
          </p:cNvSpPr>
          <p:nvPr/>
        </p:nvSpPr>
        <p:spPr bwMode="auto">
          <a:xfrm>
            <a:off x="4165601" y="3003550"/>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1</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2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
        <p:nvSpPr>
          <p:cNvPr id="4620" name="Rectangle 524"/>
          <p:cNvSpPr>
            <a:spLocks noChangeArrowheads="1"/>
          </p:cNvSpPr>
          <p:nvPr/>
        </p:nvSpPr>
        <p:spPr bwMode="auto">
          <a:xfrm>
            <a:off x="4148139" y="3533775"/>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2</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3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
        <p:nvSpPr>
          <p:cNvPr id="4621" name="Rectangle 525"/>
          <p:cNvSpPr>
            <a:spLocks noChangeArrowheads="1"/>
          </p:cNvSpPr>
          <p:nvPr/>
        </p:nvSpPr>
        <p:spPr bwMode="auto">
          <a:xfrm>
            <a:off x="4144964" y="4025900"/>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3</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4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
        <p:nvSpPr>
          <p:cNvPr id="4622" name="Rectangle 526"/>
          <p:cNvSpPr>
            <a:spLocks noChangeArrowheads="1"/>
          </p:cNvSpPr>
          <p:nvPr/>
        </p:nvSpPr>
        <p:spPr bwMode="auto">
          <a:xfrm>
            <a:off x="4179889" y="4505325"/>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4</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5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
        <p:nvSpPr>
          <p:cNvPr id="4623" name="Rectangle 527"/>
          <p:cNvSpPr>
            <a:spLocks noChangeArrowheads="1"/>
          </p:cNvSpPr>
          <p:nvPr/>
        </p:nvSpPr>
        <p:spPr bwMode="auto">
          <a:xfrm>
            <a:off x="4164014" y="4983163"/>
            <a:ext cx="19091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5</a:t>
            </a:r>
            <a:r>
              <a:rPr lang="en-US" altLang="en-US" sz="2200">
                <a:solidFill>
                  <a:srgbClr val="FFFFFF"/>
                </a:solidFill>
                <a:latin typeface="Bookman Old Style" panose="02050604050505020204" pitchFamily="18" charset="0"/>
              </a:rPr>
              <a:t>    +    </a:t>
            </a:r>
            <a:r>
              <a:rPr lang="en-US" altLang="en-US" sz="2200" i="1">
                <a:solidFill>
                  <a:srgbClr val="FFFFFF"/>
                </a:solidFill>
                <a:latin typeface="Bookman Old Style" panose="02050604050505020204" pitchFamily="18" charset="0"/>
              </a:rPr>
              <a:t>x</a:t>
            </a:r>
            <a:r>
              <a:rPr lang="en-US" altLang="en-US" sz="2200" baseline="-25000">
                <a:solidFill>
                  <a:srgbClr val="FFFFFF"/>
                </a:solidFill>
                <a:latin typeface="Bookman Old Style" panose="02050604050505020204" pitchFamily="18" charset="0"/>
              </a:rPr>
              <a:t>6    </a:t>
            </a:r>
            <a:r>
              <a:rPr lang="en-US" altLang="en-US" sz="2200">
                <a:solidFill>
                  <a:srgbClr val="FFFFFF"/>
                </a:solidFill>
                <a:latin typeface="Bookman Old Style" panose="02050604050505020204" pitchFamily="18" charset="0"/>
              </a:rPr>
              <a:t>+</a:t>
            </a:r>
            <a:r>
              <a:rPr lang="en-US" altLang="en-US" sz="1700">
                <a:solidFill>
                  <a:srgbClr val="FFFFFF"/>
                </a:solidFill>
                <a:latin typeface="Bookman Old Style" panose="02050604050505020204" pitchFamily="18" charset="0"/>
              </a:rPr>
              <a:t> </a:t>
            </a:r>
          </a:p>
        </p:txBody>
      </p:sp>
    </p:spTree>
    <p:extLst>
      <p:ext uri="{BB962C8B-B14F-4D97-AF65-F5344CB8AC3E}">
        <p14:creationId xmlns:p14="http://schemas.microsoft.com/office/powerpoint/2010/main" val="19862611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9" name="Slide Number Placeholder 2"/>
          <p:cNvSpPr>
            <a:spLocks noGrp="1"/>
          </p:cNvSpPr>
          <p:nvPr>
            <p:ph type="sldNum" sz="quarter" idx="11"/>
          </p:nvPr>
        </p:nvSpPr>
        <p:spPr/>
        <p:txBody>
          <a:bodyPr/>
          <a:lstStyle/>
          <a:p>
            <a:fld id="{641557F6-8D7C-41F3-82DC-4543C4062F3C}" type="slidenum">
              <a:rPr lang="en-US" altLang="en-US"/>
              <a:pPr/>
              <a:t>64</a:t>
            </a:fld>
            <a:endParaRPr lang="en-US" altLang="en-US"/>
          </a:p>
        </p:txBody>
      </p:sp>
      <p:sp>
        <p:nvSpPr>
          <p:cNvPr id="29702" name="Rectangle 6"/>
          <p:cNvSpPr>
            <a:spLocks noChangeArrowheads="1"/>
          </p:cNvSpPr>
          <p:nvPr/>
        </p:nvSpPr>
        <p:spPr bwMode="auto">
          <a:xfrm>
            <a:off x="3568700" y="1558925"/>
            <a:ext cx="1152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6</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1</a:t>
            </a:r>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9710" name="Rectangle 14"/>
          <p:cNvSpPr>
            <a:spLocks noChangeArrowheads="1"/>
          </p:cNvSpPr>
          <p:nvPr/>
        </p:nvSpPr>
        <p:spPr bwMode="auto">
          <a:xfrm>
            <a:off x="5127625" y="156051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9711" name="Rectangle 15"/>
          <p:cNvSpPr>
            <a:spLocks noChangeArrowheads="1"/>
          </p:cNvSpPr>
          <p:nvPr/>
        </p:nvSpPr>
        <p:spPr bwMode="auto">
          <a:xfrm>
            <a:off x="5921375" y="1506539"/>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2</a:t>
            </a:r>
            <a:endParaRPr lang="en-US" altLang="en-US" sz="2000">
              <a:latin typeface="Times New Roman" panose="02020603050405020304" pitchFamily="18" charset="0"/>
            </a:endParaRPr>
          </a:p>
        </p:txBody>
      </p:sp>
      <p:sp>
        <p:nvSpPr>
          <p:cNvPr id="29712" name="Rectangle 16"/>
          <p:cNvSpPr>
            <a:spLocks noChangeArrowheads="1"/>
          </p:cNvSpPr>
          <p:nvPr/>
        </p:nvSpPr>
        <p:spPr bwMode="auto">
          <a:xfrm>
            <a:off x="5921375" y="1812926"/>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3</a:t>
            </a:r>
            <a:endParaRPr lang="en-US" altLang="en-US" sz="2000">
              <a:latin typeface="Times New Roman" panose="02020603050405020304" pitchFamily="18" charset="0"/>
            </a:endParaRPr>
          </a:p>
        </p:txBody>
      </p:sp>
      <p:sp>
        <p:nvSpPr>
          <p:cNvPr id="29713" name="Line 17"/>
          <p:cNvSpPr>
            <a:spLocks noChangeShapeType="1"/>
          </p:cNvSpPr>
          <p:nvPr/>
        </p:nvSpPr>
        <p:spPr bwMode="auto">
          <a:xfrm flipV="1">
            <a:off x="5883276" y="1797051"/>
            <a:ext cx="176213" cy="11113"/>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4" name="Rectangle 18"/>
          <p:cNvSpPr>
            <a:spLocks noChangeArrowheads="1"/>
          </p:cNvSpPr>
          <p:nvPr/>
        </p:nvSpPr>
        <p:spPr bwMode="auto">
          <a:xfrm>
            <a:off x="6059488" y="1681164"/>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9731" name="Rectangle 35"/>
          <p:cNvSpPr>
            <a:spLocks noChangeArrowheads="1"/>
          </p:cNvSpPr>
          <p:nvPr/>
        </p:nvSpPr>
        <p:spPr bwMode="auto">
          <a:xfrm>
            <a:off x="5080000" y="2108200"/>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9732" name="Rectangle 36"/>
          <p:cNvSpPr>
            <a:spLocks noChangeArrowheads="1"/>
          </p:cNvSpPr>
          <p:nvPr/>
        </p:nvSpPr>
        <p:spPr bwMode="auto">
          <a:xfrm>
            <a:off x="5926138" y="2066926"/>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2</a:t>
            </a:r>
            <a:endParaRPr lang="en-US" altLang="en-US" sz="2000">
              <a:latin typeface="Times New Roman" panose="02020603050405020304" pitchFamily="18" charset="0"/>
            </a:endParaRPr>
          </a:p>
        </p:txBody>
      </p:sp>
      <p:sp>
        <p:nvSpPr>
          <p:cNvPr id="29733" name="Rectangle 37"/>
          <p:cNvSpPr>
            <a:spLocks noChangeArrowheads="1"/>
          </p:cNvSpPr>
          <p:nvPr/>
        </p:nvSpPr>
        <p:spPr bwMode="auto">
          <a:xfrm>
            <a:off x="5926138" y="2371726"/>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3</a:t>
            </a:r>
            <a:endParaRPr lang="en-US" altLang="en-US" sz="2000">
              <a:latin typeface="Times New Roman" panose="02020603050405020304" pitchFamily="18" charset="0"/>
            </a:endParaRPr>
          </a:p>
        </p:txBody>
      </p:sp>
      <p:sp>
        <p:nvSpPr>
          <p:cNvPr id="29734" name="Line 38"/>
          <p:cNvSpPr>
            <a:spLocks noChangeShapeType="1"/>
          </p:cNvSpPr>
          <p:nvPr/>
        </p:nvSpPr>
        <p:spPr bwMode="auto">
          <a:xfrm>
            <a:off x="5926138" y="2354264"/>
            <a:ext cx="138112"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5" name="Rectangle 39"/>
          <p:cNvSpPr>
            <a:spLocks noChangeArrowheads="1"/>
          </p:cNvSpPr>
          <p:nvPr/>
        </p:nvSpPr>
        <p:spPr bwMode="auto">
          <a:xfrm>
            <a:off x="6064250" y="2239964"/>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29745" name="Rectangle 49"/>
          <p:cNvSpPr>
            <a:spLocks noChangeArrowheads="1"/>
          </p:cNvSpPr>
          <p:nvPr/>
        </p:nvSpPr>
        <p:spPr bwMode="auto">
          <a:xfrm>
            <a:off x="5080000" y="2443163"/>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9746" name="Rectangle 50"/>
          <p:cNvSpPr>
            <a:spLocks noChangeArrowheads="1"/>
          </p:cNvSpPr>
          <p:nvPr/>
        </p:nvSpPr>
        <p:spPr bwMode="auto">
          <a:xfrm>
            <a:off x="5080000" y="2570163"/>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9747" name="Rectangle 51"/>
          <p:cNvSpPr>
            <a:spLocks noChangeArrowheads="1"/>
          </p:cNvSpPr>
          <p:nvPr/>
        </p:nvSpPr>
        <p:spPr bwMode="auto">
          <a:xfrm>
            <a:off x="5080000" y="2689225"/>
            <a:ext cx="977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9755" name="Rectangle 59"/>
          <p:cNvSpPr>
            <a:spLocks noChangeArrowheads="1"/>
          </p:cNvSpPr>
          <p:nvPr/>
        </p:nvSpPr>
        <p:spPr bwMode="auto">
          <a:xfrm>
            <a:off x="5080000" y="3090863"/>
            <a:ext cx="1683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29756" name="Rectangle 60"/>
          <p:cNvSpPr>
            <a:spLocks noChangeArrowheads="1"/>
          </p:cNvSpPr>
          <p:nvPr/>
        </p:nvSpPr>
        <p:spPr bwMode="auto">
          <a:xfrm>
            <a:off x="5899150" y="3036889"/>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2</a:t>
            </a:r>
            <a:endParaRPr lang="en-US" altLang="en-US" sz="2000">
              <a:latin typeface="Times New Roman" panose="02020603050405020304" pitchFamily="18" charset="0"/>
            </a:endParaRPr>
          </a:p>
        </p:txBody>
      </p:sp>
      <p:sp>
        <p:nvSpPr>
          <p:cNvPr id="29757" name="Rectangle 61"/>
          <p:cNvSpPr>
            <a:spLocks noChangeArrowheads="1"/>
          </p:cNvSpPr>
          <p:nvPr/>
        </p:nvSpPr>
        <p:spPr bwMode="auto">
          <a:xfrm>
            <a:off x="5899150" y="3343276"/>
            <a:ext cx="1586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3</a:t>
            </a:r>
            <a:endParaRPr lang="en-US" altLang="en-US" sz="2000">
              <a:latin typeface="Times New Roman" panose="02020603050405020304" pitchFamily="18" charset="0"/>
            </a:endParaRPr>
          </a:p>
        </p:txBody>
      </p:sp>
      <p:sp>
        <p:nvSpPr>
          <p:cNvPr id="29758" name="Line 62"/>
          <p:cNvSpPr>
            <a:spLocks noChangeShapeType="1"/>
          </p:cNvSpPr>
          <p:nvPr/>
        </p:nvSpPr>
        <p:spPr bwMode="auto">
          <a:xfrm>
            <a:off x="5899151" y="3325814"/>
            <a:ext cx="138113" cy="1587"/>
          </a:xfrm>
          <a:prstGeom prst="line">
            <a:avLst/>
          </a:prstGeom>
          <a:noFill/>
          <a:ln w="15875">
            <a:solidFill>
              <a:srgbClr val="FFFF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69" name="Rectangle 73"/>
          <p:cNvSpPr>
            <a:spLocks noChangeArrowheads="1"/>
          </p:cNvSpPr>
          <p:nvPr/>
        </p:nvSpPr>
        <p:spPr bwMode="auto">
          <a:xfrm>
            <a:off x="3481388" y="3686175"/>
            <a:ext cx="3730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i="1">
                <a:solidFill>
                  <a:srgbClr val="FFFFFF"/>
                </a:solidFill>
                <a:latin typeface="Bookman Old Style" panose="02050604050505020204" pitchFamily="18" charset="0"/>
              </a:rPr>
              <a:t>x</a:t>
            </a:r>
            <a:r>
              <a:rPr lang="en-US" altLang="en-US" sz="2400" i="1" baseline="-25000">
                <a:solidFill>
                  <a:srgbClr val="FFFFFF"/>
                </a:solidFill>
                <a:latin typeface="Bookman Old Style" panose="02050604050505020204" pitchFamily="18" charset="0"/>
              </a:rPr>
              <a:t>t  </a:t>
            </a:r>
            <a:r>
              <a:rPr lang="en-US" altLang="en-US" sz="2400">
                <a:solidFill>
                  <a:srgbClr val="FFFFFF"/>
                </a:solidFill>
                <a:latin typeface="Symbol" panose="05050102010706020507" pitchFamily="18" charset="2"/>
              </a:rPr>
              <a:t>³ 0,  </a:t>
            </a:r>
            <a:r>
              <a:rPr lang="en-US" altLang="en-US" sz="2400" i="1">
                <a:solidFill>
                  <a:srgbClr val="FFFFFF"/>
                </a:solidFill>
                <a:latin typeface="Bookman Old Style" panose="02050604050505020204" pitchFamily="18" charset="0"/>
              </a:rPr>
              <a:t>y</a:t>
            </a:r>
            <a:r>
              <a:rPr lang="en-US" altLang="en-US" sz="2400" i="1" baseline="-25000">
                <a:solidFill>
                  <a:srgbClr val="FFFFFF"/>
                </a:solidFill>
                <a:latin typeface="Bookman Old Style" panose="02050604050505020204" pitchFamily="18" charset="0"/>
              </a:rPr>
              <a:t>t  </a:t>
            </a:r>
            <a:r>
              <a:rPr lang="en-US" altLang="en-US" sz="2400">
                <a:solidFill>
                  <a:srgbClr val="FFFFFF"/>
                </a:solidFill>
                <a:latin typeface="Symbol" panose="05050102010706020507" pitchFamily="18" charset="2"/>
              </a:rPr>
              <a:t>³ 0   </a:t>
            </a:r>
            <a:r>
              <a:rPr lang="en-US" altLang="en-US" sz="2400" i="1">
                <a:solidFill>
                  <a:srgbClr val="FFFFFF"/>
                </a:solidFill>
                <a:latin typeface="Bookman Old Style" panose="02050604050505020204" pitchFamily="18" charset="0"/>
              </a:rPr>
              <a:t>t</a:t>
            </a:r>
            <a:r>
              <a:rPr lang="en-US" altLang="en-US" sz="2400">
                <a:solidFill>
                  <a:srgbClr val="FFFFFF"/>
                </a:solidFill>
                <a:latin typeface="Bookman Old Style" panose="02050604050505020204" pitchFamily="18" charset="0"/>
              </a:rPr>
              <a:t> =1,2, …,6</a:t>
            </a:r>
            <a:r>
              <a:rPr lang="en-US" altLang="en-US" sz="2400">
                <a:solidFill>
                  <a:srgbClr val="FFFFFF"/>
                </a:solidFill>
                <a:latin typeface="Symbol" panose="05050102010706020507" pitchFamily="18" charset="2"/>
              </a:rPr>
              <a:t> </a:t>
            </a:r>
          </a:p>
        </p:txBody>
      </p:sp>
      <p:sp>
        <p:nvSpPr>
          <p:cNvPr id="29779" name="Text Box 83"/>
          <p:cNvSpPr txBox="1">
            <a:spLocks noChangeArrowheads="1"/>
          </p:cNvSpPr>
          <p:nvPr/>
        </p:nvSpPr>
        <p:spPr bwMode="auto">
          <a:xfrm>
            <a:off x="8167689" y="1425576"/>
            <a:ext cx="2116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At least 2/3 workers must be full time</a:t>
            </a:r>
          </a:p>
        </p:txBody>
      </p:sp>
      <p:sp>
        <p:nvSpPr>
          <p:cNvPr id="29781" name="Rectangle 85"/>
          <p:cNvSpPr>
            <a:spLocks noChangeArrowheads="1"/>
          </p:cNvSpPr>
          <p:nvPr/>
        </p:nvSpPr>
        <p:spPr bwMode="auto">
          <a:xfrm>
            <a:off x="2071689" y="847725"/>
            <a:ext cx="26481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00"/>
                </a:solidFill>
                <a:latin typeface="Bookman Old Style" panose="02050604050505020204" pitchFamily="18" charset="0"/>
              </a:rPr>
              <a:t>More constraints:</a:t>
            </a:r>
            <a:endParaRPr lang="en-US" altLang="en-US" sz="2400">
              <a:latin typeface="Times New Roman" panose="02020603050405020304" pitchFamily="18" charset="0"/>
            </a:endParaRPr>
          </a:p>
        </p:txBody>
      </p:sp>
      <p:sp>
        <p:nvSpPr>
          <p:cNvPr id="29782" name="Text Box 86"/>
          <p:cNvSpPr txBox="1">
            <a:spLocks noChangeArrowheads="1"/>
          </p:cNvSpPr>
          <p:nvPr/>
        </p:nvSpPr>
        <p:spPr bwMode="auto">
          <a:xfrm>
            <a:off x="8221664" y="3590925"/>
            <a:ext cx="211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solidFill>
                  <a:srgbClr val="FF9966"/>
                </a:solidFill>
                <a:latin typeface="Times New Roman" panose="02020603050405020304" pitchFamily="18" charset="0"/>
              </a:rPr>
              <a:t>Nonnegativity</a:t>
            </a:r>
          </a:p>
        </p:txBody>
      </p:sp>
      <p:sp>
        <p:nvSpPr>
          <p:cNvPr id="29783" name="Rectangle 87"/>
          <p:cNvSpPr>
            <a:spLocks noChangeArrowheads="1"/>
          </p:cNvSpPr>
          <p:nvPr/>
        </p:nvSpPr>
        <p:spPr bwMode="auto">
          <a:xfrm>
            <a:off x="6124576" y="1581150"/>
            <a:ext cx="182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6</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1</a:t>
            </a:r>
            <a:r>
              <a:rPr lang="en-US" altLang="en-US" sz="2400">
                <a:solidFill>
                  <a:srgbClr val="FFFFFF"/>
                </a:solidFill>
                <a:latin typeface="Bookman Old Style" panose="02050604050505020204" pitchFamily="18" charset="0"/>
              </a:rPr>
              <a:t> + y</a:t>
            </a:r>
            <a:r>
              <a:rPr lang="en-US" altLang="en-US" sz="2400" baseline="-25000">
                <a:solidFill>
                  <a:srgbClr val="FFFFFF"/>
                </a:solidFill>
                <a:latin typeface="Bookman Old Style" panose="02050604050505020204" pitchFamily="18" charset="0"/>
              </a:rPr>
              <a:t>1</a:t>
            </a:r>
            <a:r>
              <a:rPr lang="en-US" altLang="en-US" sz="2400">
                <a:solidFill>
                  <a:srgbClr val="FFFFFF"/>
                </a:solidFill>
                <a:latin typeface="Bookman Old Style" panose="02050604050505020204" pitchFamily="18" charset="0"/>
              </a:rPr>
              <a:t>)</a:t>
            </a:r>
          </a:p>
        </p:txBody>
      </p:sp>
      <p:sp>
        <p:nvSpPr>
          <p:cNvPr id="29784" name="Rectangle 88"/>
          <p:cNvSpPr>
            <a:spLocks noChangeArrowheads="1"/>
          </p:cNvSpPr>
          <p:nvPr/>
        </p:nvSpPr>
        <p:spPr bwMode="auto">
          <a:xfrm>
            <a:off x="3605213" y="2168525"/>
            <a:ext cx="1152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1</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2</a:t>
            </a:r>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29785" name="Rectangle 89"/>
          <p:cNvSpPr>
            <a:spLocks noChangeArrowheads="1"/>
          </p:cNvSpPr>
          <p:nvPr/>
        </p:nvSpPr>
        <p:spPr bwMode="auto">
          <a:xfrm>
            <a:off x="6146801" y="2112963"/>
            <a:ext cx="182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1</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2</a:t>
            </a:r>
            <a:r>
              <a:rPr lang="en-US" altLang="en-US" sz="2400">
                <a:solidFill>
                  <a:srgbClr val="FFFFFF"/>
                </a:solidFill>
                <a:latin typeface="Bookman Old Style" panose="02050604050505020204" pitchFamily="18" charset="0"/>
              </a:rPr>
              <a:t> + y</a:t>
            </a:r>
            <a:r>
              <a:rPr lang="en-US" altLang="en-US" sz="2400" baseline="-25000">
                <a:solidFill>
                  <a:srgbClr val="FFFFFF"/>
                </a:solidFill>
                <a:latin typeface="Bookman Old Style" panose="02050604050505020204" pitchFamily="18" charset="0"/>
              </a:rPr>
              <a:t>2</a:t>
            </a:r>
            <a:r>
              <a:rPr lang="en-US" altLang="en-US" sz="2400">
                <a:solidFill>
                  <a:srgbClr val="FFFFFF"/>
                </a:solidFill>
                <a:latin typeface="Bookman Old Style" panose="02050604050505020204" pitchFamily="18" charset="0"/>
              </a:rPr>
              <a:t>)</a:t>
            </a:r>
          </a:p>
        </p:txBody>
      </p:sp>
      <p:sp>
        <p:nvSpPr>
          <p:cNvPr id="29786" name="Rectangle 90"/>
          <p:cNvSpPr>
            <a:spLocks noChangeArrowheads="1"/>
          </p:cNvSpPr>
          <p:nvPr/>
        </p:nvSpPr>
        <p:spPr bwMode="auto">
          <a:xfrm>
            <a:off x="6116639" y="3128963"/>
            <a:ext cx="18258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5</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6</a:t>
            </a:r>
            <a:r>
              <a:rPr lang="en-US" altLang="en-US" sz="2400">
                <a:solidFill>
                  <a:srgbClr val="FFFFFF"/>
                </a:solidFill>
                <a:latin typeface="Bookman Old Style" panose="02050604050505020204" pitchFamily="18" charset="0"/>
              </a:rPr>
              <a:t> + y</a:t>
            </a:r>
            <a:r>
              <a:rPr lang="en-US" altLang="en-US" sz="2400" baseline="-25000">
                <a:solidFill>
                  <a:srgbClr val="FFFFFF"/>
                </a:solidFill>
                <a:latin typeface="Bookman Old Style" panose="02050604050505020204" pitchFamily="18" charset="0"/>
              </a:rPr>
              <a:t>6</a:t>
            </a:r>
            <a:r>
              <a:rPr lang="en-US" altLang="en-US" sz="2400">
                <a:solidFill>
                  <a:srgbClr val="FFFFFF"/>
                </a:solidFill>
                <a:latin typeface="Bookman Old Style" panose="02050604050505020204" pitchFamily="18" charset="0"/>
              </a:rPr>
              <a:t>)</a:t>
            </a:r>
          </a:p>
        </p:txBody>
      </p:sp>
      <p:sp>
        <p:nvSpPr>
          <p:cNvPr id="29787" name="Rectangle 91"/>
          <p:cNvSpPr>
            <a:spLocks noChangeArrowheads="1"/>
          </p:cNvSpPr>
          <p:nvPr/>
        </p:nvSpPr>
        <p:spPr bwMode="auto">
          <a:xfrm>
            <a:off x="3679825" y="3117850"/>
            <a:ext cx="11525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400">
                <a:solidFill>
                  <a:srgbClr val="FFFFFF"/>
                </a:solidFill>
                <a:latin typeface="Bookman Old Style" panose="02050604050505020204" pitchFamily="18" charset="0"/>
              </a:rPr>
              <a:t>(</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5</a:t>
            </a:r>
            <a:r>
              <a:rPr lang="en-US" altLang="en-US" sz="2400">
                <a:solidFill>
                  <a:srgbClr val="FFFFFF"/>
                </a:solidFill>
                <a:latin typeface="Bookman Old Style" panose="02050604050505020204" pitchFamily="18" charset="0"/>
              </a:rPr>
              <a:t> + </a:t>
            </a:r>
            <a:r>
              <a:rPr lang="en-US" altLang="en-US" sz="2400" i="1">
                <a:solidFill>
                  <a:srgbClr val="FFFFFF"/>
                </a:solidFill>
                <a:latin typeface="Bookman Old Style" panose="02050604050505020204" pitchFamily="18" charset="0"/>
              </a:rPr>
              <a:t>x</a:t>
            </a:r>
            <a:r>
              <a:rPr lang="en-US" altLang="en-US" sz="2400" baseline="-25000">
                <a:solidFill>
                  <a:srgbClr val="FFFFFF"/>
                </a:solidFill>
                <a:latin typeface="Bookman Old Style" panose="02050604050505020204" pitchFamily="18" charset="0"/>
              </a:rPr>
              <a:t>6</a:t>
            </a:r>
            <a:r>
              <a:rPr lang="en-US" altLang="en-US" sz="24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11152106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3" name="Slide Number Placeholder 2"/>
          <p:cNvSpPr>
            <a:spLocks noGrp="1"/>
          </p:cNvSpPr>
          <p:nvPr>
            <p:ph type="sldNum" sz="quarter" idx="11"/>
          </p:nvPr>
        </p:nvSpPr>
        <p:spPr/>
        <p:txBody>
          <a:bodyPr/>
          <a:lstStyle/>
          <a:p>
            <a:fld id="{78A1B6E7-F188-4080-BF91-F64868BD84EA}" type="slidenum">
              <a:rPr lang="en-US" altLang="en-US"/>
              <a:pPr/>
              <a:t>65</a:t>
            </a:fld>
            <a:endParaRPr lang="en-US" altLang="en-US"/>
          </a:p>
        </p:txBody>
      </p:sp>
      <p:sp>
        <p:nvSpPr>
          <p:cNvPr id="3085" name="Rectangle 13"/>
          <p:cNvSpPr>
            <a:spLocks noChangeArrowheads="1"/>
          </p:cNvSpPr>
          <p:nvPr/>
        </p:nvSpPr>
        <p:spPr bwMode="auto">
          <a:xfrm>
            <a:off x="2119313" y="214314"/>
            <a:ext cx="700993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2. </a:t>
            </a:r>
            <a:r>
              <a:rPr lang="en-US" altLang="en-US">
                <a:solidFill>
                  <a:srgbClr val="FF9966"/>
                </a:solidFill>
                <a:latin typeface="Bookman Old Style" panose="02050604050505020204" pitchFamily="18" charset="0"/>
              </a:rPr>
              <a:t>Energy Generation Problem (with piecewise linear objective)</a:t>
            </a:r>
            <a:endParaRPr lang="en-US" altLang="en-US">
              <a:solidFill>
                <a:srgbClr val="FF9966"/>
              </a:solidFill>
              <a:latin typeface="Times New Roman" panose="02020603050405020304" pitchFamily="18" charset="0"/>
            </a:endParaRPr>
          </a:p>
        </p:txBody>
      </p:sp>
      <p:sp>
        <p:nvSpPr>
          <p:cNvPr id="3086" name="Rectangle 14"/>
          <p:cNvSpPr>
            <a:spLocks noChangeArrowheads="1"/>
          </p:cNvSpPr>
          <p:nvPr/>
        </p:nvSpPr>
        <p:spPr bwMode="auto">
          <a:xfrm>
            <a:off x="2967038" y="631825"/>
            <a:ext cx="5770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3088" name="Rectangle 16"/>
          <p:cNvSpPr>
            <a:spLocks noChangeArrowheads="1"/>
          </p:cNvSpPr>
          <p:nvPr/>
        </p:nvSpPr>
        <p:spPr bwMode="auto">
          <a:xfrm>
            <a:off x="2090738" y="655639"/>
            <a:ext cx="81915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600">
                <a:solidFill>
                  <a:srgbClr val="FFFFFF"/>
                </a:solidFill>
                <a:latin typeface="Bookman Old Style" panose="02050604050505020204" pitchFamily="18" charset="0"/>
              </a:rPr>
              <a:t>Austin Municipal Power and Light (AMPL) would like to determine optimal operating levels for their electric generators and associated distribution patterns that will satisfy customer demand.  Consider the following prototype system</a:t>
            </a:r>
          </a:p>
        </p:txBody>
      </p:sp>
      <p:sp>
        <p:nvSpPr>
          <p:cNvPr id="3090" name="Rectangle 18"/>
          <p:cNvSpPr>
            <a:spLocks noChangeArrowheads="1"/>
          </p:cNvSpPr>
          <p:nvPr/>
        </p:nvSpPr>
        <p:spPr bwMode="auto">
          <a:xfrm>
            <a:off x="3086101" y="2641601"/>
            <a:ext cx="7069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Plants</a:t>
            </a:r>
            <a:endParaRPr lang="en-US" altLang="en-US">
              <a:latin typeface="Times New Roman" panose="02020603050405020304" pitchFamily="18" charset="0"/>
            </a:endParaRPr>
          </a:p>
        </p:txBody>
      </p:sp>
      <p:sp>
        <p:nvSpPr>
          <p:cNvPr id="3091" name="Rectangle 19"/>
          <p:cNvSpPr>
            <a:spLocks noChangeArrowheads="1"/>
          </p:cNvSpPr>
          <p:nvPr/>
        </p:nvSpPr>
        <p:spPr bwMode="auto">
          <a:xfrm>
            <a:off x="2065338" y="4267201"/>
            <a:ext cx="78450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Bookman Old Style" panose="02050604050505020204" pitchFamily="18" charset="0"/>
              </a:rPr>
              <a:t>The two plants (generators) have the following (nonlinear) efficiencies:</a:t>
            </a:r>
            <a:endParaRPr lang="en-US" altLang="en-US">
              <a:latin typeface="Times New Roman" panose="02020603050405020304" pitchFamily="18" charset="0"/>
            </a:endParaRPr>
          </a:p>
        </p:txBody>
      </p:sp>
      <p:sp>
        <p:nvSpPr>
          <p:cNvPr id="3093" name="Rectangle 21"/>
          <p:cNvSpPr>
            <a:spLocks noChangeArrowheads="1"/>
          </p:cNvSpPr>
          <p:nvPr/>
        </p:nvSpPr>
        <p:spPr bwMode="auto">
          <a:xfrm>
            <a:off x="3646489" y="4665663"/>
            <a:ext cx="6251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Plant 1</a:t>
            </a:r>
            <a:endParaRPr lang="en-US" altLang="en-US" sz="2400">
              <a:latin typeface="Times New Roman" panose="02020603050405020304" pitchFamily="18" charset="0"/>
            </a:endParaRPr>
          </a:p>
        </p:txBody>
      </p:sp>
      <p:sp>
        <p:nvSpPr>
          <p:cNvPr id="3094" name="Rectangle 22"/>
          <p:cNvSpPr>
            <a:spLocks noChangeArrowheads="1"/>
          </p:cNvSpPr>
          <p:nvPr/>
        </p:nvSpPr>
        <p:spPr bwMode="auto">
          <a:xfrm>
            <a:off x="5387976" y="4665663"/>
            <a:ext cx="899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[ 0, 6 MW]</a:t>
            </a:r>
            <a:endParaRPr lang="en-US" altLang="en-US" sz="2400">
              <a:latin typeface="Times New Roman" panose="02020603050405020304" pitchFamily="18" charset="0"/>
            </a:endParaRPr>
          </a:p>
        </p:txBody>
      </p:sp>
      <p:sp>
        <p:nvSpPr>
          <p:cNvPr id="3095" name="Rectangle 23"/>
          <p:cNvSpPr>
            <a:spLocks noChangeArrowheads="1"/>
          </p:cNvSpPr>
          <p:nvPr/>
        </p:nvSpPr>
        <p:spPr bwMode="auto">
          <a:xfrm>
            <a:off x="7069138" y="4665663"/>
            <a:ext cx="12904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[ 6MW, 10MW]</a:t>
            </a:r>
            <a:endParaRPr lang="en-US" altLang="en-US" sz="2400">
              <a:latin typeface="Times New Roman" panose="02020603050405020304" pitchFamily="18" charset="0"/>
            </a:endParaRPr>
          </a:p>
        </p:txBody>
      </p:sp>
      <p:sp>
        <p:nvSpPr>
          <p:cNvPr id="3096" name="Rectangle 24"/>
          <p:cNvSpPr>
            <a:spLocks noChangeArrowheads="1"/>
          </p:cNvSpPr>
          <p:nvPr/>
        </p:nvSpPr>
        <p:spPr bwMode="auto">
          <a:xfrm>
            <a:off x="3208338" y="4876800"/>
            <a:ext cx="15180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Unit cost ($/MW)</a:t>
            </a:r>
            <a:endParaRPr lang="en-US" altLang="en-US" sz="2400">
              <a:latin typeface="Times New Roman" panose="02020603050405020304" pitchFamily="18" charset="0"/>
            </a:endParaRPr>
          </a:p>
        </p:txBody>
      </p:sp>
      <p:sp>
        <p:nvSpPr>
          <p:cNvPr id="3097" name="Rectangle 25"/>
          <p:cNvSpPr>
            <a:spLocks noChangeArrowheads="1"/>
          </p:cNvSpPr>
          <p:nvPr/>
        </p:nvSpPr>
        <p:spPr bwMode="auto">
          <a:xfrm>
            <a:off x="5667375" y="4876800"/>
            <a:ext cx="331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$10</a:t>
            </a:r>
            <a:endParaRPr lang="en-US" altLang="en-US" sz="2400">
              <a:latin typeface="Times New Roman" panose="02020603050405020304" pitchFamily="18" charset="0"/>
            </a:endParaRPr>
          </a:p>
        </p:txBody>
      </p:sp>
      <p:sp>
        <p:nvSpPr>
          <p:cNvPr id="3098" name="Rectangle 26"/>
          <p:cNvSpPr>
            <a:spLocks noChangeArrowheads="1"/>
          </p:cNvSpPr>
          <p:nvPr/>
        </p:nvSpPr>
        <p:spPr bwMode="auto">
          <a:xfrm>
            <a:off x="7542213" y="4876800"/>
            <a:ext cx="331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$25</a:t>
            </a:r>
            <a:endParaRPr lang="en-US" altLang="en-US" sz="2400">
              <a:latin typeface="Times New Roman" panose="02020603050405020304" pitchFamily="18" charset="0"/>
            </a:endParaRPr>
          </a:p>
        </p:txBody>
      </p:sp>
      <p:sp>
        <p:nvSpPr>
          <p:cNvPr id="3099" name="Rectangle 27"/>
          <p:cNvSpPr>
            <a:spLocks noChangeArrowheads="1"/>
          </p:cNvSpPr>
          <p:nvPr/>
        </p:nvSpPr>
        <p:spPr bwMode="auto">
          <a:xfrm>
            <a:off x="3619501" y="5203825"/>
            <a:ext cx="62517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Plant 2</a:t>
            </a:r>
            <a:endParaRPr lang="en-US" altLang="en-US" sz="2400">
              <a:latin typeface="Times New Roman" panose="02020603050405020304" pitchFamily="18" charset="0"/>
            </a:endParaRPr>
          </a:p>
        </p:txBody>
      </p:sp>
      <p:sp>
        <p:nvSpPr>
          <p:cNvPr id="3100" name="Rectangle 28"/>
          <p:cNvSpPr>
            <a:spLocks noChangeArrowheads="1"/>
          </p:cNvSpPr>
          <p:nvPr/>
        </p:nvSpPr>
        <p:spPr bwMode="auto">
          <a:xfrm>
            <a:off x="5360989" y="5203825"/>
            <a:ext cx="89928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[ 0, 5 MW]</a:t>
            </a:r>
            <a:endParaRPr lang="en-US" altLang="en-US" sz="2400">
              <a:latin typeface="Times New Roman" panose="02020603050405020304" pitchFamily="18" charset="0"/>
            </a:endParaRPr>
          </a:p>
        </p:txBody>
      </p:sp>
      <p:sp>
        <p:nvSpPr>
          <p:cNvPr id="3101" name="Rectangle 29"/>
          <p:cNvSpPr>
            <a:spLocks noChangeArrowheads="1"/>
          </p:cNvSpPr>
          <p:nvPr/>
        </p:nvSpPr>
        <p:spPr bwMode="auto">
          <a:xfrm>
            <a:off x="7070725" y="5203825"/>
            <a:ext cx="12327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[5MW, 11MW]</a:t>
            </a:r>
            <a:endParaRPr lang="en-US" altLang="en-US" sz="2400">
              <a:latin typeface="Times New Roman" panose="02020603050405020304" pitchFamily="18" charset="0"/>
            </a:endParaRPr>
          </a:p>
        </p:txBody>
      </p:sp>
      <p:sp>
        <p:nvSpPr>
          <p:cNvPr id="3102" name="Rectangle 30"/>
          <p:cNvSpPr>
            <a:spLocks noChangeArrowheads="1"/>
          </p:cNvSpPr>
          <p:nvPr/>
        </p:nvSpPr>
        <p:spPr bwMode="auto">
          <a:xfrm>
            <a:off x="3181350" y="5411788"/>
            <a:ext cx="151804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Unit cost ($/MW)</a:t>
            </a:r>
            <a:endParaRPr lang="en-US" altLang="en-US" sz="2400">
              <a:latin typeface="Times New Roman" panose="02020603050405020304" pitchFamily="18" charset="0"/>
            </a:endParaRPr>
          </a:p>
        </p:txBody>
      </p:sp>
      <p:sp>
        <p:nvSpPr>
          <p:cNvPr id="3103" name="Rectangle 31"/>
          <p:cNvSpPr>
            <a:spLocks noChangeArrowheads="1"/>
          </p:cNvSpPr>
          <p:nvPr/>
        </p:nvSpPr>
        <p:spPr bwMode="auto">
          <a:xfrm>
            <a:off x="5695950" y="5411788"/>
            <a:ext cx="22121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$8</a:t>
            </a:r>
            <a:endParaRPr lang="en-US" altLang="en-US" sz="2400">
              <a:latin typeface="Times New Roman" panose="02020603050405020304" pitchFamily="18" charset="0"/>
            </a:endParaRPr>
          </a:p>
        </p:txBody>
      </p:sp>
      <p:sp>
        <p:nvSpPr>
          <p:cNvPr id="3104" name="Rectangle 32"/>
          <p:cNvSpPr>
            <a:spLocks noChangeArrowheads="1"/>
          </p:cNvSpPr>
          <p:nvPr/>
        </p:nvSpPr>
        <p:spPr bwMode="auto">
          <a:xfrm>
            <a:off x="7515225" y="5411788"/>
            <a:ext cx="3318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FFFFFF"/>
                </a:solidFill>
                <a:latin typeface="Bookman Old Style" panose="02050604050505020204" pitchFamily="18" charset="0"/>
              </a:rPr>
              <a:t>$28</a:t>
            </a:r>
            <a:endParaRPr lang="en-US" altLang="en-US" sz="2400">
              <a:latin typeface="Times New Roman" panose="02020603050405020304" pitchFamily="18" charset="0"/>
            </a:endParaRPr>
          </a:p>
        </p:txBody>
      </p:sp>
      <p:sp>
        <p:nvSpPr>
          <p:cNvPr id="3105" name="Rectangle 33"/>
          <p:cNvSpPr>
            <a:spLocks noChangeArrowheads="1"/>
          </p:cNvSpPr>
          <p:nvPr/>
        </p:nvSpPr>
        <p:spPr bwMode="auto">
          <a:xfrm>
            <a:off x="2414588" y="5913439"/>
            <a:ext cx="7434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FF9966"/>
                </a:solidFill>
                <a:latin typeface="Bookman Old Style" panose="02050604050505020204" pitchFamily="18" charset="0"/>
              </a:rPr>
              <a:t>The table is to be read as follows.  For plant #1 if you generate at a rate of 8MW then the cost ($/sec) is  =  10(6) + 25(2) = 110. </a:t>
            </a:r>
            <a:endParaRPr lang="en-US" altLang="en-US">
              <a:latin typeface="Times New Roman" panose="02020603050405020304" pitchFamily="18" charset="0"/>
            </a:endParaRPr>
          </a:p>
        </p:txBody>
      </p:sp>
      <p:sp>
        <p:nvSpPr>
          <p:cNvPr id="3107" name="Rectangle 35"/>
          <p:cNvSpPr>
            <a:spLocks noChangeArrowheads="1"/>
          </p:cNvSpPr>
          <p:nvPr/>
        </p:nvSpPr>
        <p:spPr bwMode="auto">
          <a:xfrm>
            <a:off x="3916364" y="1682750"/>
            <a:ext cx="3386137" cy="2197100"/>
          </a:xfrm>
          <a:prstGeom prst="rect">
            <a:avLst/>
          </a:prstGeom>
          <a:solidFill>
            <a:srgbClr val="FFFF00"/>
          </a:solidFill>
          <a:ln w="9525">
            <a:solidFill>
              <a:srgbClr val="3366FF"/>
            </a:solidFill>
            <a:miter lim="800000"/>
            <a:headEnd/>
            <a:tailEnd/>
          </a:ln>
        </p:spPr>
        <p:txBody>
          <a:bodyPr/>
          <a:lstStyle/>
          <a:p>
            <a:endParaRPr lang="en-US"/>
          </a:p>
        </p:txBody>
      </p:sp>
      <p:sp>
        <p:nvSpPr>
          <p:cNvPr id="3108" name="Rectangle 36"/>
          <p:cNvSpPr>
            <a:spLocks noChangeArrowheads="1"/>
          </p:cNvSpPr>
          <p:nvPr/>
        </p:nvSpPr>
        <p:spPr bwMode="auto">
          <a:xfrm>
            <a:off x="4373564" y="3146426"/>
            <a:ext cx="276225" cy="276225"/>
          </a:xfrm>
          <a:prstGeom prst="rect">
            <a:avLst/>
          </a:prstGeom>
          <a:solidFill>
            <a:srgbClr val="FFFFFF"/>
          </a:solidFill>
          <a:ln w="9525">
            <a:solidFill>
              <a:srgbClr val="000000"/>
            </a:solidFill>
            <a:miter lim="800000"/>
            <a:headEnd/>
            <a:tailEnd/>
          </a:ln>
        </p:spPr>
        <p:txBody>
          <a:bodyPr/>
          <a:lstStyle/>
          <a:p>
            <a:endParaRPr lang="en-US"/>
          </a:p>
        </p:txBody>
      </p:sp>
      <p:sp>
        <p:nvSpPr>
          <p:cNvPr id="3109" name="Rectangle 37"/>
          <p:cNvSpPr>
            <a:spLocks noChangeArrowheads="1"/>
          </p:cNvSpPr>
          <p:nvPr/>
        </p:nvSpPr>
        <p:spPr bwMode="auto">
          <a:xfrm>
            <a:off x="4470400" y="3197225"/>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Times New Roman" panose="02020603050405020304" pitchFamily="18" charset="0"/>
              </a:rPr>
              <a:t>2</a:t>
            </a:r>
            <a:endParaRPr lang="en-US" altLang="en-US" sz="2400">
              <a:latin typeface="Times New Roman" panose="02020603050405020304" pitchFamily="18" charset="0"/>
            </a:endParaRPr>
          </a:p>
        </p:txBody>
      </p:sp>
      <p:sp>
        <p:nvSpPr>
          <p:cNvPr id="3110" name="Rectangle 38"/>
          <p:cNvSpPr>
            <a:spLocks noChangeArrowheads="1"/>
          </p:cNvSpPr>
          <p:nvPr/>
        </p:nvSpPr>
        <p:spPr bwMode="auto">
          <a:xfrm>
            <a:off x="4373564" y="2322514"/>
            <a:ext cx="276225" cy="276225"/>
          </a:xfrm>
          <a:prstGeom prst="rect">
            <a:avLst/>
          </a:prstGeom>
          <a:solidFill>
            <a:srgbClr val="FFFFFF"/>
          </a:solidFill>
          <a:ln w="9525">
            <a:solidFill>
              <a:srgbClr val="000000"/>
            </a:solidFill>
            <a:miter lim="800000"/>
            <a:headEnd/>
            <a:tailEnd/>
          </a:ln>
        </p:spPr>
        <p:txBody>
          <a:bodyPr/>
          <a:lstStyle/>
          <a:p>
            <a:endParaRPr lang="en-US"/>
          </a:p>
        </p:txBody>
      </p:sp>
      <p:sp>
        <p:nvSpPr>
          <p:cNvPr id="3111" name="Rectangle 39"/>
          <p:cNvSpPr>
            <a:spLocks noChangeArrowheads="1"/>
          </p:cNvSpPr>
          <p:nvPr/>
        </p:nvSpPr>
        <p:spPr bwMode="auto">
          <a:xfrm>
            <a:off x="4470400" y="2373313"/>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Times New Roman" panose="02020603050405020304" pitchFamily="18" charset="0"/>
              </a:rPr>
              <a:t>1</a:t>
            </a:r>
            <a:endParaRPr lang="en-US" altLang="en-US" sz="2400">
              <a:latin typeface="Times New Roman" panose="02020603050405020304" pitchFamily="18" charset="0"/>
            </a:endParaRPr>
          </a:p>
        </p:txBody>
      </p:sp>
      <p:sp>
        <p:nvSpPr>
          <p:cNvPr id="3112" name="Rectangle 40"/>
          <p:cNvSpPr>
            <a:spLocks noChangeArrowheads="1"/>
          </p:cNvSpPr>
          <p:nvPr/>
        </p:nvSpPr>
        <p:spPr bwMode="auto">
          <a:xfrm>
            <a:off x="6567488" y="3328989"/>
            <a:ext cx="277812" cy="276225"/>
          </a:xfrm>
          <a:prstGeom prst="rect">
            <a:avLst/>
          </a:prstGeom>
          <a:solidFill>
            <a:srgbClr val="FFFFFF"/>
          </a:solidFill>
          <a:ln w="9525">
            <a:solidFill>
              <a:srgbClr val="000000"/>
            </a:solidFill>
            <a:miter lim="800000"/>
            <a:headEnd/>
            <a:tailEnd/>
          </a:ln>
        </p:spPr>
        <p:txBody>
          <a:bodyPr/>
          <a:lstStyle/>
          <a:p>
            <a:endParaRPr lang="en-US"/>
          </a:p>
        </p:txBody>
      </p:sp>
      <p:sp>
        <p:nvSpPr>
          <p:cNvPr id="3113" name="Rectangle 41"/>
          <p:cNvSpPr>
            <a:spLocks noChangeArrowheads="1"/>
          </p:cNvSpPr>
          <p:nvPr/>
        </p:nvSpPr>
        <p:spPr bwMode="auto">
          <a:xfrm>
            <a:off x="6664325" y="3379788"/>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Times New Roman" panose="02020603050405020304" pitchFamily="18" charset="0"/>
              </a:rPr>
              <a:t>3</a:t>
            </a:r>
            <a:endParaRPr lang="en-US" altLang="en-US" sz="2400">
              <a:latin typeface="Times New Roman" panose="02020603050405020304" pitchFamily="18" charset="0"/>
            </a:endParaRPr>
          </a:p>
        </p:txBody>
      </p:sp>
      <p:sp>
        <p:nvSpPr>
          <p:cNvPr id="3114" name="Rectangle 42"/>
          <p:cNvSpPr>
            <a:spLocks noChangeArrowheads="1"/>
          </p:cNvSpPr>
          <p:nvPr/>
        </p:nvSpPr>
        <p:spPr bwMode="auto">
          <a:xfrm>
            <a:off x="6567488" y="2689226"/>
            <a:ext cx="277812" cy="276225"/>
          </a:xfrm>
          <a:prstGeom prst="rect">
            <a:avLst/>
          </a:prstGeom>
          <a:solidFill>
            <a:srgbClr val="FFFFFF"/>
          </a:solidFill>
          <a:ln w="9525">
            <a:solidFill>
              <a:srgbClr val="000000"/>
            </a:solidFill>
            <a:miter lim="800000"/>
            <a:headEnd/>
            <a:tailEnd/>
          </a:ln>
        </p:spPr>
        <p:txBody>
          <a:bodyPr/>
          <a:lstStyle/>
          <a:p>
            <a:endParaRPr lang="en-US"/>
          </a:p>
        </p:txBody>
      </p:sp>
      <p:sp>
        <p:nvSpPr>
          <p:cNvPr id="3115" name="Rectangle 43"/>
          <p:cNvSpPr>
            <a:spLocks noChangeArrowheads="1"/>
          </p:cNvSpPr>
          <p:nvPr/>
        </p:nvSpPr>
        <p:spPr bwMode="auto">
          <a:xfrm>
            <a:off x="6664325" y="2740025"/>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Times New Roman" panose="02020603050405020304" pitchFamily="18" charset="0"/>
              </a:rPr>
              <a:t>2</a:t>
            </a:r>
            <a:endParaRPr lang="en-US" altLang="en-US" sz="2400">
              <a:latin typeface="Times New Roman" panose="02020603050405020304" pitchFamily="18" charset="0"/>
            </a:endParaRPr>
          </a:p>
        </p:txBody>
      </p:sp>
      <p:sp>
        <p:nvSpPr>
          <p:cNvPr id="3116" name="Rectangle 44"/>
          <p:cNvSpPr>
            <a:spLocks noChangeArrowheads="1"/>
          </p:cNvSpPr>
          <p:nvPr/>
        </p:nvSpPr>
        <p:spPr bwMode="auto">
          <a:xfrm>
            <a:off x="6567488" y="2047876"/>
            <a:ext cx="277812" cy="277813"/>
          </a:xfrm>
          <a:prstGeom prst="rect">
            <a:avLst/>
          </a:prstGeom>
          <a:solidFill>
            <a:srgbClr val="FFFFFF"/>
          </a:solidFill>
          <a:ln w="9525">
            <a:solidFill>
              <a:srgbClr val="000000"/>
            </a:solidFill>
            <a:miter lim="800000"/>
            <a:headEnd/>
            <a:tailEnd/>
          </a:ln>
        </p:spPr>
        <p:txBody>
          <a:bodyPr/>
          <a:lstStyle/>
          <a:p>
            <a:endParaRPr lang="en-US"/>
          </a:p>
        </p:txBody>
      </p:sp>
      <p:sp>
        <p:nvSpPr>
          <p:cNvPr id="3117" name="Rectangle 45"/>
          <p:cNvSpPr>
            <a:spLocks noChangeArrowheads="1"/>
          </p:cNvSpPr>
          <p:nvPr/>
        </p:nvSpPr>
        <p:spPr bwMode="auto">
          <a:xfrm>
            <a:off x="6664325" y="2098675"/>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Times New Roman" panose="02020603050405020304" pitchFamily="18" charset="0"/>
              </a:rPr>
              <a:t>1</a:t>
            </a:r>
            <a:endParaRPr lang="en-US" altLang="en-US" sz="2400">
              <a:latin typeface="Times New Roman" panose="02020603050405020304" pitchFamily="18" charset="0"/>
            </a:endParaRPr>
          </a:p>
        </p:txBody>
      </p:sp>
      <p:sp>
        <p:nvSpPr>
          <p:cNvPr id="3118" name="Line 46"/>
          <p:cNvSpPr>
            <a:spLocks noChangeShapeType="1"/>
          </p:cNvSpPr>
          <p:nvPr/>
        </p:nvSpPr>
        <p:spPr bwMode="auto">
          <a:xfrm flipH="1" flipV="1">
            <a:off x="4648200" y="3236914"/>
            <a:ext cx="1919288"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7"/>
          <p:cNvSpPr>
            <a:spLocks noChangeShapeType="1"/>
          </p:cNvSpPr>
          <p:nvPr/>
        </p:nvSpPr>
        <p:spPr bwMode="auto">
          <a:xfrm flipV="1">
            <a:off x="4648200" y="2871789"/>
            <a:ext cx="1919288" cy="3651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8"/>
          <p:cNvSpPr>
            <a:spLocks noChangeShapeType="1"/>
          </p:cNvSpPr>
          <p:nvPr/>
        </p:nvSpPr>
        <p:spPr bwMode="auto">
          <a:xfrm flipH="1" flipV="1">
            <a:off x="4648200" y="2505076"/>
            <a:ext cx="1919288" cy="3667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9"/>
          <p:cNvSpPr>
            <a:spLocks noChangeShapeType="1"/>
          </p:cNvSpPr>
          <p:nvPr/>
        </p:nvSpPr>
        <p:spPr bwMode="auto">
          <a:xfrm flipH="1" flipV="1">
            <a:off x="4648200" y="2505076"/>
            <a:ext cx="1919288" cy="1006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Line 50"/>
          <p:cNvSpPr>
            <a:spLocks noChangeShapeType="1"/>
          </p:cNvSpPr>
          <p:nvPr/>
        </p:nvSpPr>
        <p:spPr bwMode="auto">
          <a:xfrm flipV="1">
            <a:off x="4648200" y="2230439"/>
            <a:ext cx="1919288" cy="2746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3" name="Line 51"/>
          <p:cNvSpPr>
            <a:spLocks noChangeShapeType="1"/>
          </p:cNvSpPr>
          <p:nvPr/>
        </p:nvSpPr>
        <p:spPr bwMode="auto">
          <a:xfrm flipH="1">
            <a:off x="4648200" y="2230439"/>
            <a:ext cx="1919288" cy="1006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Rectangle 52"/>
          <p:cNvSpPr>
            <a:spLocks noChangeArrowheads="1"/>
          </p:cNvSpPr>
          <p:nvPr/>
        </p:nvSpPr>
        <p:spPr bwMode="auto">
          <a:xfrm>
            <a:off x="7573964" y="2414589"/>
            <a:ext cx="731837" cy="54768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25" name="Rectangle 53"/>
          <p:cNvSpPr>
            <a:spLocks noChangeArrowheads="1"/>
          </p:cNvSpPr>
          <p:nvPr/>
        </p:nvSpPr>
        <p:spPr bwMode="auto">
          <a:xfrm>
            <a:off x="7410450" y="2459039"/>
            <a:ext cx="774700" cy="5492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en-US">
                <a:solidFill>
                  <a:srgbClr val="FFFFFF"/>
                </a:solidFill>
                <a:latin typeface="Times New Roman" panose="02020603050405020304" pitchFamily="18" charset="0"/>
              </a:rPr>
              <a:t>Demand</a:t>
            </a:r>
          </a:p>
          <a:p>
            <a:pPr algn="ctr"/>
            <a:r>
              <a:rPr lang="en-US" altLang="en-US">
                <a:solidFill>
                  <a:srgbClr val="FFFFFF"/>
                </a:solidFill>
                <a:latin typeface="Times New Roman" panose="02020603050405020304" pitchFamily="18" charset="0"/>
              </a:rPr>
              <a:t>sectors</a:t>
            </a:r>
            <a:endParaRPr lang="en-US" altLang="en-US">
              <a:latin typeface="Times New Roman" panose="02020603050405020304" pitchFamily="18" charset="0"/>
            </a:endParaRPr>
          </a:p>
        </p:txBody>
      </p:sp>
      <p:sp>
        <p:nvSpPr>
          <p:cNvPr id="3128" name="Rectangle 56"/>
          <p:cNvSpPr>
            <a:spLocks noChangeArrowheads="1"/>
          </p:cNvSpPr>
          <p:nvPr/>
        </p:nvSpPr>
        <p:spPr bwMode="auto">
          <a:xfrm>
            <a:off x="7897813" y="1674814"/>
            <a:ext cx="2025650" cy="274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Demand requirements</a:t>
            </a:r>
            <a:endParaRPr lang="en-US" altLang="en-US">
              <a:latin typeface="Times New Roman" panose="02020603050405020304" pitchFamily="18" charset="0"/>
            </a:endParaRPr>
          </a:p>
        </p:txBody>
      </p:sp>
      <p:sp>
        <p:nvSpPr>
          <p:cNvPr id="3129" name="Rectangle 57"/>
          <p:cNvSpPr>
            <a:spLocks noChangeArrowheads="1"/>
          </p:cNvSpPr>
          <p:nvPr/>
        </p:nvSpPr>
        <p:spPr bwMode="auto">
          <a:xfrm>
            <a:off x="8540750" y="2078039"/>
            <a:ext cx="590550" cy="274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4 MW</a:t>
            </a:r>
            <a:endParaRPr lang="en-US" altLang="en-US">
              <a:latin typeface="Times New Roman" panose="02020603050405020304" pitchFamily="18" charset="0"/>
            </a:endParaRPr>
          </a:p>
        </p:txBody>
      </p:sp>
      <p:sp>
        <p:nvSpPr>
          <p:cNvPr id="3131" name="Rectangle 59"/>
          <p:cNvSpPr>
            <a:spLocks noChangeArrowheads="1"/>
          </p:cNvSpPr>
          <p:nvPr/>
        </p:nvSpPr>
        <p:spPr bwMode="auto">
          <a:xfrm>
            <a:off x="8532813" y="2662239"/>
            <a:ext cx="590550" cy="2746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7 MW</a:t>
            </a:r>
            <a:endParaRPr lang="en-US" altLang="en-US">
              <a:latin typeface="Times New Roman" panose="02020603050405020304" pitchFamily="18" charset="0"/>
            </a:endParaRPr>
          </a:p>
        </p:txBody>
      </p:sp>
      <p:sp>
        <p:nvSpPr>
          <p:cNvPr id="3133" name="Rectangle 61"/>
          <p:cNvSpPr>
            <a:spLocks noChangeArrowheads="1"/>
          </p:cNvSpPr>
          <p:nvPr/>
        </p:nvSpPr>
        <p:spPr bwMode="auto">
          <a:xfrm>
            <a:off x="8561388" y="3397250"/>
            <a:ext cx="590550" cy="27463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FF"/>
                </a:solidFill>
                <a:latin typeface="Times New Roman" panose="02020603050405020304" pitchFamily="18" charset="0"/>
              </a:rPr>
              <a:t>6 MW</a:t>
            </a:r>
            <a:endParaRPr lang="en-US" altLang="en-US">
              <a:latin typeface="Times New Roman" panose="02020603050405020304" pitchFamily="18" charset="0"/>
            </a:endParaRPr>
          </a:p>
        </p:txBody>
      </p:sp>
    </p:spTree>
    <p:extLst>
      <p:ext uri="{BB962C8B-B14F-4D97-AF65-F5344CB8AC3E}">
        <p14:creationId xmlns:p14="http://schemas.microsoft.com/office/powerpoint/2010/main" val="39889691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114" name="Slide Number Placeholder 2"/>
          <p:cNvSpPr>
            <a:spLocks noGrp="1"/>
          </p:cNvSpPr>
          <p:nvPr>
            <p:ph type="sldNum" sz="quarter" idx="11"/>
          </p:nvPr>
        </p:nvSpPr>
        <p:spPr/>
        <p:txBody>
          <a:bodyPr/>
          <a:lstStyle/>
          <a:p>
            <a:fld id="{E51FC7BC-46EF-4B75-A1A2-CF8F4DBED06E}" type="slidenum">
              <a:rPr lang="en-US" altLang="en-US"/>
              <a:pPr/>
              <a:t>66</a:t>
            </a:fld>
            <a:endParaRPr lang="en-US" altLang="en-US"/>
          </a:p>
        </p:txBody>
      </p:sp>
      <p:sp>
        <p:nvSpPr>
          <p:cNvPr id="8196" name="Rectangle 4"/>
          <p:cNvSpPr>
            <a:spLocks noChangeArrowheads="1"/>
          </p:cNvSpPr>
          <p:nvPr/>
        </p:nvSpPr>
        <p:spPr bwMode="auto">
          <a:xfrm>
            <a:off x="2276475" y="1022351"/>
            <a:ext cx="70500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a:solidFill>
                  <a:srgbClr val="FFFFFF"/>
                </a:solidFill>
                <a:latin typeface="Bookman Old Style" panose="02050604050505020204" pitchFamily="18" charset="0"/>
              </a:rPr>
              <a:t>Formulate an LP that, when solved, will yield optimal power generation and distribution levels. </a:t>
            </a:r>
            <a:endParaRPr lang="en-US" altLang="en-US">
              <a:latin typeface="Times New Roman" panose="02020603050405020304" pitchFamily="18" charset="0"/>
            </a:endParaRPr>
          </a:p>
        </p:txBody>
      </p:sp>
      <p:sp>
        <p:nvSpPr>
          <p:cNvPr id="8198" name="Rectangle 6"/>
          <p:cNvSpPr>
            <a:spLocks noChangeArrowheads="1"/>
          </p:cNvSpPr>
          <p:nvPr/>
        </p:nvSpPr>
        <p:spPr bwMode="auto">
          <a:xfrm>
            <a:off x="2292351" y="1912939"/>
            <a:ext cx="20919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a:solidFill>
                  <a:srgbClr val="FFFF00"/>
                </a:solidFill>
                <a:latin typeface="Bookman Old Style" panose="02050604050505020204" pitchFamily="18" charset="0"/>
              </a:rPr>
              <a:t>Decision Variables</a:t>
            </a:r>
            <a:endParaRPr lang="en-US" altLang="en-US">
              <a:latin typeface="Times New Roman" panose="02020603050405020304" pitchFamily="18" charset="0"/>
            </a:endParaRPr>
          </a:p>
        </p:txBody>
      </p:sp>
      <p:sp>
        <p:nvSpPr>
          <p:cNvPr id="8200" name="Rectangle 8"/>
          <p:cNvSpPr>
            <a:spLocks noChangeArrowheads="1"/>
          </p:cNvSpPr>
          <p:nvPr/>
        </p:nvSpPr>
        <p:spPr bwMode="auto">
          <a:xfrm>
            <a:off x="2474913" y="2427289"/>
            <a:ext cx="110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8201" name="Rectangle 9"/>
          <p:cNvSpPr>
            <a:spLocks noChangeArrowheads="1"/>
          </p:cNvSpPr>
          <p:nvPr/>
        </p:nvSpPr>
        <p:spPr bwMode="auto">
          <a:xfrm>
            <a:off x="2646364" y="2498725"/>
            <a:ext cx="39113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11    </a:t>
            </a:r>
            <a:endParaRPr lang="en-US" altLang="en-US" sz="2400">
              <a:latin typeface="Times New Roman" panose="02020603050405020304" pitchFamily="18" charset="0"/>
            </a:endParaRPr>
          </a:p>
        </p:txBody>
      </p:sp>
      <p:sp>
        <p:nvSpPr>
          <p:cNvPr id="8202" name="Rectangle 10"/>
          <p:cNvSpPr>
            <a:spLocks noChangeArrowheads="1"/>
          </p:cNvSpPr>
          <p:nvPr/>
        </p:nvSpPr>
        <p:spPr bwMode="auto">
          <a:xfrm>
            <a:off x="3105151" y="2427289"/>
            <a:ext cx="28838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power generated at plant </a:t>
            </a:r>
            <a:endParaRPr lang="en-US" altLang="en-US" sz="2400">
              <a:latin typeface="Times New Roman" panose="02020603050405020304" pitchFamily="18" charset="0"/>
            </a:endParaRPr>
          </a:p>
        </p:txBody>
      </p:sp>
      <p:sp>
        <p:nvSpPr>
          <p:cNvPr id="8203" name="Rectangle 11"/>
          <p:cNvSpPr>
            <a:spLocks noChangeArrowheads="1"/>
          </p:cNvSpPr>
          <p:nvPr/>
        </p:nvSpPr>
        <p:spPr bwMode="auto">
          <a:xfrm>
            <a:off x="6018213" y="2427289"/>
            <a:ext cx="22987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  at operating level  1 </a:t>
            </a:r>
            <a:endParaRPr lang="en-US" altLang="en-US" sz="2400">
              <a:latin typeface="Times New Roman" panose="02020603050405020304" pitchFamily="18" charset="0"/>
            </a:endParaRPr>
          </a:p>
        </p:txBody>
      </p:sp>
      <p:sp>
        <p:nvSpPr>
          <p:cNvPr id="8205" name="Rectangle 13"/>
          <p:cNvSpPr>
            <a:spLocks noChangeArrowheads="1"/>
          </p:cNvSpPr>
          <p:nvPr/>
        </p:nvSpPr>
        <p:spPr bwMode="auto">
          <a:xfrm>
            <a:off x="2474913" y="2722564"/>
            <a:ext cx="110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8206" name="Rectangle 14"/>
          <p:cNvSpPr>
            <a:spLocks noChangeArrowheads="1"/>
          </p:cNvSpPr>
          <p:nvPr/>
        </p:nvSpPr>
        <p:spPr bwMode="auto">
          <a:xfrm>
            <a:off x="2646363" y="2794000"/>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8207" name="Rectangle 15"/>
          <p:cNvSpPr>
            <a:spLocks noChangeArrowheads="1"/>
          </p:cNvSpPr>
          <p:nvPr/>
        </p:nvSpPr>
        <p:spPr bwMode="auto">
          <a:xfrm>
            <a:off x="3706813" y="278765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08" name="Rectangle 16"/>
          <p:cNvSpPr>
            <a:spLocks noChangeArrowheads="1"/>
          </p:cNvSpPr>
          <p:nvPr/>
        </p:nvSpPr>
        <p:spPr bwMode="auto">
          <a:xfrm>
            <a:off x="4170363" y="27606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09" name="Rectangle 17"/>
          <p:cNvSpPr>
            <a:spLocks noChangeArrowheads="1"/>
          </p:cNvSpPr>
          <p:nvPr/>
        </p:nvSpPr>
        <p:spPr bwMode="auto">
          <a:xfrm>
            <a:off x="4786313" y="27606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10" name="Rectangle 18"/>
          <p:cNvSpPr>
            <a:spLocks noChangeArrowheads="1"/>
          </p:cNvSpPr>
          <p:nvPr/>
        </p:nvSpPr>
        <p:spPr bwMode="auto">
          <a:xfrm>
            <a:off x="5402263" y="27606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11" name="Rectangle 19"/>
          <p:cNvSpPr>
            <a:spLocks noChangeArrowheads="1"/>
          </p:cNvSpPr>
          <p:nvPr/>
        </p:nvSpPr>
        <p:spPr bwMode="auto">
          <a:xfrm>
            <a:off x="6245225" y="2794000"/>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12" name="Rectangle 20"/>
          <p:cNvSpPr>
            <a:spLocks noChangeArrowheads="1"/>
          </p:cNvSpPr>
          <p:nvPr/>
        </p:nvSpPr>
        <p:spPr bwMode="auto">
          <a:xfrm>
            <a:off x="6018213" y="269557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a:t>
            </a:r>
            <a:endParaRPr lang="en-US" altLang="en-US" sz="2400">
              <a:latin typeface="Times New Roman" panose="02020603050405020304" pitchFamily="18" charset="0"/>
            </a:endParaRPr>
          </a:p>
        </p:txBody>
      </p:sp>
      <p:sp>
        <p:nvSpPr>
          <p:cNvPr id="8213" name="Rectangle 21"/>
          <p:cNvSpPr>
            <a:spLocks noChangeArrowheads="1"/>
          </p:cNvSpPr>
          <p:nvPr/>
        </p:nvSpPr>
        <p:spPr bwMode="auto">
          <a:xfrm>
            <a:off x="6634163" y="27606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14" name="Rectangle 22"/>
          <p:cNvSpPr>
            <a:spLocks noChangeArrowheads="1"/>
          </p:cNvSpPr>
          <p:nvPr/>
        </p:nvSpPr>
        <p:spPr bwMode="auto">
          <a:xfrm>
            <a:off x="7194550" y="2738438"/>
            <a:ext cx="30003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17" name="Rectangle 25"/>
          <p:cNvSpPr>
            <a:spLocks noChangeArrowheads="1"/>
          </p:cNvSpPr>
          <p:nvPr/>
        </p:nvSpPr>
        <p:spPr bwMode="auto">
          <a:xfrm>
            <a:off x="7713663" y="27606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18" name="Rectangle 26"/>
          <p:cNvSpPr>
            <a:spLocks noChangeArrowheads="1"/>
          </p:cNvSpPr>
          <p:nvPr/>
        </p:nvSpPr>
        <p:spPr bwMode="auto">
          <a:xfrm>
            <a:off x="8112125" y="274955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19" name="Rectangle 27"/>
          <p:cNvSpPr>
            <a:spLocks noChangeArrowheads="1"/>
          </p:cNvSpPr>
          <p:nvPr/>
        </p:nvSpPr>
        <p:spPr bwMode="auto">
          <a:xfrm>
            <a:off x="2474913" y="3017839"/>
            <a:ext cx="110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8220" name="Rectangle 28"/>
          <p:cNvSpPr>
            <a:spLocks noChangeArrowheads="1"/>
          </p:cNvSpPr>
          <p:nvPr/>
        </p:nvSpPr>
        <p:spPr bwMode="auto">
          <a:xfrm>
            <a:off x="2646363" y="3089275"/>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8221" name="Rectangle 29"/>
          <p:cNvSpPr>
            <a:spLocks noChangeArrowheads="1"/>
          </p:cNvSpPr>
          <p:nvPr/>
        </p:nvSpPr>
        <p:spPr bwMode="auto">
          <a:xfrm>
            <a:off x="3706813" y="30829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2" name="Rectangle 30"/>
          <p:cNvSpPr>
            <a:spLocks noChangeArrowheads="1"/>
          </p:cNvSpPr>
          <p:nvPr/>
        </p:nvSpPr>
        <p:spPr bwMode="auto">
          <a:xfrm>
            <a:off x="4143375"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3" name="Rectangle 31"/>
          <p:cNvSpPr>
            <a:spLocks noChangeArrowheads="1"/>
          </p:cNvSpPr>
          <p:nvPr/>
        </p:nvSpPr>
        <p:spPr bwMode="auto">
          <a:xfrm>
            <a:off x="4759325"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4" name="Rectangle 32"/>
          <p:cNvSpPr>
            <a:spLocks noChangeArrowheads="1"/>
          </p:cNvSpPr>
          <p:nvPr/>
        </p:nvSpPr>
        <p:spPr bwMode="auto">
          <a:xfrm>
            <a:off x="5375275"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5" name="Rectangle 33"/>
          <p:cNvSpPr>
            <a:spLocks noChangeArrowheads="1"/>
          </p:cNvSpPr>
          <p:nvPr/>
        </p:nvSpPr>
        <p:spPr bwMode="auto">
          <a:xfrm>
            <a:off x="6245225" y="3089275"/>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26" name="Rectangle 34"/>
          <p:cNvSpPr>
            <a:spLocks noChangeArrowheads="1"/>
          </p:cNvSpPr>
          <p:nvPr/>
        </p:nvSpPr>
        <p:spPr bwMode="auto">
          <a:xfrm>
            <a:off x="6018213" y="299085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27" name="Rectangle 35"/>
          <p:cNvSpPr>
            <a:spLocks noChangeArrowheads="1"/>
          </p:cNvSpPr>
          <p:nvPr/>
        </p:nvSpPr>
        <p:spPr bwMode="auto">
          <a:xfrm>
            <a:off x="6607175"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8" name="Rectangle 36"/>
          <p:cNvSpPr>
            <a:spLocks noChangeArrowheads="1"/>
          </p:cNvSpPr>
          <p:nvPr/>
        </p:nvSpPr>
        <p:spPr bwMode="auto">
          <a:xfrm>
            <a:off x="7183438"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29" name="Rectangle 37"/>
          <p:cNvSpPr>
            <a:spLocks noChangeArrowheads="1"/>
          </p:cNvSpPr>
          <p:nvPr/>
        </p:nvSpPr>
        <p:spPr bwMode="auto">
          <a:xfrm>
            <a:off x="8093075" y="3089275"/>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31" name="Rectangle 39"/>
          <p:cNvSpPr>
            <a:spLocks noChangeArrowheads="1"/>
          </p:cNvSpPr>
          <p:nvPr/>
        </p:nvSpPr>
        <p:spPr bwMode="auto">
          <a:xfrm>
            <a:off x="7742238" y="30559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32" name="Rectangle 40"/>
          <p:cNvSpPr>
            <a:spLocks noChangeArrowheads="1"/>
          </p:cNvSpPr>
          <p:nvPr/>
        </p:nvSpPr>
        <p:spPr bwMode="auto">
          <a:xfrm>
            <a:off x="8110538" y="300355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a:t>
            </a:r>
            <a:endParaRPr lang="en-US" altLang="en-US" sz="2400">
              <a:latin typeface="Times New Roman" panose="02020603050405020304" pitchFamily="18" charset="0"/>
            </a:endParaRPr>
          </a:p>
        </p:txBody>
      </p:sp>
      <p:sp>
        <p:nvSpPr>
          <p:cNvPr id="8233" name="Rectangle 41"/>
          <p:cNvSpPr>
            <a:spLocks noChangeArrowheads="1"/>
          </p:cNvSpPr>
          <p:nvPr/>
        </p:nvSpPr>
        <p:spPr bwMode="auto">
          <a:xfrm>
            <a:off x="2474913" y="3309939"/>
            <a:ext cx="11060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8234" name="Rectangle 42"/>
          <p:cNvSpPr>
            <a:spLocks noChangeArrowheads="1"/>
          </p:cNvSpPr>
          <p:nvPr/>
        </p:nvSpPr>
        <p:spPr bwMode="auto">
          <a:xfrm>
            <a:off x="2646363" y="3381375"/>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8235" name="Rectangle 43"/>
          <p:cNvSpPr>
            <a:spLocks noChangeArrowheads="1"/>
          </p:cNvSpPr>
          <p:nvPr/>
        </p:nvSpPr>
        <p:spPr bwMode="auto">
          <a:xfrm>
            <a:off x="3706813" y="33750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36" name="Rectangle 44"/>
          <p:cNvSpPr>
            <a:spLocks noChangeArrowheads="1"/>
          </p:cNvSpPr>
          <p:nvPr/>
        </p:nvSpPr>
        <p:spPr bwMode="auto">
          <a:xfrm>
            <a:off x="4116388" y="33623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37" name="Rectangle 45"/>
          <p:cNvSpPr>
            <a:spLocks noChangeArrowheads="1"/>
          </p:cNvSpPr>
          <p:nvPr/>
        </p:nvSpPr>
        <p:spPr bwMode="auto">
          <a:xfrm>
            <a:off x="4732338" y="33623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38" name="Rectangle 46"/>
          <p:cNvSpPr>
            <a:spLocks noChangeArrowheads="1"/>
          </p:cNvSpPr>
          <p:nvPr/>
        </p:nvSpPr>
        <p:spPr bwMode="auto">
          <a:xfrm>
            <a:off x="5348288" y="33623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39" name="Rectangle 47"/>
          <p:cNvSpPr>
            <a:spLocks noChangeArrowheads="1"/>
          </p:cNvSpPr>
          <p:nvPr/>
        </p:nvSpPr>
        <p:spPr bwMode="auto">
          <a:xfrm>
            <a:off x="6245225" y="3381375"/>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40" name="Rectangle 48"/>
          <p:cNvSpPr>
            <a:spLocks noChangeArrowheads="1"/>
          </p:cNvSpPr>
          <p:nvPr/>
        </p:nvSpPr>
        <p:spPr bwMode="auto">
          <a:xfrm>
            <a:off x="6016625" y="3324226"/>
            <a:ext cx="204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41" name="Rectangle 49"/>
          <p:cNvSpPr>
            <a:spLocks noChangeArrowheads="1"/>
          </p:cNvSpPr>
          <p:nvPr/>
        </p:nvSpPr>
        <p:spPr bwMode="auto">
          <a:xfrm>
            <a:off x="6580188" y="33623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42" name="Rectangle 50"/>
          <p:cNvSpPr>
            <a:spLocks noChangeArrowheads="1"/>
          </p:cNvSpPr>
          <p:nvPr/>
        </p:nvSpPr>
        <p:spPr bwMode="auto">
          <a:xfrm>
            <a:off x="7183438" y="33353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43" name="Rectangle 51"/>
          <p:cNvSpPr>
            <a:spLocks noChangeArrowheads="1"/>
          </p:cNvSpPr>
          <p:nvPr/>
        </p:nvSpPr>
        <p:spPr bwMode="auto">
          <a:xfrm>
            <a:off x="7270750" y="3368675"/>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45" name="Rectangle 53"/>
          <p:cNvSpPr>
            <a:spLocks noChangeArrowheads="1"/>
          </p:cNvSpPr>
          <p:nvPr/>
        </p:nvSpPr>
        <p:spPr bwMode="auto">
          <a:xfrm flipH="1">
            <a:off x="7748588" y="3348038"/>
            <a:ext cx="3619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46" name="Rectangle 54"/>
          <p:cNvSpPr>
            <a:spLocks noChangeArrowheads="1"/>
          </p:cNvSpPr>
          <p:nvPr/>
        </p:nvSpPr>
        <p:spPr bwMode="auto">
          <a:xfrm>
            <a:off x="8135938" y="3297239"/>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47" name="Rectangle 55"/>
          <p:cNvSpPr>
            <a:spLocks noChangeArrowheads="1"/>
          </p:cNvSpPr>
          <p:nvPr/>
        </p:nvSpPr>
        <p:spPr bwMode="auto">
          <a:xfrm>
            <a:off x="2474913" y="3810000"/>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248" name="Rectangle 56"/>
          <p:cNvSpPr>
            <a:spLocks noChangeArrowheads="1"/>
          </p:cNvSpPr>
          <p:nvPr/>
        </p:nvSpPr>
        <p:spPr bwMode="auto">
          <a:xfrm>
            <a:off x="2622551" y="3908425"/>
            <a:ext cx="39113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11    </a:t>
            </a:r>
            <a:endParaRPr lang="en-US" altLang="en-US" sz="2400">
              <a:latin typeface="Times New Roman" panose="02020603050405020304" pitchFamily="18" charset="0"/>
            </a:endParaRPr>
          </a:p>
        </p:txBody>
      </p:sp>
      <p:sp>
        <p:nvSpPr>
          <p:cNvPr id="8249" name="Rectangle 57"/>
          <p:cNvSpPr>
            <a:spLocks noChangeArrowheads="1"/>
          </p:cNvSpPr>
          <p:nvPr/>
        </p:nvSpPr>
        <p:spPr bwMode="auto">
          <a:xfrm>
            <a:off x="3076575" y="3836989"/>
            <a:ext cx="266258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power sent from plant  </a:t>
            </a:r>
            <a:endParaRPr lang="en-US" altLang="en-US" sz="2400">
              <a:latin typeface="Times New Roman" panose="02020603050405020304" pitchFamily="18" charset="0"/>
            </a:endParaRPr>
          </a:p>
        </p:txBody>
      </p:sp>
      <p:sp>
        <p:nvSpPr>
          <p:cNvPr id="8250" name="Rectangle 58"/>
          <p:cNvSpPr>
            <a:spLocks noChangeArrowheads="1"/>
          </p:cNvSpPr>
          <p:nvPr/>
        </p:nvSpPr>
        <p:spPr bwMode="auto">
          <a:xfrm>
            <a:off x="5965825" y="3822701"/>
            <a:ext cx="23211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  to demand sector  1 </a:t>
            </a:r>
            <a:endParaRPr lang="en-US" altLang="en-US" sz="2400">
              <a:latin typeface="Times New Roman" panose="02020603050405020304" pitchFamily="18" charset="0"/>
            </a:endParaRPr>
          </a:p>
        </p:txBody>
      </p:sp>
      <p:sp>
        <p:nvSpPr>
          <p:cNvPr id="8252" name="Rectangle 60"/>
          <p:cNvSpPr>
            <a:spLocks noChangeArrowheads="1"/>
          </p:cNvSpPr>
          <p:nvPr/>
        </p:nvSpPr>
        <p:spPr bwMode="auto">
          <a:xfrm>
            <a:off x="2474913" y="4102100"/>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253" name="Rectangle 61"/>
          <p:cNvSpPr>
            <a:spLocks noChangeArrowheads="1"/>
          </p:cNvSpPr>
          <p:nvPr/>
        </p:nvSpPr>
        <p:spPr bwMode="auto">
          <a:xfrm>
            <a:off x="2622550" y="419893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8254" name="Rectangle 62"/>
          <p:cNvSpPr>
            <a:spLocks noChangeArrowheads="1"/>
          </p:cNvSpPr>
          <p:nvPr/>
        </p:nvSpPr>
        <p:spPr bwMode="auto">
          <a:xfrm>
            <a:off x="3706813" y="41941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55" name="Rectangle 63"/>
          <p:cNvSpPr>
            <a:spLocks noChangeArrowheads="1"/>
          </p:cNvSpPr>
          <p:nvPr/>
        </p:nvSpPr>
        <p:spPr bwMode="auto">
          <a:xfrm>
            <a:off x="4170363" y="41941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56" name="Rectangle 64"/>
          <p:cNvSpPr>
            <a:spLocks noChangeArrowheads="1"/>
          </p:cNvSpPr>
          <p:nvPr/>
        </p:nvSpPr>
        <p:spPr bwMode="auto">
          <a:xfrm>
            <a:off x="4786313" y="41941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57" name="Rectangle 65"/>
          <p:cNvSpPr>
            <a:spLocks noChangeArrowheads="1"/>
          </p:cNvSpPr>
          <p:nvPr/>
        </p:nvSpPr>
        <p:spPr bwMode="auto">
          <a:xfrm>
            <a:off x="5402263" y="41941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59" name="Rectangle 67"/>
          <p:cNvSpPr>
            <a:spLocks noChangeArrowheads="1"/>
          </p:cNvSpPr>
          <p:nvPr/>
        </p:nvSpPr>
        <p:spPr bwMode="auto">
          <a:xfrm>
            <a:off x="5991226" y="4114801"/>
            <a:ext cx="16286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   </a:t>
            </a:r>
            <a:r>
              <a:rPr lang="en-US" altLang="en-US" sz="1200">
                <a:solidFill>
                  <a:srgbClr val="FFFFFF"/>
                </a:solidFill>
                <a:latin typeface="Symbol" panose="05050102010706020507" pitchFamily="18" charset="2"/>
              </a:rPr>
              <a:t>²</a:t>
            </a:r>
            <a:r>
              <a:rPr lang="en-US" altLang="en-US" sz="1600">
                <a:solidFill>
                  <a:srgbClr val="FFFFFF"/>
                </a:solidFill>
                <a:latin typeface="Bookman Old Style" panose="02050604050505020204" pitchFamily="18" charset="0"/>
              </a:rPr>
              <a:t>        </a:t>
            </a:r>
            <a:r>
              <a:rPr lang="en-US" altLang="en-US" sz="1200">
                <a:solidFill>
                  <a:srgbClr val="FFFFFF"/>
                </a:solidFill>
                <a:latin typeface="Symbol" panose="05050102010706020507" pitchFamily="18" charset="2"/>
              </a:rPr>
              <a:t>²</a:t>
            </a:r>
            <a:r>
              <a:rPr lang="en-US" altLang="en-US" sz="1600">
                <a:solidFill>
                  <a:srgbClr val="FFFFFF"/>
                </a:solidFill>
                <a:latin typeface="Bookman Old Style" panose="02050604050505020204" pitchFamily="18" charset="0"/>
              </a:rPr>
              <a:t>         </a:t>
            </a:r>
            <a:r>
              <a:rPr lang="en-US" altLang="en-US" sz="1200">
                <a:solidFill>
                  <a:srgbClr val="FFFFFF"/>
                </a:solidFill>
                <a:latin typeface="Symbol" panose="05050102010706020507" pitchFamily="18" charset="2"/>
              </a:rPr>
              <a:t>²</a:t>
            </a:r>
          </a:p>
        </p:txBody>
      </p:sp>
      <p:sp>
        <p:nvSpPr>
          <p:cNvPr id="8262" name="Rectangle 70"/>
          <p:cNvSpPr>
            <a:spLocks noChangeArrowheads="1"/>
          </p:cNvSpPr>
          <p:nvPr/>
        </p:nvSpPr>
        <p:spPr bwMode="auto">
          <a:xfrm>
            <a:off x="6554788" y="4146550"/>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63" name="Rectangle 71"/>
          <p:cNvSpPr>
            <a:spLocks noChangeArrowheads="1"/>
          </p:cNvSpPr>
          <p:nvPr/>
        </p:nvSpPr>
        <p:spPr bwMode="auto">
          <a:xfrm>
            <a:off x="8151814" y="4127501"/>
            <a:ext cx="7886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65" name="Rectangle 73"/>
          <p:cNvSpPr>
            <a:spLocks noChangeArrowheads="1"/>
          </p:cNvSpPr>
          <p:nvPr/>
        </p:nvSpPr>
        <p:spPr bwMode="auto">
          <a:xfrm>
            <a:off x="8069263" y="408781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66" name="Rectangle 74"/>
          <p:cNvSpPr>
            <a:spLocks noChangeArrowheads="1"/>
          </p:cNvSpPr>
          <p:nvPr/>
        </p:nvSpPr>
        <p:spPr bwMode="auto">
          <a:xfrm>
            <a:off x="2474913" y="4395788"/>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267" name="Rectangle 75"/>
          <p:cNvSpPr>
            <a:spLocks noChangeArrowheads="1"/>
          </p:cNvSpPr>
          <p:nvPr/>
        </p:nvSpPr>
        <p:spPr bwMode="auto">
          <a:xfrm>
            <a:off x="2622550" y="4494213"/>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13</a:t>
            </a:r>
            <a:endParaRPr lang="en-US" altLang="en-US" sz="2400">
              <a:latin typeface="Times New Roman" panose="02020603050405020304" pitchFamily="18" charset="0"/>
            </a:endParaRPr>
          </a:p>
        </p:txBody>
      </p:sp>
      <p:sp>
        <p:nvSpPr>
          <p:cNvPr id="8268" name="Rectangle 76"/>
          <p:cNvSpPr>
            <a:spLocks noChangeArrowheads="1"/>
          </p:cNvSpPr>
          <p:nvPr/>
        </p:nvSpPr>
        <p:spPr bwMode="auto">
          <a:xfrm>
            <a:off x="3706813" y="44878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69" name="Rectangle 77"/>
          <p:cNvSpPr>
            <a:spLocks noChangeArrowheads="1"/>
          </p:cNvSpPr>
          <p:nvPr/>
        </p:nvSpPr>
        <p:spPr bwMode="auto">
          <a:xfrm>
            <a:off x="4170363" y="44878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0" name="Rectangle 78"/>
          <p:cNvSpPr>
            <a:spLocks noChangeArrowheads="1"/>
          </p:cNvSpPr>
          <p:nvPr/>
        </p:nvSpPr>
        <p:spPr bwMode="auto">
          <a:xfrm>
            <a:off x="4786313" y="44878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1" name="Rectangle 79"/>
          <p:cNvSpPr>
            <a:spLocks noChangeArrowheads="1"/>
          </p:cNvSpPr>
          <p:nvPr/>
        </p:nvSpPr>
        <p:spPr bwMode="auto">
          <a:xfrm>
            <a:off x="5402263" y="44878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2" name="Rectangle 80"/>
          <p:cNvSpPr>
            <a:spLocks noChangeArrowheads="1"/>
          </p:cNvSpPr>
          <p:nvPr/>
        </p:nvSpPr>
        <p:spPr bwMode="auto">
          <a:xfrm>
            <a:off x="5476875" y="4494213"/>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73" name="Rectangle 81"/>
          <p:cNvSpPr>
            <a:spLocks noChangeArrowheads="1"/>
          </p:cNvSpPr>
          <p:nvPr/>
        </p:nvSpPr>
        <p:spPr bwMode="auto">
          <a:xfrm>
            <a:off x="6018213" y="442277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a:t>
            </a:r>
            <a:endParaRPr lang="en-US" altLang="en-US" sz="2400">
              <a:latin typeface="Times New Roman" panose="02020603050405020304" pitchFamily="18" charset="0"/>
            </a:endParaRPr>
          </a:p>
        </p:txBody>
      </p:sp>
      <p:sp>
        <p:nvSpPr>
          <p:cNvPr id="8274" name="Rectangle 82"/>
          <p:cNvSpPr>
            <a:spLocks noChangeArrowheads="1"/>
          </p:cNvSpPr>
          <p:nvPr/>
        </p:nvSpPr>
        <p:spPr bwMode="auto">
          <a:xfrm>
            <a:off x="6276975" y="44354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5" name="Rectangle 83"/>
          <p:cNvSpPr>
            <a:spLocks noChangeArrowheads="1"/>
          </p:cNvSpPr>
          <p:nvPr/>
        </p:nvSpPr>
        <p:spPr bwMode="auto">
          <a:xfrm>
            <a:off x="6892925" y="443547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6" name="Rectangle 84"/>
          <p:cNvSpPr>
            <a:spLocks noChangeArrowheads="1"/>
          </p:cNvSpPr>
          <p:nvPr/>
        </p:nvSpPr>
        <p:spPr bwMode="auto">
          <a:xfrm>
            <a:off x="6967538" y="4441825"/>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77" name="Rectangle 85"/>
          <p:cNvSpPr>
            <a:spLocks noChangeArrowheads="1"/>
          </p:cNvSpPr>
          <p:nvPr/>
        </p:nvSpPr>
        <p:spPr bwMode="auto">
          <a:xfrm>
            <a:off x="7383464" y="4422776"/>
            <a:ext cx="7886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78" name="Rectangle 86"/>
          <p:cNvSpPr>
            <a:spLocks noChangeArrowheads="1"/>
          </p:cNvSpPr>
          <p:nvPr/>
        </p:nvSpPr>
        <p:spPr bwMode="auto">
          <a:xfrm>
            <a:off x="7542213" y="442118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79" name="Rectangle 87"/>
          <p:cNvSpPr>
            <a:spLocks noChangeArrowheads="1"/>
          </p:cNvSpPr>
          <p:nvPr/>
        </p:nvSpPr>
        <p:spPr bwMode="auto">
          <a:xfrm>
            <a:off x="8083550" y="4408489"/>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3</a:t>
            </a:r>
            <a:endParaRPr lang="en-US" altLang="en-US" sz="2400">
              <a:latin typeface="Times New Roman" panose="02020603050405020304" pitchFamily="18" charset="0"/>
            </a:endParaRPr>
          </a:p>
        </p:txBody>
      </p:sp>
      <p:sp>
        <p:nvSpPr>
          <p:cNvPr id="8280" name="Rectangle 88"/>
          <p:cNvSpPr>
            <a:spLocks noChangeArrowheads="1"/>
          </p:cNvSpPr>
          <p:nvPr/>
        </p:nvSpPr>
        <p:spPr bwMode="auto">
          <a:xfrm>
            <a:off x="2474913" y="4691063"/>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281" name="Rectangle 89"/>
          <p:cNvSpPr>
            <a:spLocks noChangeArrowheads="1"/>
          </p:cNvSpPr>
          <p:nvPr/>
        </p:nvSpPr>
        <p:spPr bwMode="auto">
          <a:xfrm>
            <a:off x="2622550" y="4789488"/>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8282" name="Rectangle 90"/>
          <p:cNvSpPr>
            <a:spLocks noChangeArrowheads="1"/>
          </p:cNvSpPr>
          <p:nvPr/>
        </p:nvSpPr>
        <p:spPr bwMode="auto">
          <a:xfrm>
            <a:off x="3706813" y="47831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83" name="Rectangle 91"/>
          <p:cNvSpPr>
            <a:spLocks noChangeArrowheads="1"/>
          </p:cNvSpPr>
          <p:nvPr/>
        </p:nvSpPr>
        <p:spPr bwMode="auto">
          <a:xfrm>
            <a:off x="4170363" y="47831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84" name="Rectangle 92"/>
          <p:cNvSpPr>
            <a:spLocks noChangeArrowheads="1"/>
          </p:cNvSpPr>
          <p:nvPr/>
        </p:nvSpPr>
        <p:spPr bwMode="auto">
          <a:xfrm>
            <a:off x="4786313" y="47831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85" name="Rectangle 93"/>
          <p:cNvSpPr>
            <a:spLocks noChangeArrowheads="1"/>
          </p:cNvSpPr>
          <p:nvPr/>
        </p:nvSpPr>
        <p:spPr bwMode="auto">
          <a:xfrm>
            <a:off x="5402263" y="47831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86" name="Rectangle 94"/>
          <p:cNvSpPr>
            <a:spLocks noChangeArrowheads="1"/>
          </p:cNvSpPr>
          <p:nvPr/>
        </p:nvSpPr>
        <p:spPr bwMode="auto">
          <a:xfrm>
            <a:off x="5476875" y="4789488"/>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87" name="Rectangle 95"/>
          <p:cNvSpPr>
            <a:spLocks noChangeArrowheads="1"/>
          </p:cNvSpPr>
          <p:nvPr/>
        </p:nvSpPr>
        <p:spPr bwMode="auto">
          <a:xfrm>
            <a:off x="6018213" y="4718051"/>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288" name="Rectangle 96"/>
          <p:cNvSpPr>
            <a:spLocks noChangeArrowheads="1"/>
          </p:cNvSpPr>
          <p:nvPr/>
        </p:nvSpPr>
        <p:spPr bwMode="auto">
          <a:xfrm>
            <a:off x="6276975" y="473075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89" name="Rectangle 97"/>
          <p:cNvSpPr>
            <a:spLocks noChangeArrowheads="1"/>
          </p:cNvSpPr>
          <p:nvPr/>
        </p:nvSpPr>
        <p:spPr bwMode="auto">
          <a:xfrm>
            <a:off x="6892925" y="473075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90" name="Rectangle 98"/>
          <p:cNvSpPr>
            <a:spLocks noChangeArrowheads="1"/>
          </p:cNvSpPr>
          <p:nvPr/>
        </p:nvSpPr>
        <p:spPr bwMode="auto">
          <a:xfrm>
            <a:off x="6967538" y="4737100"/>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292" name="Rectangle 100"/>
          <p:cNvSpPr>
            <a:spLocks noChangeArrowheads="1"/>
          </p:cNvSpPr>
          <p:nvPr/>
        </p:nvSpPr>
        <p:spPr bwMode="auto">
          <a:xfrm>
            <a:off x="7542213" y="471646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93" name="Rectangle 101"/>
          <p:cNvSpPr>
            <a:spLocks noChangeArrowheads="1"/>
          </p:cNvSpPr>
          <p:nvPr/>
        </p:nvSpPr>
        <p:spPr bwMode="auto">
          <a:xfrm>
            <a:off x="8083550" y="470376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1</a:t>
            </a:r>
            <a:endParaRPr lang="en-US" altLang="en-US" sz="2400">
              <a:latin typeface="Times New Roman" panose="02020603050405020304" pitchFamily="18" charset="0"/>
            </a:endParaRPr>
          </a:p>
        </p:txBody>
      </p:sp>
      <p:sp>
        <p:nvSpPr>
          <p:cNvPr id="8294" name="Rectangle 102"/>
          <p:cNvSpPr>
            <a:spLocks noChangeArrowheads="1"/>
          </p:cNvSpPr>
          <p:nvPr/>
        </p:nvSpPr>
        <p:spPr bwMode="auto">
          <a:xfrm>
            <a:off x="2474913" y="4986338"/>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295" name="Rectangle 103"/>
          <p:cNvSpPr>
            <a:spLocks noChangeArrowheads="1"/>
          </p:cNvSpPr>
          <p:nvPr/>
        </p:nvSpPr>
        <p:spPr bwMode="auto">
          <a:xfrm>
            <a:off x="2622550" y="5084763"/>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8296" name="Rectangle 104"/>
          <p:cNvSpPr>
            <a:spLocks noChangeArrowheads="1"/>
          </p:cNvSpPr>
          <p:nvPr/>
        </p:nvSpPr>
        <p:spPr bwMode="auto">
          <a:xfrm>
            <a:off x="3706813" y="50784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97" name="Rectangle 105"/>
          <p:cNvSpPr>
            <a:spLocks noChangeArrowheads="1"/>
          </p:cNvSpPr>
          <p:nvPr/>
        </p:nvSpPr>
        <p:spPr bwMode="auto">
          <a:xfrm>
            <a:off x="4170363" y="50784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98" name="Rectangle 106"/>
          <p:cNvSpPr>
            <a:spLocks noChangeArrowheads="1"/>
          </p:cNvSpPr>
          <p:nvPr/>
        </p:nvSpPr>
        <p:spPr bwMode="auto">
          <a:xfrm>
            <a:off x="4786313" y="50784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299" name="Rectangle 107"/>
          <p:cNvSpPr>
            <a:spLocks noChangeArrowheads="1"/>
          </p:cNvSpPr>
          <p:nvPr/>
        </p:nvSpPr>
        <p:spPr bwMode="auto">
          <a:xfrm>
            <a:off x="5402263" y="50784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00" name="Rectangle 108"/>
          <p:cNvSpPr>
            <a:spLocks noChangeArrowheads="1"/>
          </p:cNvSpPr>
          <p:nvPr/>
        </p:nvSpPr>
        <p:spPr bwMode="auto">
          <a:xfrm>
            <a:off x="5476875" y="5084763"/>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301" name="Rectangle 109"/>
          <p:cNvSpPr>
            <a:spLocks noChangeArrowheads="1"/>
          </p:cNvSpPr>
          <p:nvPr/>
        </p:nvSpPr>
        <p:spPr bwMode="auto">
          <a:xfrm>
            <a:off x="6018213" y="501332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302" name="Rectangle 110"/>
          <p:cNvSpPr>
            <a:spLocks noChangeArrowheads="1"/>
          </p:cNvSpPr>
          <p:nvPr/>
        </p:nvSpPr>
        <p:spPr bwMode="auto">
          <a:xfrm>
            <a:off x="6276975" y="50260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03" name="Rectangle 111"/>
          <p:cNvSpPr>
            <a:spLocks noChangeArrowheads="1"/>
          </p:cNvSpPr>
          <p:nvPr/>
        </p:nvSpPr>
        <p:spPr bwMode="auto">
          <a:xfrm>
            <a:off x="6892925" y="50260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04" name="Rectangle 112"/>
          <p:cNvSpPr>
            <a:spLocks noChangeArrowheads="1"/>
          </p:cNvSpPr>
          <p:nvPr/>
        </p:nvSpPr>
        <p:spPr bwMode="auto">
          <a:xfrm>
            <a:off x="6967538" y="5032375"/>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306" name="Rectangle 114"/>
          <p:cNvSpPr>
            <a:spLocks noChangeArrowheads="1"/>
          </p:cNvSpPr>
          <p:nvPr/>
        </p:nvSpPr>
        <p:spPr bwMode="auto">
          <a:xfrm>
            <a:off x="7542213" y="5011738"/>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07" name="Rectangle 115"/>
          <p:cNvSpPr>
            <a:spLocks noChangeArrowheads="1"/>
          </p:cNvSpPr>
          <p:nvPr/>
        </p:nvSpPr>
        <p:spPr bwMode="auto">
          <a:xfrm>
            <a:off x="8083550" y="4999039"/>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308" name="Rectangle 116"/>
          <p:cNvSpPr>
            <a:spLocks noChangeArrowheads="1"/>
          </p:cNvSpPr>
          <p:nvPr/>
        </p:nvSpPr>
        <p:spPr bwMode="auto">
          <a:xfrm>
            <a:off x="2474913" y="5280025"/>
            <a:ext cx="14587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9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8309" name="Rectangle 117"/>
          <p:cNvSpPr>
            <a:spLocks noChangeArrowheads="1"/>
          </p:cNvSpPr>
          <p:nvPr/>
        </p:nvSpPr>
        <p:spPr bwMode="auto">
          <a:xfrm>
            <a:off x="2622550" y="5378450"/>
            <a:ext cx="1923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23</a:t>
            </a:r>
            <a:endParaRPr lang="en-US" altLang="en-US" sz="2400">
              <a:latin typeface="Times New Roman" panose="02020603050405020304" pitchFamily="18" charset="0"/>
            </a:endParaRPr>
          </a:p>
        </p:txBody>
      </p:sp>
      <p:sp>
        <p:nvSpPr>
          <p:cNvPr id="8310" name="Rectangle 118"/>
          <p:cNvSpPr>
            <a:spLocks noChangeArrowheads="1"/>
          </p:cNvSpPr>
          <p:nvPr/>
        </p:nvSpPr>
        <p:spPr bwMode="auto">
          <a:xfrm>
            <a:off x="3706813" y="537210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1" name="Rectangle 119"/>
          <p:cNvSpPr>
            <a:spLocks noChangeArrowheads="1"/>
          </p:cNvSpPr>
          <p:nvPr/>
        </p:nvSpPr>
        <p:spPr bwMode="auto">
          <a:xfrm>
            <a:off x="4170363" y="537210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2" name="Rectangle 120"/>
          <p:cNvSpPr>
            <a:spLocks noChangeArrowheads="1"/>
          </p:cNvSpPr>
          <p:nvPr/>
        </p:nvSpPr>
        <p:spPr bwMode="auto">
          <a:xfrm>
            <a:off x="4786313" y="537210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3" name="Rectangle 121"/>
          <p:cNvSpPr>
            <a:spLocks noChangeArrowheads="1"/>
          </p:cNvSpPr>
          <p:nvPr/>
        </p:nvSpPr>
        <p:spPr bwMode="auto">
          <a:xfrm>
            <a:off x="5402263" y="5372100"/>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4" name="Rectangle 122"/>
          <p:cNvSpPr>
            <a:spLocks noChangeArrowheads="1"/>
          </p:cNvSpPr>
          <p:nvPr/>
        </p:nvSpPr>
        <p:spPr bwMode="auto">
          <a:xfrm>
            <a:off x="5476875" y="5378450"/>
            <a:ext cx="24846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315" name="Rectangle 123"/>
          <p:cNvSpPr>
            <a:spLocks noChangeArrowheads="1"/>
          </p:cNvSpPr>
          <p:nvPr/>
        </p:nvSpPr>
        <p:spPr bwMode="auto">
          <a:xfrm>
            <a:off x="6018213" y="5307014"/>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2</a:t>
            </a:r>
            <a:endParaRPr lang="en-US" altLang="en-US" sz="2400">
              <a:latin typeface="Times New Roman" panose="02020603050405020304" pitchFamily="18" charset="0"/>
            </a:endParaRPr>
          </a:p>
        </p:txBody>
      </p:sp>
      <p:sp>
        <p:nvSpPr>
          <p:cNvPr id="8316" name="Rectangle 124"/>
          <p:cNvSpPr>
            <a:spLocks noChangeArrowheads="1"/>
          </p:cNvSpPr>
          <p:nvPr/>
        </p:nvSpPr>
        <p:spPr bwMode="auto">
          <a:xfrm>
            <a:off x="6276975" y="53197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7" name="Rectangle 125"/>
          <p:cNvSpPr>
            <a:spLocks noChangeArrowheads="1"/>
          </p:cNvSpPr>
          <p:nvPr/>
        </p:nvSpPr>
        <p:spPr bwMode="auto">
          <a:xfrm>
            <a:off x="6892925" y="5319713"/>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18" name="Rectangle 126"/>
          <p:cNvSpPr>
            <a:spLocks noChangeArrowheads="1"/>
          </p:cNvSpPr>
          <p:nvPr/>
        </p:nvSpPr>
        <p:spPr bwMode="auto">
          <a:xfrm>
            <a:off x="6967538" y="5326063"/>
            <a:ext cx="4969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8320" name="Rectangle 128"/>
          <p:cNvSpPr>
            <a:spLocks noChangeArrowheads="1"/>
          </p:cNvSpPr>
          <p:nvPr/>
        </p:nvSpPr>
        <p:spPr bwMode="auto">
          <a:xfrm>
            <a:off x="7542213" y="5305425"/>
            <a:ext cx="625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FFFFFF"/>
                </a:solidFill>
                <a:latin typeface="Symbol" panose="05050102010706020507" pitchFamily="18" charset="2"/>
              </a:rPr>
              <a:t>²</a:t>
            </a:r>
            <a:endParaRPr lang="en-US" altLang="en-US" sz="2400">
              <a:latin typeface="Times New Roman" panose="02020603050405020304" pitchFamily="18" charset="0"/>
            </a:endParaRPr>
          </a:p>
        </p:txBody>
      </p:sp>
      <p:sp>
        <p:nvSpPr>
          <p:cNvPr id="8321" name="Rectangle 129"/>
          <p:cNvSpPr>
            <a:spLocks noChangeArrowheads="1"/>
          </p:cNvSpPr>
          <p:nvPr/>
        </p:nvSpPr>
        <p:spPr bwMode="auto">
          <a:xfrm>
            <a:off x="8083550" y="5292726"/>
            <a:ext cx="1266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600">
                <a:solidFill>
                  <a:srgbClr val="FFFFFF"/>
                </a:solidFill>
                <a:latin typeface="Bookman Old Style" panose="02050604050505020204" pitchFamily="18" charset="0"/>
              </a:rPr>
              <a:t>3</a:t>
            </a:r>
            <a:endParaRPr lang="en-US" altLang="en-US" sz="2400">
              <a:latin typeface="Times New Roman" panose="02020603050405020304" pitchFamily="18" charset="0"/>
            </a:endParaRPr>
          </a:p>
        </p:txBody>
      </p:sp>
      <p:sp>
        <p:nvSpPr>
          <p:cNvPr id="8322" name="Rectangle 130"/>
          <p:cNvSpPr>
            <a:spLocks noChangeArrowheads="1"/>
          </p:cNvSpPr>
          <p:nvPr/>
        </p:nvSpPr>
        <p:spPr bwMode="auto">
          <a:xfrm>
            <a:off x="2790826" y="236539"/>
            <a:ext cx="57451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Lst>
        </p:spPr>
        <p:txBody>
          <a:bodyPr wrap="none" lIns="0" tIns="0" rIns="0" bIns="0">
            <a:spAutoFit/>
          </a:bodyPr>
          <a:lstStyle/>
          <a:p>
            <a:r>
              <a:rPr lang="en-US" altLang="en-US" sz="2800">
                <a:solidFill>
                  <a:srgbClr val="FFFF00"/>
                </a:solidFill>
                <a:latin typeface="Bookman Old Style" panose="02050604050505020204" pitchFamily="18" charset="0"/>
              </a:rPr>
              <a:t>Problem Statement and Notation</a:t>
            </a:r>
            <a:endParaRPr lang="en-US" altLang="en-US" sz="2800">
              <a:latin typeface="Times New Roman" panose="02020603050405020304" pitchFamily="18" charset="0"/>
            </a:endParaRPr>
          </a:p>
        </p:txBody>
      </p:sp>
    </p:spTree>
    <p:extLst>
      <p:ext uri="{BB962C8B-B14F-4D97-AF65-F5344CB8AC3E}">
        <p14:creationId xmlns:p14="http://schemas.microsoft.com/office/powerpoint/2010/main" val="18292177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136" name="Slide Number Placeholder 2"/>
          <p:cNvSpPr>
            <a:spLocks noGrp="1"/>
          </p:cNvSpPr>
          <p:nvPr>
            <p:ph type="sldNum" sz="quarter" idx="11"/>
          </p:nvPr>
        </p:nvSpPr>
        <p:spPr/>
        <p:txBody>
          <a:bodyPr/>
          <a:lstStyle/>
          <a:p>
            <a:fld id="{7C6214EE-9C4F-495B-A8E4-3F2B8DDAAA55}" type="slidenum">
              <a:rPr lang="en-US" altLang="en-US"/>
              <a:pPr/>
              <a:t>67</a:t>
            </a:fld>
            <a:endParaRPr lang="en-US" altLang="en-US"/>
          </a:p>
        </p:txBody>
      </p:sp>
      <p:sp>
        <p:nvSpPr>
          <p:cNvPr id="9219" name="Rectangle 3"/>
          <p:cNvSpPr>
            <a:spLocks noChangeArrowheads="1"/>
          </p:cNvSpPr>
          <p:nvPr/>
        </p:nvSpPr>
        <p:spPr bwMode="auto">
          <a:xfrm>
            <a:off x="2159001" y="239714"/>
            <a:ext cx="178093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300">
                <a:solidFill>
                  <a:srgbClr val="FFFF00"/>
                </a:solidFill>
                <a:latin typeface="Bookman Old Style" panose="02050604050505020204" pitchFamily="18" charset="0"/>
              </a:rPr>
              <a:t>Formulation</a:t>
            </a:r>
            <a:endParaRPr lang="en-US" altLang="en-US" sz="2300">
              <a:latin typeface="Times New Roman" panose="02020603050405020304" pitchFamily="18" charset="0"/>
            </a:endParaRPr>
          </a:p>
        </p:txBody>
      </p:sp>
      <p:sp>
        <p:nvSpPr>
          <p:cNvPr id="9340" name="Rectangle 124"/>
          <p:cNvSpPr>
            <a:spLocks noChangeArrowheads="1"/>
          </p:cNvSpPr>
          <p:nvPr/>
        </p:nvSpPr>
        <p:spPr bwMode="auto">
          <a:xfrm>
            <a:off x="2159000" y="866775"/>
            <a:ext cx="5305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Min</a:t>
            </a:r>
            <a:endParaRPr lang="en-US" altLang="en-US" sz="2400">
              <a:latin typeface="Times New Roman" panose="02020603050405020304" pitchFamily="18" charset="0"/>
            </a:endParaRPr>
          </a:p>
        </p:txBody>
      </p:sp>
      <p:sp>
        <p:nvSpPr>
          <p:cNvPr id="9341" name="Rectangle 125"/>
          <p:cNvSpPr>
            <a:spLocks noChangeArrowheads="1"/>
          </p:cNvSpPr>
          <p:nvPr/>
        </p:nvSpPr>
        <p:spPr bwMode="auto">
          <a:xfrm>
            <a:off x="3349625" y="866775"/>
            <a:ext cx="5017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10</a:t>
            </a:r>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42" name="Rectangle 126"/>
          <p:cNvSpPr>
            <a:spLocks noChangeArrowheads="1"/>
          </p:cNvSpPr>
          <p:nvPr/>
        </p:nvSpPr>
        <p:spPr bwMode="auto">
          <a:xfrm>
            <a:off x="3862388" y="987426"/>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11</a:t>
            </a:r>
            <a:endParaRPr lang="en-US" altLang="en-US" sz="2400">
              <a:latin typeface="Times New Roman" panose="02020603050405020304" pitchFamily="18" charset="0"/>
            </a:endParaRPr>
          </a:p>
        </p:txBody>
      </p:sp>
      <p:sp>
        <p:nvSpPr>
          <p:cNvPr id="9343" name="Rectangle 127"/>
          <p:cNvSpPr>
            <a:spLocks noChangeArrowheads="1"/>
          </p:cNvSpPr>
          <p:nvPr/>
        </p:nvSpPr>
        <p:spPr bwMode="auto">
          <a:xfrm>
            <a:off x="4057650" y="954088"/>
            <a:ext cx="476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 </a:t>
            </a:r>
            <a:endParaRPr lang="en-US" altLang="en-US" sz="2400">
              <a:latin typeface="Times New Roman" panose="02020603050405020304" pitchFamily="18" charset="0"/>
            </a:endParaRPr>
          </a:p>
        </p:txBody>
      </p:sp>
      <p:sp>
        <p:nvSpPr>
          <p:cNvPr id="9344" name="Rectangle 128"/>
          <p:cNvSpPr>
            <a:spLocks noChangeArrowheads="1"/>
          </p:cNvSpPr>
          <p:nvPr/>
        </p:nvSpPr>
        <p:spPr bwMode="auto">
          <a:xfrm>
            <a:off x="4813300" y="866775"/>
            <a:ext cx="5017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dirty="0">
                <a:solidFill>
                  <a:srgbClr val="FFFFFF"/>
                </a:solidFill>
                <a:latin typeface="Bookman Old Style" panose="02050604050505020204" pitchFamily="18" charset="0"/>
              </a:rPr>
              <a:t>25</a:t>
            </a:r>
            <a:r>
              <a:rPr lang="en-US" altLang="en-US" sz="2200" i="1" dirty="0">
                <a:solidFill>
                  <a:srgbClr val="FFFFFF"/>
                </a:solidFill>
                <a:latin typeface="Bookman Old Style" panose="02050604050505020204" pitchFamily="18" charset="0"/>
              </a:rPr>
              <a:t>x</a:t>
            </a:r>
            <a:endParaRPr lang="en-US" altLang="en-US" sz="2400" i="1" dirty="0">
              <a:latin typeface="Times New Roman" panose="02020603050405020304" pitchFamily="18" charset="0"/>
            </a:endParaRPr>
          </a:p>
        </p:txBody>
      </p:sp>
      <p:sp>
        <p:nvSpPr>
          <p:cNvPr id="9345" name="Rectangle 129"/>
          <p:cNvSpPr>
            <a:spLocks noChangeArrowheads="1"/>
          </p:cNvSpPr>
          <p:nvPr/>
        </p:nvSpPr>
        <p:spPr bwMode="auto">
          <a:xfrm>
            <a:off x="5326063" y="987426"/>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346" name="Rectangle 130"/>
          <p:cNvSpPr>
            <a:spLocks noChangeArrowheads="1"/>
          </p:cNvSpPr>
          <p:nvPr/>
        </p:nvSpPr>
        <p:spPr bwMode="auto">
          <a:xfrm>
            <a:off x="5521326" y="954088"/>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47" name="Rectangle 131"/>
          <p:cNvSpPr>
            <a:spLocks noChangeArrowheads="1"/>
          </p:cNvSpPr>
          <p:nvPr/>
        </p:nvSpPr>
        <p:spPr bwMode="auto">
          <a:xfrm>
            <a:off x="5680075" y="954088"/>
            <a:ext cx="26930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48" name="Rectangle 132"/>
          <p:cNvSpPr>
            <a:spLocks noChangeArrowheads="1"/>
          </p:cNvSpPr>
          <p:nvPr/>
        </p:nvSpPr>
        <p:spPr bwMode="auto">
          <a:xfrm>
            <a:off x="5943600" y="866775"/>
            <a:ext cx="179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49" name="Rectangle 133"/>
          <p:cNvSpPr>
            <a:spLocks noChangeArrowheads="1"/>
          </p:cNvSpPr>
          <p:nvPr/>
        </p:nvSpPr>
        <p:spPr bwMode="auto">
          <a:xfrm>
            <a:off x="6134101" y="852488"/>
            <a:ext cx="3270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8</a:t>
            </a:r>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50" name="Rectangle 134"/>
          <p:cNvSpPr>
            <a:spLocks noChangeArrowheads="1"/>
          </p:cNvSpPr>
          <p:nvPr/>
        </p:nvSpPr>
        <p:spPr bwMode="auto">
          <a:xfrm>
            <a:off x="6470650" y="973139"/>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351" name="Rectangle 135"/>
          <p:cNvSpPr>
            <a:spLocks noChangeArrowheads="1"/>
          </p:cNvSpPr>
          <p:nvPr/>
        </p:nvSpPr>
        <p:spPr bwMode="auto">
          <a:xfrm>
            <a:off x="6908800" y="900113"/>
            <a:ext cx="20037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52" name="Rectangle 136"/>
          <p:cNvSpPr>
            <a:spLocks noChangeArrowheads="1"/>
          </p:cNvSpPr>
          <p:nvPr/>
        </p:nvSpPr>
        <p:spPr bwMode="auto">
          <a:xfrm>
            <a:off x="7335838" y="855663"/>
            <a:ext cx="5017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28</a:t>
            </a:r>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53" name="Rectangle 137"/>
          <p:cNvSpPr>
            <a:spLocks noChangeArrowheads="1"/>
          </p:cNvSpPr>
          <p:nvPr/>
        </p:nvSpPr>
        <p:spPr bwMode="auto">
          <a:xfrm>
            <a:off x="7848600" y="976314"/>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354" name="Rectangle 138"/>
          <p:cNvSpPr>
            <a:spLocks noChangeArrowheads="1"/>
          </p:cNvSpPr>
          <p:nvPr/>
        </p:nvSpPr>
        <p:spPr bwMode="auto">
          <a:xfrm>
            <a:off x="2257425" y="1370013"/>
            <a:ext cx="4344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s.t.</a:t>
            </a:r>
            <a:endParaRPr lang="en-US" altLang="en-US" sz="2400">
              <a:latin typeface="Times New Roman" panose="02020603050405020304" pitchFamily="18" charset="0"/>
            </a:endParaRPr>
          </a:p>
        </p:txBody>
      </p:sp>
      <p:sp>
        <p:nvSpPr>
          <p:cNvPr id="9355" name="Rectangle 139"/>
          <p:cNvSpPr>
            <a:spLocks noChangeArrowheads="1"/>
          </p:cNvSpPr>
          <p:nvPr/>
        </p:nvSpPr>
        <p:spPr bwMode="auto">
          <a:xfrm>
            <a:off x="3335338" y="1370013"/>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56" name="Rectangle 140"/>
          <p:cNvSpPr>
            <a:spLocks noChangeArrowheads="1"/>
          </p:cNvSpPr>
          <p:nvPr/>
        </p:nvSpPr>
        <p:spPr bwMode="auto">
          <a:xfrm>
            <a:off x="3514725" y="149225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11</a:t>
            </a:r>
            <a:endParaRPr lang="en-US" altLang="en-US" sz="2400">
              <a:latin typeface="Times New Roman" panose="02020603050405020304" pitchFamily="18" charset="0"/>
            </a:endParaRPr>
          </a:p>
        </p:txBody>
      </p:sp>
      <p:sp>
        <p:nvSpPr>
          <p:cNvPr id="9357" name="Rectangle 141"/>
          <p:cNvSpPr>
            <a:spLocks noChangeArrowheads="1"/>
          </p:cNvSpPr>
          <p:nvPr/>
        </p:nvSpPr>
        <p:spPr bwMode="auto">
          <a:xfrm>
            <a:off x="3714751" y="1458914"/>
            <a:ext cx="562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9358" name="Rectangle 142"/>
          <p:cNvSpPr>
            <a:spLocks noChangeArrowheads="1"/>
          </p:cNvSpPr>
          <p:nvPr/>
        </p:nvSpPr>
        <p:spPr bwMode="auto">
          <a:xfrm>
            <a:off x="4786313" y="1384300"/>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59" name="Rectangle 143"/>
          <p:cNvSpPr>
            <a:spLocks noChangeArrowheads="1"/>
          </p:cNvSpPr>
          <p:nvPr/>
        </p:nvSpPr>
        <p:spPr bwMode="auto">
          <a:xfrm>
            <a:off x="4978400" y="149225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360" name="Rectangle 144"/>
          <p:cNvSpPr>
            <a:spLocks noChangeArrowheads="1"/>
          </p:cNvSpPr>
          <p:nvPr/>
        </p:nvSpPr>
        <p:spPr bwMode="auto">
          <a:xfrm>
            <a:off x="5178426" y="1458913"/>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61" name="Rectangle 145"/>
          <p:cNvSpPr>
            <a:spLocks noChangeArrowheads="1"/>
          </p:cNvSpPr>
          <p:nvPr/>
        </p:nvSpPr>
        <p:spPr bwMode="auto">
          <a:xfrm>
            <a:off x="5559426" y="1458914"/>
            <a:ext cx="317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9362" name="Rectangle 146"/>
          <p:cNvSpPr>
            <a:spLocks noChangeArrowheads="1"/>
          </p:cNvSpPr>
          <p:nvPr/>
        </p:nvSpPr>
        <p:spPr bwMode="auto">
          <a:xfrm>
            <a:off x="5822950" y="1370013"/>
            <a:ext cx="179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63" name="Rectangle 147"/>
          <p:cNvSpPr>
            <a:spLocks noChangeArrowheads="1"/>
          </p:cNvSpPr>
          <p:nvPr/>
        </p:nvSpPr>
        <p:spPr bwMode="auto">
          <a:xfrm>
            <a:off x="6248400" y="1370013"/>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64" name="Rectangle 148"/>
          <p:cNvSpPr>
            <a:spLocks noChangeArrowheads="1"/>
          </p:cNvSpPr>
          <p:nvPr/>
        </p:nvSpPr>
        <p:spPr bwMode="auto">
          <a:xfrm>
            <a:off x="6442075" y="149225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13</a:t>
            </a:r>
            <a:endParaRPr lang="en-US" altLang="en-US" sz="2400">
              <a:latin typeface="Times New Roman" panose="02020603050405020304" pitchFamily="18" charset="0"/>
            </a:endParaRPr>
          </a:p>
        </p:txBody>
      </p:sp>
      <p:sp>
        <p:nvSpPr>
          <p:cNvPr id="9365" name="Rectangle 149"/>
          <p:cNvSpPr>
            <a:spLocks noChangeArrowheads="1"/>
          </p:cNvSpPr>
          <p:nvPr/>
        </p:nvSpPr>
        <p:spPr bwMode="auto">
          <a:xfrm>
            <a:off x="7185025" y="1441451"/>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9367" name="Rectangle 151"/>
          <p:cNvSpPr>
            <a:spLocks noChangeArrowheads="1"/>
          </p:cNvSpPr>
          <p:nvPr/>
        </p:nvSpPr>
        <p:spPr bwMode="auto">
          <a:xfrm>
            <a:off x="7650163" y="1370013"/>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68" name="Rectangle 152"/>
          <p:cNvSpPr>
            <a:spLocks noChangeArrowheads="1"/>
          </p:cNvSpPr>
          <p:nvPr/>
        </p:nvSpPr>
        <p:spPr bwMode="auto">
          <a:xfrm>
            <a:off x="7805738" y="1492251"/>
            <a:ext cx="2580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11 </a:t>
            </a:r>
            <a:endParaRPr lang="en-US" altLang="en-US" sz="2400">
              <a:latin typeface="Times New Roman" panose="02020603050405020304" pitchFamily="18" charset="0"/>
            </a:endParaRPr>
          </a:p>
        </p:txBody>
      </p:sp>
      <p:sp>
        <p:nvSpPr>
          <p:cNvPr id="9369" name="Rectangle 153"/>
          <p:cNvSpPr>
            <a:spLocks noChangeArrowheads="1"/>
          </p:cNvSpPr>
          <p:nvPr/>
        </p:nvSpPr>
        <p:spPr bwMode="auto">
          <a:xfrm>
            <a:off x="8059738" y="1458913"/>
            <a:ext cx="47609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   </a:t>
            </a:r>
            <a:endParaRPr lang="en-US" altLang="en-US" sz="2400">
              <a:latin typeface="Times New Roman" panose="02020603050405020304" pitchFamily="18" charset="0"/>
            </a:endParaRPr>
          </a:p>
        </p:txBody>
      </p:sp>
      <p:sp>
        <p:nvSpPr>
          <p:cNvPr id="9370" name="Rectangle 154"/>
          <p:cNvSpPr>
            <a:spLocks noChangeArrowheads="1"/>
          </p:cNvSpPr>
          <p:nvPr/>
        </p:nvSpPr>
        <p:spPr bwMode="auto">
          <a:xfrm>
            <a:off x="8532813" y="1370013"/>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71" name="Rectangle 155"/>
          <p:cNvSpPr>
            <a:spLocks noChangeArrowheads="1"/>
          </p:cNvSpPr>
          <p:nvPr/>
        </p:nvSpPr>
        <p:spPr bwMode="auto">
          <a:xfrm>
            <a:off x="8689975" y="149225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372" name="Rectangle 156"/>
          <p:cNvSpPr>
            <a:spLocks noChangeArrowheads="1"/>
          </p:cNvSpPr>
          <p:nvPr/>
        </p:nvSpPr>
        <p:spPr bwMode="auto">
          <a:xfrm>
            <a:off x="3336925" y="1770063"/>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73" name="Rectangle 157"/>
          <p:cNvSpPr>
            <a:spLocks noChangeArrowheads="1"/>
          </p:cNvSpPr>
          <p:nvPr/>
        </p:nvSpPr>
        <p:spPr bwMode="auto">
          <a:xfrm>
            <a:off x="3514725" y="18923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374" name="Rectangle 158"/>
          <p:cNvSpPr>
            <a:spLocks noChangeArrowheads="1"/>
          </p:cNvSpPr>
          <p:nvPr/>
        </p:nvSpPr>
        <p:spPr bwMode="auto">
          <a:xfrm>
            <a:off x="3714751" y="1857376"/>
            <a:ext cx="562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9375" name="Rectangle 159"/>
          <p:cNvSpPr>
            <a:spLocks noChangeArrowheads="1"/>
          </p:cNvSpPr>
          <p:nvPr/>
        </p:nvSpPr>
        <p:spPr bwMode="auto">
          <a:xfrm>
            <a:off x="4757738" y="1798638"/>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76" name="Rectangle 160"/>
          <p:cNvSpPr>
            <a:spLocks noChangeArrowheads="1"/>
          </p:cNvSpPr>
          <p:nvPr/>
        </p:nvSpPr>
        <p:spPr bwMode="auto">
          <a:xfrm>
            <a:off x="4978400" y="18923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377" name="Rectangle 161"/>
          <p:cNvSpPr>
            <a:spLocks noChangeArrowheads="1"/>
          </p:cNvSpPr>
          <p:nvPr/>
        </p:nvSpPr>
        <p:spPr bwMode="auto">
          <a:xfrm>
            <a:off x="5178425" y="1857375"/>
            <a:ext cx="2067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dirty="0">
                <a:solidFill>
                  <a:srgbClr val="FFFFFF"/>
                </a:solidFill>
                <a:latin typeface="Bookman Old Style" panose="02050604050505020204" pitchFamily="18" charset="0"/>
              </a:rPr>
              <a:t>   </a:t>
            </a:r>
            <a:endParaRPr lang="en-US" altLang="en-US" sz="2400" dirty="0">
              <a:latin typeface="Times New Roman" panose="02020603050405020304" pitchFamily="18" charset="0"/>
            </a:endParaRPr>
          </a:p>
        </p:txBody>
      </p:sp>
      <p:sp>
        <p:nvSpPr>
          <p:cNvPr id="9378" name="Rectangle 162"/>
          <p:cNvSpPr>
            <a:spLocks noChangeArrowheads="1"/>
          </p:cNvSpPr>
          <p:nvPr/>
        </p:nvSpPr>
        <p:spPr bwMode="auto">
          <a:xfrm>
            <a:off x="5559426" y="1857376"/>
            <a:ext cx="3173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9379" name="Rectangle 163"/>
          <p:cNvSpPr>
            <a:spLocks noChangeArrowheads="1"/>
          </p:cNvSpPr>
          <p:nvPr/>
        </p:nvSpPr>
        <p:spPr bwMode="auto">
          <a:xfrm>
            <a:off x="5822950" y="1770063"/>
            <a:ext cx="1795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80" name="Rectangle 164"/>
          <p:cNvSpPr>
            <a:spLocks noChangeArrowheads="1"/>
          </p:cNvSpPr>
          <p:nvPr/>
        </p:nvSpPr>
        <p:spPr bwMode="auto">
          <a:xfrm>
            <a:off x="6262688" y="1784350"/>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81" name="Rectangle 165"/>
          <p:cNvSpPr>
            <a:spLocks noChangeArrowheads="1"/>
          </p:cNvSpPr>
          <p:nvPr/>
        </p:nvSpPr>
        <p:spPr bwMode="auto">
          <a:xfrm>
            <a:off x="6442075" y="18923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23</a:t>
            </a:r>
            <a:endParaRPr lang="en-US" altLang="en-US" sz="2400">
              <a:latin typeface="Times New Roman" panose="02020603050405020304" pitchFamily="18" charset="0"/>
            </a:endParaRPr>
          </a:p>
        </p:txBody>
      </p:sp>
      <p:sp>
        <p:nvSpPr>
          <p:cNvPr id="9382" name="Rectangle 166"/>
          <p:cNvSpPr>
            <a:spLocks noChangeArrowheads="1"/>
          </p:cNvSpPr>
          <p:nvPr/>
        </p:nvSpPr>
        <p:spPr bwMode="auto">
          <a:xfrm>
            <a:off x="7185025" y="1841501"/>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9383" name="Rectangle 167"/>
          <p:cNvSpPr>
            <a:spLocks noChangeArrowheads="1"/>
          </p:cNvSpPr>
          <p:nvPr/>
        </p:nvSpPr>
        <p:spPr bwMode="auto">
          <a:xfrm>
            <a:off x="7302500" y="1830388"/>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84" name="Rectangle 168"/>
          <p:cNvSpPr>
            <a:spLocks noChangeArrowheads="1"/>
          </p:cNvSpPr>
          <p:nvPr/>
        </p:nvSpPr>
        <p:spPr bwMode="auto">
          <a:xfrm>
            <a:off x="7650163" y="1770063"/>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385" name="Rectangle 169"/>
          <p:cNvSpPr>
            <a:spLocks noChangeArrowheads="1"/>
          </p:cNvSpPr>
          <p:nvPr/>
        </p:nvSpPr>
        <p:spPr bwMode="auto">
          <a:xfrm>
            <a:off x="7805738" y="18923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386" name="Rectangle 170"/>
          <p:cNvSpPr>
            <a:spLocks noChangeArrowheads="1"/>
          </p:cNvSpPr>
          <p:nvPr/>
        </p:nvSpPr>
        <p:spPr bwMode="auto">
          <a:xfrm>
            <a:off x="8005764" y="1857375"/>
            <a:ext cx="54502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   </a:t>
            </a:r>
            <a:endParaRPr lang="en-US" altLang="en-US" sz="2400">
              <a:latin typeface="Times New Roman" panose="02020603050405020304" pitchFamily="18" charset="0"/>
            </a:endParaRPr>
          </a:p>
        </p:txBody>
      </p:sp>
      <p:sp>
        <p:nvSpPr>
          <p:cNvPr id="9387" name="Rectangle 171"/>
          <p:cNvSpPr>
            <a:spLocks noChangeArrowheads="1"/>
          </p:cNvSpPr>
          <p:nvPr/>
        </p:nvSpPr>
        <p:spPr bwMode="auto">
          <a:xfrm>
            <a:off x="8547100" y="1770063"/>
            <a:ext cx="158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x</a:t>
            </a:r>
            <a:endParaRPr lang="en-US" altLang="en-US" sz="2400">
              <a:latin typeface="Times New Roman" panose="02020603050405020304" pitchFamily="18" charset="0"/>
            </a:endParaRPr>
          </a:p>
        </p:txBody>
      </p:sp>
      <p:sp>
        <p:nvSpPr>
          <p:cNvPr id="9388" name="Rectangle 172"/>
          <p:cNvSpPr>
            <a:spLocks noChangeArrowheads="1"/>
          </p:cNvSpPr>
          <p:nvPr/>
        </p:nvSpPr>
        <p:spPr bwMode="auto">
          <a:xfrm>
            <a:off x="8709025" y="18923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389" name="Rectangle 173"/>
          <p:cNvSpPr>
            <a:spLocks noChangeArrowheads="1"/>
          </p:cNvSpPr>
          <p:nvPr/>
        </p:nvSpPr>
        <p:spPr bwMode="auto">
          <a:xfrm>
            <a:off x="3321050" y="21748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90" name="Rectangle 174"/>
          <p:cNvSpPr>
            <a:spLocks noChangeArrowheads="1"/>
          </p:cNvSpPr>
          <p:nvPr/>
        </p:nvSpPr>
        <p:spPr bwMode="auto">
          <a:xfrm>
            <a:off x="3514725" y="2297114"/>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11</a:t>
            </a:r>
            <a:endParaRPr lang="en-US" altLang="en-US" sz="2400">
              <a:latin typeface="Times New Roman" panose="02020603050405020304" pitchFamily="18" charset="0"/>
            </a:endParaRPr>
          </a:p>
        </p:txBody>
      </p:sp>
      <p:sp>
        <p:nvSpPr>
          <p:cNvPr id="9391" name="Rectangle 175"/>
          <p:cNvSpPr>
            <a:spLocks noChangeArrowheads="1"/>
          </p:cNvSpPr>
          <p:nvPr/>
        </p:nvSpPr>
        <p:spPr bwMode="auto">
          <a:xfrm>
            <a:off x="3714751" y="2262189"/>
            <a:ext cx="562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9392" name="Rectangle 176"/>
          <p:cNvSpPr>
            <a:spLocks noChangeArrowheads="1"/>
          </p:cNvSpPr>
          <p:nvPr/>
        </p:nvSpPr>
        <p:spPr bwMode="auto">
          <a:xfrm>
            <a:off x="4757738" y="21748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93" name="Rectangle 177"/>
          <p:cNvSpPr>
            <a:spLocks noChangeArrowheads="1"/>
          </p:cNvSpPr>
          <p:nvPr/>
        </p:nvSpPr>
        <p:spPr bwMode="auto">
          <a:xfrm>
            <a:off x="4978400" y="2297114"/>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394" name="Rectangle 178"/>
          <p:cNvSpPr>
            <a:spLocks noChangeArrowheads="1"/>
          </p:cNvSpPr>
          <p:nvPr/>
        </p:nvSpPr>
        <p:spPr bwMode="auto">
          <a:xfrm>
            <a:off x="5178426" y="2262188"/>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395" name="Rectangle 179"/>
          <p:cNvSpPr>
            <a:spLocks noChangeArrowheads="1"/>
          </p:cNvSpPr>
          <p:nvPr/>
        </p:nvSpPr>
        <p:spPr bwMode="auto">
          <a:xfrm>
            <a:off x="5559425" y="2273301"/>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9396" name="Rectangle 180"/>
          <p:cNvSpPr>
            <a:spLocks noChangeArrowheads="1"/>
          </p:cNvSpPr>
          <p:nvPr/>
        </p:nvSpPr>
        <p:spPr bwMode="auto">
          <a:xfrm>
            <a:off x="5676900" y="2262189"/>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9397" name="Rectangle 181"/>
          <p:cNvSpPr>
            <a:spLocks noChangeArrowheads="1"/>
          </p:cNvSpPr>
          <p:nvPr/>
        </p:nvSpPr>
        <p:spPr bwMode="auto">
          <a:xfrm>
            <a:off x="6291263" y="2174875"/>
            <a:ext cx="1747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4</a:t>
            </a:r>
            <a:endParaRPr lang="en-US" altLang="en-US" sz="2400">
              <a:latin typeface="Times New Roman" panose="02020603050405020304" pitchFamily="18" charset="0"/>
            </a:endParaRPr>
          </a:p>
        </p:txBody>
      </p:sp>
      <p:sp>
        <p:nvSpPr>
          <p:cNvPr id="9398" name="Rectangle 182"/>
          <p:cNvSpPr>
            <a:spLocks noChangeArrowheads="1"/>
          </p:cNvSpPr>
          <p:nvPr/>
        </p:nvSpPr>
        <p:spPr bwMode="auto">
          <a:xfrm>
            <a:off x="3322638" y="257492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399" name="Rectangle 183"/>
          <p:cNvSpPr>
            <a:spLocks noChangeArrowheads="1"/>
          </p:cNvSpPr>
          <p:nvPr/>
        </p:nvSpPr>
        <p:spPr bwMode="auto">
          <a:xfrm>
            <a:off x="3514725" y="2697164"/>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400" name="Rectangle 184"/>
          <p:cNvSpPr>
            <a:spLocks noChangeArrowheads="1"/>
          </p:cNvSpPr>
          <p:nvPr/>
        </p:nvSpPr>
        <p:spPr bwMode="auto">
          <a:xfrm>
            <a:off x="3714751" y="2662239"/>
            <a:ext cx="562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9401" name="Rectangle 185"/>
          <p:cNvSpPr>
            <a:spLocks noChangeArrowheads="1"/>
          </p:cNvSpPr>
          <p:nvPr/>
        </p:nvSpPr>
        <p:spPr bwMode="auto">
          <a:xfrm>
            <a:off x="4799013" y="257492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402" name="Rectangle 186"/>
          <p:cNvSpPr>
            <a:spLocks noChangeArrowheads="1"/>
          </p:cNvSpPr>
          <p:nvPr/>
        </p:nvSpPr>
        <p:spPr bwMode="auto">
          <a:xfrm>
            <a:off x="4978400" y="2697164"/>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403" name="Rectangle 187"/>
          <p:cNvSpPr>
            <a:spLocks noChangeArrowheads="1"/>
          </p:cNvSpPr>
          <p:nvPr/>
        </p:nvSpPr>
        <p:spPr bwMode="auto">
          <a:xfrm>
            <a:off x="5178426" y="2662238"/>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04" name="Rectangle 188"/>
          <p:cNvSpPr>
            <a:spLocks noChangeArrowheads="1"/>
          </p:cNvSpPr>
          <p:nvPr/>
        </p:nvSpPr>
        <p:spPr bwMode="auto">
          <a:xfrm>
            <a:off x="5559425" y="2673351"/>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9405" name="Rectangle 189"/>
          <p:cNvSpPr>
            <a:spLocks noChangeArrowheads="1"/>
          </p:cNvSpPr>
          <p:nvPr/>
        </p:nvSpPr>
        <p:spPr bwMode="auto">
          <a:xfrm>
            <a:off x="5676900" y="2662239"/>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9406" name="Rectangle 190"/>
          <p:cNvSpPr>
            <a:spLocks noChangeArrowheads="1"/>
          </p:cNvSpPr>
          <p:nvPr/>
        </p:nvSpPr>
        <p:spPr bwMode="auto">
          <a:xfrm>
            <a:off x="6291263" y="2574925"/>
            <a:ext cx="1747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7</a:t>
            </a:r>
            <a:endParaRPr lang="en-US" altLang="en-US" sz="2400">
              <a:latin typeface="Times New Roman" panose="02020603050405020304" pitchFamily="18" charset="0"/>
            </a:endParaRPr>
          </a:p>
        </p:txBody>
      </p:sp>
      <p:sp>
        <p:nvSpPr>
          <p:cNvPr id="9407" name="Rectangle 191"/>
          <p:cNvSpPr>
            <a:spLocks noChangeArrowheads="1"/>
          </p:cNvSpPr>
          <p:nvPr/>
        </p:nvSpPr>
        <p:spPr bwMode="auto">
          <a:xfrm>
            <a:off x="3321050" y="2979738"/>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408" name="Rectangle 192"/>
          <p:cNvSpPr>
            <a:spLocks noChangeArrowheads="1"/>
          </p:cNvSpPr>
          <p:nvPr/>
        </p:nvSpPr>
        <p:spPr bwMode="auto">
          <a:xfrm>
            <a:off x="3514725" y="3101976"/>
            <a:ext cx="2580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13 </a:t>
            </a:r>
            <a:endParaRPr lang="en-US" altLang="en-US" sz="2400">
              <a:latin typeface="Times New Roman" panose="02020603050405020304" pitchFamily="18" charset="0"/>
            </a:endParaRPr>
          </a:p>
        </p:txBody>
      </p:sp>
      <p:sp>
        <p:nvSpPr>
          <p:cNvPr id="9409" name="Rectangle 193"/>
          <p:cNvSpPr>
            <a:spLocks noChangeArrowheads="1"/>
          </p:cNvSpPr>
          <p:nvPr/>
        </p:nvSpPr>
        <p:spPr bwMode="auto">
          <a:xfrm>
            <a:off x="3768726" y="3067051"/>
            <a:ext cx="4809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 </a:t>
            </a:r>
            <a:endParaRPr lang="en-US" altLang="en-US" sz="2000">
              <a:latin typeface="Times New Roman" panose="02020603050405020304" pitchFamily="18" charset="0"/>
            </a:endParaRPr>
          </a:p>
        </p:txBody>
      </p:sp>
      <p:sp>
        <p:nvSpPr>
          <p:cNvPr id="9410" name="Rectangle 194"/>
          <p:cNvSpPr>
            <a:spLocks noChangeArrowheads="1"/>
          </p:cNvSpPr>
          <p:nvPr/>
        </p:nvSpPr>
        <p:spPr bwMode="auto">
          <a:xfrm>
            <a:off x="4799013" y="2979738"/>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y</a:t>
            </a:r>
            <a:endParaRPr lang="en-US" altLang="en-US" sz="2400" i="1">
              <a:latin typeface="Times New Roman" panose="02020603050405020304" pitchFamily="18" charset="0"/>
            </a:endParaRPr>
          </a:p>
        </p:txBody>
      </p:sp>
      <p:sp>
        <p:nvSpPr>
          <p:cNvPr id="9411" name="Rectangle 195"/>
          <p:cNvSpPr>
            <a:spLocks noChangeArrowheads="1"/>
          </p:cNvSpPr>
          <p:nvPr/>
        </p:nvSpPr>
        <p:spPr bwMode="auto">
          <a:xfrm>
            <a:off x="4978400" y="3101976"/>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23</a:t>
            </a:r>
            <a:endParaRPr lang="en-US" altLang="en-US" sz="2400">
              <a:latin typeface="Times New Roman" panose="02020603050405020304" pitchFamily="18" charset="0"/>
            </a:endParaRPr>
          </a:p>
        </p:txBody>
      </p:sp>
      <p:sp>
        <p:nvSpPr>
          <p:cNvPr id="9412" name="Rectangle 196"/>
          <p:cNvSpPr>
            <a:spLocks noChangeArrowheads="1"/>
          </p:cNvSpPr>
          <p:nvPr/>
        </p:nvSpPr>
        <p:spPr bwMode="auto">
          <a:xfrm>
            <a:off x="5178426" y="3067050"/>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13" name="Rectangle 197"/>
          <p:cNvSpPr>
            <a:spLocks noChangeArrowheads="1"/>
          </p:cNvSpPr>
          <p:nvPr/>
        </p:nvSpPr>
        <p:spPr bwMode="auto">
          <a:xfrm>
            <a:off x="5546725" y="3051176"/>
            <a:ext cx="141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Symbol" panose="05050102010706020507" pitchFamily="18" charset="2"/>
              </a:rPr>
              <a:t>=</a:t>
            </a:r>
            <a:endParaRPr lang="en-US" altLang="en-US" sz="2000">
              <a:latin typeface="Times New Roman" panose="02020603050405020304" pitchFamily="18" charset="0"/>
            </a:endParaRPr>
          </a:p>
        </p:txBody>
      </p:sp>
      <p:sp>
        <p:nvSpPr>
          <p:cNvPr id="9414" name="Rectangle 198"/>
          <p:cNvSpPr>
            <a:spLocks noChangeArrowheads="1"/>
          </p:cNvSpPr>
          <p:nvPr/>
        </p:nvSpPr>
        <p:spPr bwMode="auto">
          <a:xfrm>
            <a:off x="5676900" y="3067051"/>
            <a:ext cx="817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FFFFFF"/>
                </a:solidFill>
                <a:latin typeface="Bookman Old Style" panose="02050604050505020204" pitchFamily="18" charset="0"/>
              </a:rPr>
              <a:t> </a:t>
            </a:r>
            <a:endParaRPr lang="en-US" altLang="en-US" sz="2000">
              <a:latin typeface="Times New Roman" panose="02020603050405020304" pitchFamily="18" charset="0"/>
            </a:endParaRPr>
          </a:p>
        </p:txBody>
      </p:sp>
      <p:sp>
        <p:nvSpPr>
          <p:cNvPr id="9415" name="Rectangle 199"/>
          <p:cNvSpPr>
            <a:spLocks noChangeArrowheads="1"/>
          </p:cNvSpPr>
          <p:nvPr/>
        </p:nvSpPr>
        <p:spPr bwMode="auto">
          <a:xfrm>
            <a:off x="6291263" y="2979738"/>
            <a:ext cx="1747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6</a:t>
            </a:r>
            <a:endParaRPr lang="en-US" altLang="en-US" sz="2400">
              <a:latin typeface="Times New Roman" panose="02020603050405020304" pitchFamily="18" charset="0"/>
            </a:endParaRPr>
          </a:p>
        </p:txBody>
      </p:sp>
      <p:sp>
        <p:nvSpPr>
          <p:cNvPr id="9416" name="Rectangle 200"/>
          <p:cNvSpPr>
            <a:spLocks noChangeArrowheads="1"/>
          </p:cNvSpPr>
          <p:nvPr/>
        </p:nvSpPr>
        <p:spPr bwMode="auto">
          <a:xfrm>
            <a:off x="3452814" y="3427413"/>
            <a:ext cx="3508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Bookman Old Style" panose="02050604050505020204" pitchFamily="18" charset="0"/>
              </a:rPr>
              <a:t>0  </a:t>
            </a:r>
            <a:endParaRPr lang="en-US" altLang="en-US" sz="2400">
              <a:latin typeface="Times New Roman" panose="02020603050405020304" pitchFamily="18" charset="0"/>
            </a:endParaRPr>
          </a:p>
        </p:txBody>
      </p:sp>
      <p:sp>
        <p:nvSpPr>
          <p:cNvPr id="9417" name="Rectangle 201"/>
          <p:cNvSpPr>
            <a:spLocks noChangeArrowheads="1"/>
          </p:cNvSpPr>
          <p:nvPr/>
        </p:nvSpPr>
        <p:spPr bwMode="auto">
          <a:xfrm>
            <a:off x="3813175" y="3408363"/>
            <a:ext cx="153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18" name="Rectangle 202"/>
          <p:cNvSpPr>
            <a:spLocks noChangeArrowheads="1"/>
          </p:cNvSpPr>
          <p:nvPr/>
        </p:nvSpPr>
        <p:spPr bwMode="auto">
          <a:xfrm>
            <a:off x="3970338" y="3427413"/>
            <a:ext cx="889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19" name="Rectangle 203"/>
          <p:cNvSpPr>
            <a:spLocks noChangeArrowheads="1"/>
          </p:cNvSpPr>
          <p:nvPr/>
        </p:nvSpPr>
        <p:spPr bwMode="auto">
          <a:xfrm>
            <a:off x="4184651" y="3427413"/>
            <a:ext cx="1508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420" name="Rectangle 204"/>
          <p:cNvSpPr>
            <a:spLocks noChangeArrowheads="1"/>
          </p:cNvSpPr>
          <p:nvPr/>
        </p:nvSpPr>
        <p:spPr bwMode="auto">
          <a:xfrm>
            <a:off x="4340225" y="3525839"/>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11</a:t>
            </a:r>
            <a:endParaRPr lang="en-US" altLang="en-US" sz="2400">
              <a:latin typeface="Times New Roman" panose="02020603050405020304" pitchFamily="18" charset="0"/>
            </a:endParaRPr>
          </a:p>
        </p:txBody>
      </p:sp>
      <p:sp>
        <p:nvSpPr>
          <p:cNvPr id="9421" name="Rectangle 205"/>
          <p:cNvSpPr>
            <a:spLocks noChangeArrowheads="1"/>
          </p:cNvSpPr>
          <p:nvPr/>
        </p:nvSpPr>
        <p:spPr bwMode="auto">
          <a:xfrm>
            <a:off x="4540251" y="3457575"/>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22" name="Rectangle 206"/>
          <p:cNvSpPr>
            <a:spLocks noChangeArrowheads="1"/>
          </p:cNvSpPr>
          <p:nvPr/>
        </p:nvSpPr>
        <p:spPr bwMode="auto">
          <a:xfrm>
            <a:off x="4797425" y="3427413"/>
            <a:ext cx="1202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23" name="Rectangle 207"/>
          <p:cNvSpPr>
            <a:spLocks noChangeArrowheads="1"/>
          </p:cNvSpPr>
          <p:nvPr/>
        </p:nvSpPr>
        <p:spPr bwMode="auto">
          <a:xfrm>
            <a:off x="5033963" y="345757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24" name="Rectangle 208"/>
          <p:cNvSpPr>
            <a:spLocks noChangeArrowheads="1"/>
          </p:cNvSpPr>
          <p:nvPr/>
        </p:nvSpPr>
        <p:spPr bwMode="auto">
          <a:xfrm>
            <a:off x="4983163" y="3370263"/>
            <a:ext cx="533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6,</a:t>
            </a:r>
            <a:endParaRPr lang="en-US" altLang="en-US" sz="2400">
              <a:latin typeface="Times New Roman" panose="02020603050405020304" pitchFamily="18" charset="0"/>
            </a:endParaRPr>
          </a:p>
        </p:txBody>
      </p:sp>
      <p:sp>
        <p:nvSpPr>
          <p:cNvPr id="9425" name="Rectangle 209"/>
          <p:cNvSpPr>
            <a:spLocks noChangeArrowheads="1"/>
          </p:cNvSpPr>
          <p:nvPr/>
        </p:nvSpPr>
        <p:spPr bwMode="auto">
          <a:xfrm>
            <a:off x="6140450" y="3455988"/>
            <a:ext cx="3542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0  </a:t>
            </a:r>
            <a:endParaRPr lang="en-US" altLang="en-US" sz="2400">
              <a:latin typeface="Times New Roman" panose="02020603050405020304" pitchFamily="18" charset="0"/>
            </a:endParaRPr>
          </a:p>
        </p:txBody>
      </p:sp>
      <p:sp>
        <p:nvSpPr>
          <p:cNvPr id="9426" name="Rectangle 210"/>
          <p:cNvSpPr>
            <a:spLocks noChangeArrowheads="1"/>
          </p:cNvSpPr>
          <p:nvPr/>
        </p:nvSpPr>
        <p:spPr bwMode="auto">
          <a:xfrm>
            <a:off x="6500813" y="3395663"/>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27" name="Rectangle 211"/>
          <p:cNvSpPr>
            <a:spLocks noChangeArrowheads="1"/>
          </p:cNvSpPr>
          <p:nvPr/>
        </p:nvSpPr>
        <p:spPr bwMode="auto">
          <a:xfrm>
            <a:off x="6657975" y="3414713"/>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28" name="Rectangle 212"/>
          <p:cNvSpPr>
            <a:spLocks noChangeArrowheads="1"/>
          </p:cNvSpPr>
          <p:nvPr/>
        </p:nvSpPr>
        <p:spPr bwMode="auto">
          <a:xfrm>
            <a:off x="6831013" y="3414713"/>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429" name="Rectangle 213"/>
          <p:cNvSpPr>
            <a:spLocks noChangeArrowheads="1"/>
          </p:cNvSpPr>
          <p:nvPr/>
        </p:nvSpPr>
        <p:spPr bwMode="auto">
          <a:xfrm>
            <a:off x="7027863" y="353695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430" name="Rectangle 214"/>
          <p:cNvSpPr>
            <a:spLocks noChangeArrowheads="1"/>
          </p:cNvSpPr>
          <p:nvPr/>
        </p:nvSpPr>
        <p:spPr bwMode="auto">
          <a:xfrm>
            <a:off x="7227889" y="3502025"/>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31" name="Rectangle 215"/>
          <p:cNvSpPr>
            <a:spLocks noChangeArrowheads="1"/>
          </p:cNvSpPr>
          <p:nvPr/>
        </p:nvSpPr>
        <p:spPr bwMode="auto">
          <a:xfrm>
            <a:off x="7405688" y="3468688"/>
            <a:ext cx="1202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32" name="Rectangle 216"/>
          <p:cNvSpPr>
            <a:spLocks noChangeArrowheads="1"/>
          </p:cNvSpPr>
          <p:nvPr/>
        </p:nvSpPr>
        <p:spPr bwMode="auto">
          <a:xfrm>
            <a:off x="7721600" y="347345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33" name="Rectangle 217"/>
          <p:cNvSpPr>
            <a:spLocks noChangeArrowheads="1"/>
          </p:cNvSpPr>
          <p:nvPr/>
        </p:nvSpPr>
        <p:spPr bwMode="auto">
          <a:xfrm>
            <a:off x="7459663" y="3438525"/>
            <a:ext cx="4440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4</a:t>
            </a:r>
            <a:endParaRPr lang="en-US" altLang="en-US" sz="2400">
              <a:latin typeface="Times New Roman" panose="02020603050405020304" pitchFamily="18" charset="0"/>
            </a:endParaRPr>
          </a:p>
        </p:txBody>
      </p:sp>
      <p:sp>
        <p:nvSpPr>
          <p:cNvPr id="9434" name="Rectangle 218"/>
          <p:cNvSpPr>
            <a:spLocks noChangeArrowheads="1"/>
          </p:cNvSpPr>
          <p:nvPr/>
        </p:nvSpPr>
        <p:spPr bwMode="auto">
          <a:xfrm>
            <a:off x="3452813" y="3827463"/>
            <a:ext cx="3542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0  </a:t>
            </a:r>
            <a:endParaRPr lang="en-US" altLang="en-US" sz="2400">
              <a:latin typeface="Times New Roman" panose="02020603050405020304" pitchFamily="18" charset="0"/>
            </a:endParaRPr>
          </a:p>
        </p:txBody>
      </p:sp>
      <p:sp>
        <p:nvSpPr>
          <p:cNvPr id="9435" name="Rectangle 219"/>
          <p:cNvSpPr>
            <a:spLocks noChangeArrowheads="1"/>
          </p:cNvSpPr>
          <p:nvPr/>
        </p:nvSpPr>
        <p:spPr bwMode="auto">
          <a:xfrm>
            <a:off x="3813175" y="38068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36" name="Rectangle 220"/>
          <p:cNvSpPr>
            <a:spLocks noChangeArrowheads="1"/>
          </p:cNvSpPr>
          <p:nvPr/>
        </p:nvSpPr>
        <p:spPr bwMode="auto">
          <a:xfrm>
            <a:off x="3970338" y="3827463"/>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37" name="Rectangle 221"/>
          <p:cNvSpPr>
            <a:spLocks noChangeArrowheads="1"/>
          </p:cNvSpPr>
          <p:nvPr/>
        </p:nvSpPr>
        <p:spPr bwMode="auto">
          <a:xfrm>
            <a:off x="4143375" y="3813175"/>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438" name="Rectangle 222"/>
          <p:cNvSpPr>
            <a:spLocks noChangeArrowheads="1"/>
          </p:cNvSpPr>
          <p:nvPr/>
        </p:nvSpPr>
        <p:spPr bwMode="auto">
          <a:xfrm>
            <a:off x="4340225" y="39497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439" name="Rectangle 223"/>
          <p:cNvSpPr>
            <a:spLocks noChangeArrowheads="1"/>
          </p:cNvSpPr>
          <p:nvPr/>
        </p:nvSpPr>
        <p:spPr bwMode="auto">
          <a:xfrm>
            <a:off x="4540251" y="3857625"/>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40" name="Rectangle 224"/>
          <p:cNvSpPr>
            <a:spLocks noChangeArrowheads="1"/>
          </p:cNvSpPr>
          <p:nvPr/>
        </p:nvSpPr>
        <p:spPr bwMode="auto">
          <a:xfrm>
            <a:off x="4797425" y="3852863"/>
            <a:ext cx="1202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41" name="Rectangle 225"/>
          <p:cNvSpPr>
            <a:spLocks noChangeArrowheads="1"/>
          </p:cNvSpPr>
          <p:nvPr/>
        </p:nvSpPr>
        <p:spPr bwMode="auto">
          <a:xfrm>
            <a:off x="5033963" y="3857625"/>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42" name="Rectangle 226"/>
          <p:cNvSpPr>
            <a:spLocks noChangeArrowheads="1"/>
          </p:cNvSpPr>
          <p:nvPr/>
        </p:nvSpPr>
        <p:spPr bwMode="auto">
          <a:xfrm>
            <a:off x="4995863" y="3811588"/>
            <a:ext cx="533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5,</a:t>
            </a:r>
            <a:endParaRPr lang="en-US" altLang="en-US" sz="2400">
              <a:latin typeface="Times New Roman" panose="02020603050405020304" pitchFamily="18" charset="0"/>
            </a:endParaRPr>
          </a:p>
        </p:txBody>
      </p:sp>
      <p:sp>
        <p:nvSpPr>
          <p:cNvPr id="9443" name="Rectangle 227"/>
          <p:cNvSpPr>
            <a:spLocks noChangeArrowheads="1"/>
          </p:cNvSpPr>
          <p:nvPr/>
        </p:nvSpPr>
        <p:spPr bwMode="auto">
          <a:xfrm>
            <a:off x="6140450" y="3856038"/>
            <a:ext cx="3542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0  </a:t>
            </a:r>
            <a:endParaRPr lang="en-US" altLang="en-US" sz="2400">
              <a:latin typeface="Times New Roman" panose="02020603050405020304" pitchFamily="18" charset="0"/>
            </a:endParaRPr>
          </a:p>
        </p:txBody>
      </p:sp>
      <p:sp>
        <p:nvSpPr>
          <p:cNvPr id="9444" name="Rectangle 228"/>
          <p:cNvSpPr>
            <a:spLocks noChangeArrowheads="1"/>
          </p:cNvSpPr>
          <p:nvPr/>
        </p:nvSpPr>
        <p:spPr bwMode="auto">
          <a:xfrm>
            <a:off x="6500813" y="3794125"/>
            <a:ext cx="1554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45" name="Rectangle 229"/>
          <p:cNvSpPr>
            <a:spLocks noChangeArrowheads="1"/>
          </p:cNvSpPr>
          <p:nvPr/>
        </p:nvSpPr>
        <p:spPr bwMode="auto">
          <a:xfrm>
            <a:off x="6657975" y="3814763"/>
            <a:ext cx="89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46" name="Rectangle 230"/>
          <p:cNvSpPr>
            <a:spLocks noChangeArrowheads="1"/>
          </p:cNvSpPr>
          <p:nvPr/>
        </p:nvSpPr>
        <p:spPr bwMode="auto">
          <a:xfrm>
            <a:off x="6800850" y="3814763"/>
            <a:ext cx="1522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i="1">
                <a:solidFill>
                  <a:srgbClr val="FFFFFF"/>
                </a:solidFill>
                <a:latin typeface="Bookman Old Style" panose="02050604050505020204" pitchFamily="18" charset="0"/>
              </a:rPr>
              <a:t>x</a:t>
            </a:r>
            <a:endParaRPr lang="en-US" altLang="en-US" sz="2400" i="1">
              <a:latin typeface="Times New Roman" panose="02020603050405020304" pitchFamily="18" charset="0"/>
            </a:endParaRPr>
          </a:p>
        </p:txBody>
      </p:sp>
      <p:sp>
        <p:nvSpPr>
          <p:cNvPr id="9447" name="Rectangle 231"/>
          <p:cNvSpPr>
            <a:spLocks noChangeArrowheads="1"/>
          </p:cNvSpPr>
          <p:nvPr/>
        </p:nvSpPr>
        <p:spPr bwMode="auto">
          <a:xfrm>
            <a:off x="7027863" y="3937001"/>
            <a:ext cx="20518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448" name="Rectangle 232"/>
          <p:cNvSpPr>
            <a:spLocks noChangeArrowheads="1"/>
          </p:cNvSpPr>
          <p:nvPr/>
        </p:nvSpPr>
        <p:spPr bwMode="auto">
          <a:xfrm>
            <a:off x="7227889" y="3902075"/>
            <a:ext cx="2757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49" name="Rectangle 233"/>
          <p:cNvSpPr>
            <a:spLocks noChangeArrowheads="1"/>
          </p:cNvSpPr>
          <p:nvPr/>
        </p:nvSpPr>
        <p:spPr bwMode="auto">
          <a:xfrm>
            <a:off x="7405688" y="3868738"/>
            <a:ext cx="1202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Symbol" panose="05050102010706020507" pitchFamily="18" charset="2"/>
              </a:rPr>
              <a:t>£</a:t>
            </a:r>
            <a:endParaRPr lang="en-US" altLang="en-US" sz="2400">
              <a:latin typeface="Times New Roman" panose="02020603050405020304" pitchFamily="18" charset="0"/>
            </a:endParaRPr>
          </a:p>
        </p:txBody>
      </p:sp>
      <p:sp>
        <p:nvSpPr>
          <p:cNvPr id="9450" name="Rectangle 234"/>
          <p:cNvSpPr>
            <a:spLocks noChangeArrowheads="1"/>
          </p:cNvSpPr>
          <p:nvPr/>
        </p:nvSpPr>
        <p:spPr bwMode="auto">
          <a:xfrm>
            <a:off x="7721600" y="3873500"/>
            <a:ext cx="689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51" name="Rectangle 235"/>
          <p:cNvSpPr>
            <a:spLocks noChangeArrowheads="1"/>
          </p:cNvSpPr>
          <p:nvPr/>
        </p:nvSpPr>
        <p:spPr bwMode="auto">
          <a:xfrm>
            <a:off x="7473950" y="3836988"/>
            <a:ext cx="4440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200">
                <a:solidFill>
                  <a:srgbClr val="FFFFFF"/>
                </a:solidFill>
                <a:latin typeface="Bookman Old Style" panose="02050604050505020204" pitchFamily="18" charset="0"/>
              </a:rPr>
              <a:t>   6</a:t>
            </a:r>
            <a:endParaRPr lang="en-US" altLang="en-US" sz="2400">
              <a:latin typeface="Times New Roman" panose="02020603050405020304" pitchFamily="18" charset="0"/>
            </a:endParaRPr>
          </a:p>
        </p:txBody>
      </p:sp>
      <p:sp>
        <p:nvSpPr>
          <p:cNvPr id="9452" name="Rectangle 236"/>
          <p:cNvSpPr>
            <a:spLocks noChangeArrowheads="1"/>
          </p:cNvSpPr>
          <p:nvPr/>
        </p:nvSpPr>
        <p:spPr bwMode="auto">
          <a:xfrm>
            <a:off x="3424238" y="4265614"/>
            <a:ext cx="17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a:solidFill>
                  <a:srgbClr val="FFFFFF"/>
                </a:solidFill>
                <a:latin typeface="Bookman Old Style" panose="02050604050505020204" pitchFamily="18" charset="0"/>
              </a:rPr>
              <a:t>y</a:t>
            </a:r>
            <a:endParaRPr lang="en-US" altLang="en-US" sz="2400">
              <a:latin typeface="Times New Roman" panose="02020603050405020304" pitchFamily="18" charset="0"/>
            </a:endParaRPr>
          </a:p>
        </p:txBody>
      </p:sp>
      <p:sp>
        <p:nvSpPr>
          <p:cNvPr id="9453" name="Rectangle 237"/>
          <p:cNvSpPr>
            <a:spLocks noChangeArrowheads="1"/>
          </p:cNvSpPr>
          <p:nvPr/>
        </p:nvSpPr>
        <p:spPr bwMode="auto">
          <a:xfrm>
            <a:off x="3600450"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11</a:t>
            </a:r>
            <a:endParaRPr lang="en-US" altLang="en-US" sz="2400">
              <a:latin typeface="Times New Roman" panose="02020603050405020304" pitchFamily="18" charset="0"/>
            </a:endParaRPr>
          </a:p>
        </p:txBody>
      </p:sp>
      <p:sp>
        <p:nvSpPr>
          <p:cNvPr id="9454" name="Rectangle 238"/>
          <p:cNvSpPr>
            <a:spLocks noChangeArrowheads="1"/>
          </p:cNvSpPr>
          <p:nvPr/>
        </p:nvSpPr>
        <p:spPr bwMode="auto">
          <a:xfrm>
            <a:off x="3795714" y="4397375"/>
            <a:ext cx="1365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55" name="Rectangle 239"/>
          <p:cNvSpPr>
            <a:spLocks noChangeArrowheads="1"/>
          </p:cNvSpPr>
          <p:nvPr/>
        </p:nvSpPr>
        <p:spPr bwMode="auto">
          <a:xfrm>
            <a:off x="3932238" y="4265614"/>
            <a:ext cx="17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a:solidFill>
                  <a:srgbClr val="FFFFFF"/>
                </a:solidFill>
                <a:latin typeface="Bookman Old Style" panose="02050604050505020204" pitchFamily="18" charset="0"/>
              </a:rPr>
              <a:t>y</a:t>
            </a:r>
            <a:endParaRPr lang="en-US" altLang="en-US" sz="2400">
              <a:latin typeface="Times New Roman" panose="02020603050405020304" pitchFamily="18" charset="0"/>
            </a:endParaRPr>
          </a:p>
        </p:txBody>
      </p:sp>
      <p:sp>
        <p:nvSpPr>
          <p:cNvPr id="9456" name="Rectangle 240"/>
          <p:cNvSpPr>
            <a:spLocks noChangeArrowheads="1"/>
          </p:cNvSpPr>
          <p:nvPr/>
        </p:nvSpPr>
        <p:spPr bwMode="auto">
          <a:xfrm>
            <a:off x="4111625"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12</a:t>
            </a:r>
            <a:endParaRPr lang="en-US" altLang="en-US" sz="2400">
              <a:latin typeface="Times New Roman" panose="02020603050405020304" pitchFamily="18" charset="0"/>
            </a:endParaRPr>
          </a:p>
        </p:txBody>
      </p:sp>
      <p:sp>
        <p:nvSpPr>
          <p:cNvPr id="9457" name="Rectangle 241"/>
          <p:cNvSpPr>
            <a:spLocks noChangeArrowheads="1"/>
          </p:cNvSpPr>
          <p:nvPr/>
        </p:nvSpPr>
        <p:spPr bwMode="auto">
          <a:xfrm>
            <a:off x="4311651" y="4397375"/>
            <a:ext cx="1365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58" name="Rectangle 242"/>
          <p:cNvSpPr>
            <a:spLocks noChangeArrowheads="1"/>
          </p:cNvSpPr>
          <p:nvPr/>
        </p:nvSpPr>
        <p:spPr bwMode="auto">
          <a:xfrm>
            <a:off x="4448175" y="4265614"/>
            <a:ext cx="17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a:solidFill>
                  <a:srgbClr val="FFFFFF"/>
                </a:solidFill>
                <a:latin typeface="Bookman Old Style" panose="02050604050505020204" pitchFamily="18" charset="0"/>
              </a:rPr>
              <a:t>y</a:t>
            </a:r>
            <a:endParaRPr lang="en-US" altLang="en-US" sz="2400">
              <a:latin typeface="Times New Roman" panose="02020603050405020304" pitchFamily="18" charset="0"/>
            </a:endParaRPr>
          </a:p>
        </p:txBody>
      </p:sp>
      <p:sp>
        <p:nvSpPr>
          <p:cNvPr id="9459" name="Rectangle 243"/>
          <p:cNvSpPr>
            <a:spLocks noChangeArrowheads="1"/>
          </p:cNvSpPr>
          <p:nvPr/>
        </p:nvSpPr>
        <p:spPr bwMode="auto">
          <a:xfrm>
            <a:off x="4624388"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13</a:t>
            </a:r>
            <a:endParaRPr lang="en-US" altLang="en-US" sz="2400">
              <a:latin typeface="Times New Roman" panose="02020603050405020304" pitchFamily="18" charset="0"/>
            </a:endParaRPr>
          </a:p>
        </p:txBody>
      </p:sp>
      <p:sp>
        <p:nvSpPr>
          <p:cNvPr id="9460" name="Rectangle 244"/>
          <p:cNvSpPr>
            <a:spLocks noChangeArrowheads="1"/>
          </p:cNvSpPr>
          <p:nvPr/>
        </p:nvSpPr>
        <p:spPr bwMode="auto">
          <a:xfrm>
            <a:off x="4824413" y="4397375"/>
            <a:ext cx="682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9461" name="Rectangle 245"/>
          <p:cNvSpPr>
            <a:spLocks noChangeArrowheads="1"/>
          </p:cNvSpPr>
          <p:nvPr/>
        </p:nvSpPr>
        <p:spPr bwMode="auto">
          <a:xfrm>
            <a:off x="4892676" y="4265614"/>
            <a:ext cx="284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a:solidFill>
                  <a:srgbClr val="FFFFFF"/>
                </a:solidFill>
                <a:latin typeface="Bookman Old Style" panose="02050604050505020204" pitchFamily="18" charset="0"/>
              </a:rPr>
              <a:t> y</a:t>
            </a:r>
            <a:endParaRPr lang="en-US" altLang="en-US" sz="2400">
              <a:latin typeface="Times New Roman" panose="02020603050405020304" pitchFamily="18" charset="0"/>
            </a:endParaRPr>
          </a:p>
        </p:txBody>
      </p:sp>
      <p:sp>
        <p:nvSpPr>
          <p:cNvPr id="9462" name="Rectangle 246"/>
          <p:cNvSpPr>
            <a:spLocks noChangeArrowheads="1"/>
          </p:cNvSpPr>
          <p:nvPr/>
        </p:nvSpPr>
        <p:spPr bwMode="auto">
          <a:xfrm>
            <a:off x="5175250"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21</a:t>
            </a:r>
            <a:endParaRPr lang="en-US" altLang="en-US" sz="2400">
              <a:latin typeface="Times New Roman" panose="02020603050405020304" pitchFamily="18" charset="0"/>
            </a:endParaRPr>
          </a:p>
        </p:txBody>
      </p:sp>
      <p:sp>
        <p:nvSpPr>
          <p:cNvPr id="9463" name="Rectangle 247"/>
          <p:cNvSpPr>
            <a:spLocks noChangeArrowheads="1"/>
          </p:cNvSpPr>
          <p:nvPr/>
        </p:nvSpPr>
        <p:spPr bwMode="auto">
          <a:xfrm>
            <a:off x="5375276" y="4397375"/>
            <a:ext cx="682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9464" name="Rectangle 248"/>
          <p:cNvSpPr>
            <a:spLocks noChangeArrowheads="1"/>
          </p:cNvSpPr>
          <p:nvPr/>
        </p:nvSpPr>
        <p:spPr bwMode="auto">
          <a:xfrm>
            <a:off x="5511801" y="3878076"/>
            <a:ext cx="28416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dirty="0">
                <a:solidFill>
                  <a:srgbClr val="FFFFFF"/>
                </a:solidFill>
                <a:latin typeface="Bookman Old Style" panose="02050604050505020204" pitchFamily="18" charset="0"/>
              </a:rPr>
              <a:t> y</a:t>
            </a:r>
            <a:endParaRPr lang="en-US" altLang="en-US" sz="2400" dirty="0">
              <a:latin typeface="Times New Roman" panose="02020603050405020304" pitchFamily="18" charset="0"/>
            </a:endParaRPr>
          </a:p>
        </p:txBody>
      </p:sp>
      <p:sp>
        <p:nvSpPr>
          <p:cNvPr id="9465" name="Rectangle 249"/>
          <p:cNvSpPr>
            <a:spLocks noChangeArrowheads="1"/>
          </p:cNvSpPr>
          <p:nvPr/>
        </p:nvSpPr>
        <p:spPr bwMode="auto">
          <a:xfrm>
            <a:off x="5727700"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22</a:t>
            </a:r>
            <a:endParaRPr lang="en-US" altLang="en-US" sz="2400">
              <a:latin typeface="Times New Roman" panose="02020603050405020304" pitchFamily="18" charset="0"/>
            </a:endParaRPr>
          </a:p>
        </p:txBody>
      </p:sp>
      <p:sp>
        <p:nvSpPr>
          <p:cNvPr id="9466" name="Rectangle 250"/>
          <p:cNvSpPr>
            <a:spLocks noChangeArrowheads="1"/>
          </p:cNvSpPr>
          <p:nvPr/>
        </p:nvSpPr>
        <p:spPr bwMode="auto">
          <a:xfrm>
            <a:off x="5922963" y="4397375"/>
            <a:ext cx="6826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a:t>
            </a:r>
            <a:endParaRPr lang="en-US" altLang="en-US" sz="2400">
              <a:latin typeface="Times New Roman" panose="02020603050405020304" pitchFamily="18" charset="0"/>
            </a:endParaRPr>
          </a:p>
        </p:txBody>
      </p:sp>
      <p:sp>
        <p:nvSpPr>
          <p:cNvPr id="9467" name="Rectangle 251"/>
          <p:cNvSpPr>
            <a:spLocks noChangeArrowheads="1"/>
          </p:cNvSpPr>
          <p:nvPr/>
        </p:nvSpPr>
        <p:spPr bwMode="auto">
          <a:xfrm>
            <a:off x="6063542" y="3887481"/>
            <a:ext cx="284162"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600" dirty="0">
                <a:solidFill>
                  <a:srgbClr val="FFFFFF"/>
                </a:solidFill>
                <a:latin typeface="Bookman Old Style" panose="02050604050505020204" pitchFamily="18" charset="0"/>
              </a:rPr>
              <a:t> y</a:t>
            </a:r>
            <a:endParaRPr lang="en-US" altLang="en-US" sz="2400" dirty="0">
              <a:latin typeface="Times New Roman" panose="02020603050405020304" pitchFamily="18" charset="0"/>
            </a:endParaRPr>
          </a:p>
        </p:txBody>
      </p:sp>
      <p:sp>
        <p:nvSpPr>
          <p:cNvPr id="9468" name="Rectangle 252"/>
          <p:cNvSpPr>
            <a:spLocks noChangeArrowheads="1"/>
          </p:cNvSpPr>
          <p:nvPr/>
        </p:nvSpPr>
        <p:spPr bwMode="auto">
          <a:xfrm>
            <a:off x="6273800" y="4430714"/>
            <a:ext cx="203200"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300">
                <a:solidFill>
                  <a:srgbClr val="FFFFFF"/>
                </a:solidFill>
                <a:latin typeface="Bookman Old Style" panose="02050604050505020204" pitchFamily="18" charset="0"/>
              </a:rPr>
              <a:t>23</a:t>
            </a:r>
            <a:endParaRPr lang="en-US" altLang="en-US" sz="2400">
              <a:latin typeface="Times New Roman" panose="02020603050405020304" pitchFamily="18" charset="0"/>
            </a:endParaRPr>
          </a:p>
        </p:txBody>
      </p:sp>
      <p:sp>
        <p:nvSpPr>
          <p:cNvPr id="9469" name="Rectangle 253"/>
          <p:cNvSpPr>
            <a:spLocks noChangeArrowheads="1"/>
          </p:cNvSpPr>
          <p:nvPr/>
        </p:nvSpPr>
        <p:spPr bwMode="auto">
          <a:xfrm>
            <a:off x="6473826" y="4397375"/>
            <a:ext cx="682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7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70" name="Rectangle 254"/>
          <p:cNvSpPr>
            <a:spLocks noChangeArrowheads="1"/>
          </p:cNvSpPr>
          <p:nvPr/>
        </p:nvSpPr>
        <p:spPr bwMode="auto">
          <a:xfrm>
            <a:off x="6542088" y="4308475"/>
            <a:ext cx="177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Bookman Old Style" panose="02050604050505020204" pitchFamily="18" charset="0"/>
              </a:rPr>
              <a:t>  </a:t>
            </a:r>
            <a:endParaRPr lang="en-US" altLang="en-US" sz="2400">
              <a:latin typeface="Times New Roman" panose="02020603050405020304" pitchFamily="18" charset="0"/>
            </a:endParaRPr>
          </a:p>
        </p:txBody>
      </p:sp>
      <p:sp>
        <p:nvSpPr>
          <p:cNvPr id="9471" name="Rectangle 255"/>
          <p:cNvSpPr>
            <a:spLocks noChangeArrowheads="1"/>
          </p:cNvSpPr>
          <p:nvPr/>
        </p:nvSpPr>
        <p:spPr bwMode="auto">
          <a:xfrm>
            <a:off x="6727825" y="4289425"/>
            <a:ext cx="153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Symbol" panose="05050102010706020507" pitchFamily="18" charset="2"/>
              </a:rPr>
              <a:t>³</a:t>
            </a:r>
            <a:endParaRPr lang="en-US" altLang="en-US" sz="2400">
              <a:latin typeface="Times New Roman" panose="02020603050405020304" pitchFamily="18" charset="0"/>
            </a:endParaRPr>
          </a:p>
        </p:txBody>
      </p:sp>
      <p:sp>
        <p:nvSpPr>
          <p:cNvPr id="9472" name="Rectangle 256"/>
          <p:cNvSpPr>
            <a:spLocks noChangeArrowheads="1"/>
          </p:cNvSpPr>
          <p:nvPr/>
        </p:nvSpPr>
        <p:spPr bwMode="auto">
          <a:xfrm>
            <a:off x="6883400" y="4308475"/>
            <a:ext cx="3508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a:solidFill>
                  <a:srgbClr val="FFFFFF"/>
                </a:solidFill>
                <a:latin typeface="Bookman Old Style" panose="02050604050505020204" pitchFamily="18" charset="0"/>
              </a:rPr>
              <a:t>  0</a:t>
            </a:r>
            <a:endParaRPr lang="en-US" altLang="en-US" sz="2400">
              <a:latin typeface="Times New Roman" panose="02020603050405020304" pitchFamily="18" charset="0"/>
            </a:endParaRPr>
          </a:p>
        </p:txBody>
      </p:sp>
      <p:sp>
        <p:nvSpPr>
          <p:cNvPr id="9475" name="Rectangle 259"/>
          <p:cNvSpPr>
            <a:spLocks noChangeArrowheads="1"/>
          </p:cNvSpPr>
          <p:nvPr/>
        </p:nvSpPr>
        <p:spPr bwMode="auto">
          <a:xfrm>
            <a:off x="1137444" y="4790996"/>
            <a:ext cx="8543925"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2200" dirty="0">
                <a:solidFill>
                  <a:schemeClr val="bg1"/>
                </a:solidFill>
                <a:latin typeface="Times New Roman" panose="02020603050405020304" pitchFamily="18" charset="0"/>
              </a:rPr>
              <a:t>Note that we can model the nonlinear operating costs with an LP only because the efficiencies have the right kind of structure.  In particular, the plant is less efficient (more costly) at higher operating levels.  Thus the LP solution will automatically select level 1 first.</a:t>
            </a:r>
          </a:p>
        </p:txBody>
      </p:sp>
    </p:spTree>
    <p:extLst>
      <p:ext uri="{BB962C8B-B14F-4D97-AF65-F5344CB8AC3E}">
        <p14:creationId xmlns:p14="http://schemas.microsoft.com/office/powerpoint/2010/main" val="6328069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72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757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037" y="657225"/>
            <a:ext cx="9305926"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009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512</TotalTime>
  <Words>2511</Words>
  <Application>Microsoft Office PowerPoint</Application>
  <PresentationFormat>Widescreen</PresentationFormat>
  <Paragraphs>758</Paragraphs>
  <Slides>67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Bookman Old Style</vt:lpstr>
      <vt:lpstr>Calibri</vt:lpstr>
      <vt:lpstr>Century Gothic</vt:lpstr>
      <vt:lpstr>Symbol</vt:lpstr>
      <vt:lpstr>Times New Roman</vt:lpstr>
      <vt:lpstr>Verdana</vt:lpstr>
      <vt:lpstr>Wingdings 3</vt:lpstr>
      <vt:lpstr>Wisp</vt:lpstr>
      <vt:lpstr>Modeling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Hamdy Taha page 27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dc:title>
  <dc:creator>Koorush</dc:creator>
  <cp:lastModifiedBy>Koorush</cp:lastModifiedBy>
  <cp:revision>29</cp:revision>
  <dcterms:created xsi:type="dcterms:W3CDTF">2017-02-07T07:26:31Z</dcterms:created>
  <dcterms:modified xsi:type="dcterms:W3CDTF">2019-10-12T09:28:58Z</dcterms:modified>
</cp:coreProperties>
</file>