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T Sans Narrow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W20tT25NoXGPJvh8cetnjIwLb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42bfe2a4_0_3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f742bfe2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42bfe2a4_0_4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742bfe2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881549234_0_15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f88154923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881549234_0_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f881549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881549234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f88154923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881549234_0_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f8815492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c997ae2cc3bd06_6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c997ae2cc3bd0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881549234_0_1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f8815492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81549234_0_2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f8815492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881549234_0_15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f88154923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81549234_0_3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f8815492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881549234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f88154923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88154923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f8815492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881549234_0_14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f88154923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742bfe2a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f742bfe2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5967050" y="-75"/>
            <a:ext cx="622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191165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2830475" y="1123500"/>
            <a:ext cx="73227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1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3042950" y="3022500"/>
            <a:ext cx="9135000" cy="383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 flipH="1">
            <a:off x="11901725" y="3022500"/>
            <a:ext cx="290400" cy="383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571172" y="1436450"/>
            <a:ext cx="109944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463625" y="3533150"/>
            <a:ext cx="82734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 flipH="1">
            <a:off x="4983125" y="6108675"/>
            <a:ext cx="7209000" cy="7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14"/>
          <p:cNvSpPr/>
          <p:nvPr/>
        </p:nvSpPr>
        <p:spPr>
          <a:xfrm flipH="1">
            <a:off x="9575" y="964675"/>
            <a:ext cx="20916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/>
          <p:nvPr/>
        </p:nvSpPr>
        <p:spPr>
          <a:xfrm flipH="1">
            <a:off x="0" y="423360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2650375" y="669575"/>
            <a:ext cx="91263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2650375" y="2756947"/>
            <a:ext cx="91263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2064575" y="-31925"/>
            <a:ext cx="10118100" cy="13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/>
          <p:nvPr/>
        </p:nvSpPr>
        <p:spPr>
          <a:xfrm>
            <a:off x="11901725" y="-31859"/>
            <a:ext cx="290400" cy="13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01425" y="2534300"/>
            <a:ext cx="33459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582674" y="2534300"/>
            <a:ext cx="33459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8363939" y="2534300"/>
            <a:ext cx="33459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7" name="Google Shape;37;p17"/>
          <p:cNvSpPr/>
          <p:nvPr/>
        </p:nvSpPr>
        <p:spPr>
          <a:xfrm>
            <a:off x="0" y="5469291"/>
            <a:ext cx="290400" cy="13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 flipH="1">
            <a:off x="9500" y="-125"/>
            <a:ext cx="1853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 txBox="1"/>
          <p:nvPr>
            <p:ph type="title"/>
          </p:nvPr>
        </p:nvSpPr>
        <p:spPr>
          <a:xfrm>
            <a:off x="2339175" y="611700"/>
            <a:ext cx="8522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2339175" y="2296325"/>
            <a:ext cx="44304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7346294" y="2296325"/>
            <a:ext cx="44304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16"/>
          <p:cNvSpPr/>
          <p:nvPr/>
        </p:nvSpPr>
        <p:spPr>
          <a:xfrm flipH="1">
            <a:off x="0" y="4233600"/>
            <a:ext cx="290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/>
          <p:nvPr/>
        </p:nvSpPr>
        <p:spPr>
          <a:xfrm flipH="1">
            <a:off x="14175" y="3083500"/>
            <a:ext cx="9135000" cy="383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/>
          <p:nvPr>
            <p:ph type="title"/>
          </p:nvPr>
        </p:nvSpPr>
        <p:spPr>
          <a:xfrm>
            <a:off x="1147879" y="753350"/>
            <a:ext cx="65988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1147879" y="1865350"/>
            <a:ext cx="65988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0" y="3083500"/>
            <a:ext cx="290400" cy="383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 flipH="1">
            <a:off x="9700" y="964725"/>
            <a:ext cx="62253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 flipH="1">
            <a:off x="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 flipH="1">
            <a:off x="1191165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 txBox="1"/>
          <p:nvPr>
            <p:ph type="title"/>
          </p:nvPr>
        </p:nvSpPr>
        <p:spPr>
          <a:xfrm>
            <a:off x="2356173" y="508675"/>
            <a:ext cx="8490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i="0" sz="69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■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■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3000"/>
              <a:buFont typeface="PT Sans Narrow"/>
              <a:buChar char="■"/>
              <a:defRPr b="0" i="0" sz="30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1530350" y="1831402"/>
            <a:ext cx="88773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</a:pPr>
            <a:r>
              <a:rPr b="1" i="0" lang="en-GB" sz="66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CCNA</a:t>
            </a:r>
            <a:br>
              <a:rPr b="1" i="0" lang="en-GB" sz="15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i="0" lang="en-GB" sz="8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br>
              <a:rPr b="1" i="0" lang="en-GB" sz="15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i="0" lang="en-GB" sz="7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EIGRP Configuration</a:t>
            </a:r>
            <a:endParaRPr b="1" i="0" sz="72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</a:pPr>
            <a:r>
              <a:rPr b="1" lang="en-GB" sz="7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Part 1</a:t>
            </a:r>
            <a:r>
              <a:rPr b="1" i="0" lang="en-GB" sz="7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b="1" i="0" sz="150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757391" y="5243348"/>
            <a:ext cx="6838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 Ayda Zamanian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Professor: Dr. Seyedreza Taghizadeh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29" y="264974"/>
            <a:ext cx="1243221" cy="1283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video game&#10;&#10;Description automatically generated with medium confidence"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9338" y="303074"/>
            <a:ext cx="746829" cy="73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742bfe2a4_0_31"/>
          <p:cNvSpPr txBox="1"/>
          <p:nvPr>
            <p:ph type="title"/>
          </p:nvPr>
        </p:nvSpPr>
        <p:spPr>
          <a:xfrm>
            <a:off x="1147875" y="829550"/>
            <a:ext cx="101106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4) Verify the routers have formed adjacencies with each other.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f742bfe2a4_0_31"/>
          <p:cNvSpPr txBox="1"/>
          <p:nvPr>
            <p:ph idx="1" type="body"/>
          </p:nvPr>
        </p:nvSpPr>
        <p:spPr>
          <a:xfrm>
            <a:off x="1147875" y="3127875"/>
            <a:ext cx="65988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R1#sh ip eigrp neighbors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f742bfe2a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75" y="4390675"/>
            <a:ext cx="8819550" cy="1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742bfe2a4_0_41"/>
          <p:cNvSpPr txBox="1"/>
          <p:nvPr>
            <p:ph type="title"/>
          </p:nvPr>
        </p:nvSpPr>
        <p:spPr>
          <a:xfrm>
            <a:off x="2339175" y="459300"/>
            <a:ext cx="8522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5) Verify all 10.x.x.x networks are in the router’s routing tables.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f742bfe2a4_0_41"/>
          <p:cNvSpPr txBox="1"/>
          <p:nvPr>
            <p:ph idx="1" type="body"/>
          </p:nvPr>
        </p:nvSpPr>
        <p:spPr>
          <a:xfrm>
            <a:off x="2339175" y="1762925"/>
            <a:ext cx="44304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R1#sh ip route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f742bfe2a4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6568" y="2404875"/>
            <a:ext cx="7287320" cy="43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881549234_0_151"/>
          <p:cNvSpPr txBox="1"/>
          <p:nvPr>
            <p:ph type="title"/>
          </p:nvPr>
        </p:nvSpPr>
        <p:spPr>
          <a:xfrm>
            <a:off x="1548175" y="1123500"/>
            <a:ext cx="89097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EIGRP Summarisation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881549234_0_0"/>
          <p:cNvSpPr txBox="1"/>
          <p:nvPr>
            <p:ph type="title"/>
          </p:nvPr>
        </p:nvSpPr>
        <p:spPr>
          <a:xfrm>
            <a:off x="2065375" y="440975"/>
            <a:ext cx="9821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6) Enable summarisation using a /16 mask on the routers which are at the boundary of the 10.0.0.0/16 and 10.1.0.0/16 networks.</a:t>
            </a:r>
            <a:endParaRPr sz="2200"/>
          </a:p>
        </p:txBody>
      </p:sp>
      <p:sp>
        <p:nvSpPr>
          <p:cNvPr id="142" name="Google Shape;142;g1f881549234_0_0"/>
          <p:cNvSpPr txBox="1"/>
          <p:nvPr>
            <p:ph idx="1" type="body"/>
          </p:nvPr>
        </p:nvSpPr>
        <p:spPr>
          <a:xfrm>
            <a:off x="2650375" y="1766348"/>
            <a:ext cx="91263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Configure summarisation in both directions on the R2 and R5 routers.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f8815492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538" y="4803700"/>
            <a:ext cx="10466325" cy="16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f88154923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550" y="2729450"/>
            <a:ext cx="10466325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81549234_0_253"/>
          <p:cNvSpPr txBox="1"/>
          <p:nvPr>
            <p:ph type="title"/>
          </p:nvPr>
        </p:nvSpPr>
        <p:spPr>
          <a:xfrm>
            <a:off x="2608057" y="324119"/>
            <a:ext cx="84312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Network Topology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1f881549234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925" y="2017469"/>
            <a:ext cx="8404146" cy="464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881549234_0_6"/>
          <p:cNvSpPr txBox="1"/>
          <p:nvPr>
            <p:ph type="title"/>
          </p:nvPr>
        </p:nvSpPr>
        <p:spPr>
          <a:xfrm>
            <a:off x="1147872" y="600950"/>
            <a:ext cx="109266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7) What change do you expect to see on R1’s routing table?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Arial"/>
                <a:ea typeface="Arial"/>
                <a:cs typeface="Arial"/>
                <a:sym typeface="Arial"/>
              </a:rPr>
              <a:t>Verify this (give the routing table a few seconds to converge).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f881549234_0_6"/>
          <p:cNvSpPr txBox="1"/>
          <p:nvPr>
            <p:ph idx="1" type="body"/>
          </p:nvPr>
        </p:nvSpPr>
        <p:spPr>
          <a:xfrm>
            <a:off x="1147879" y="1712950"/>
            <a:ext cx="65988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R1 will have a single /16 summary route to the 10.1.0.0 networks rather than individual /24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Routes. The routes will use Equal Cost Multi Path through routers R2 and R5.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f88154923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8874" y="3118149"/>
            <a:ext cx="8553126" cy="38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c997ae2cc3bd06_61"/>
          <p:cNvSpPr txBox="1"/>
          <p:nvPr>
            <p:ph type="title"/>
          </p:nvPr>
        </p:nvSpPr>
        <p:spPr>
          <a:xfrm>
            <a:off x="1147873" y="753350"/>
            <a:ext cx="10275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8) Will R4’s routes to the 10.0.x.x networks mirror R1’s routes to the 10.1.x.x networks? Verify this.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44c997ae2cc3bd06_61"/>
          <p:cNvSpPr txBox="1"/>
          <p:nvPr>
            <p:ph idx="1" type="body"/>
          </p:nvPr>
        </p:nvSpPr>
        <p:spPr>
          <a:xfrm>
            <a:off x="313500" y="3021025"/>
            <a:ext cx="5128500" cy="422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No. R4 will have a 10.0.0.0/16 summary route with a single next hop of 10.1.3.2 on R5. It will not load balance traffic through R2 as well because that path would have a higher metric.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(R4 is not directly adjacent to R2 as R1 is, it is an extra hop away.)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44c997ae2cc3bd06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900" y="2049625"/>
            <a:ext cx="6750100" cy="4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881549234_0_18"/>
          <p:cNvSpPr txBox="1"/>
          <p:nvPr>
            <p:ph type="title"/>
          </p:nvPr>
        </p:nvSpPr>
        <p:spPr>
          <a:xfrm>
            <a:off x="2339175" y="611700"/>
            <a:ext cx="9152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9) Verify that routing is working by checking that PC1 has connectivity to PC3.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f881549234_0_18"/>
          <p:cNvSpPr txBox="1"/>
          <p:nvPr>
            <p:ph idx="2" type="body"/>
          </p:nvPr>
        </p:nvSpPr>
        <p:spPr>
          <a:xfrm>
            <a:off x="2469494" y="2296325"/>
            <a:ext cx="44304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PC1&gt; ping 10.1.2.10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f88154923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400" y="2866625"/>
            <a:ext cx="7119200" cy="3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81549234_0_24"/>
          <p:cNvSpPr txBox="1"/>
          <p:nvPr>
            <p:ph type="title"/>
          </p:nvPr>
        </p:nvSpPr>
        <p:spPr>
          <a:xfrm>
            <a:off x="2195325" y="553700"/>
            <a:ext cx="95814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10) Remove the summary routes on the routers which are at the boundary of the 10.0.0.0/16 and 10.1.0.0/16 networks.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f881549234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76400"/>
            <a:ext cx="10124875" cy="154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f881549234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063200"/>
            <a:ext cx="10124875" cy="15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881549234_0_157"/>
          <p:cNvSpPr txBox="1"/>
          <p:nvPr>
            <p:ph type="title"/>
          </p:nvPr>
        </p:nvSpPr>
        <p:spPr>
          <a:xfrm>
            <a:off x="902525" y="3148375"/>
            <a:ext cx="105009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Successors and Feasible Successors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792504" y="637505"/>
            <a:ext cx="109944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>
                <a:solidFill>
                  <a:schemeClr val="dk1"/>
                </a:solidFill>
              </a:rPr>
              <a:t>To be considered charitable 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332374" y="3533150"/>
            <a:ext cx="82734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We are aimed at sharing our science in a collaborative learning environment for the advancement of the education of the public in the subject of Information Technology. So, feel free to share this video!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881549234_0_30"/>
          <p:cNvSpPr txBox="1"/>
          <p:nvPr>
            <p:ph type="title"/>
          </p:nvPr>
        </p:nvSpPr>
        <p:spPr>
          <a:xfrm>
            <a:off x="347750" y="145075"/>
            <a:ext cx="11768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11) There are two possible paths which R1 could use to reach the 10.1.2.0/24 network – either through R2 or R5. Which route is in the routing table?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f88154923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700" y="2301125"/>
            <a:ext cx="9250425" cy="45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f881549234_0_30"/>
          <p:cNvSpPr txBox="1"/>
          <p:nvPr/>
        </p:nvSpPr>
        <p:spPr>
          <a:xfrm>
            <a:off x="1313975" y="1611000"/>
            <a:ext cx="55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path via R5 at 10.0.3.2.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881549234_0_191"/>
          <p:cNvSpPr txBox="1"/>
          <p:nvPr>
            <p:ph type="title"/>
          </p:nvPr>
        </p:nvSpPr>
        <p:spPr>
          <a:xfrm>
            <a:off x="3278595" y="240992"/>
            <a:ext cx="84312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/>
              <a:t>List of the commands</a:t>
            </a:r>
            <a:endParaRPr/>
          </a:p>
        </p:txBody>
      </p:sp>
      <p:sp>
        <p:nvSpPr>
          <p:cNvPr id="196" name="Google Shape;196;g1f881549234_0_191"/>
          <p:cNvSpPr txBox="1"/>
          <p:nvPr>
            <p:ph idx="1" type="body"/>
          </p:nvPr>
        </p:nvSpPr>
        <p:spPr>
          <a:xfrm>
            <a:off x="867927" y="1820792"/>
            <a:ext cx="97890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R1#conf 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R1(config)#router eigrp 100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R1(config)#network 10.0.0.0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R1(config)#interface loopback0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R1(config-if)#ip add 192.168.0.1 255.255.255.255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R1#sh ip proto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R1#sh ip eigrp neighbors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R1#sh ip route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R2(config)#int f0/0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R2(config-if)#ip summary-address eigrp 100 10.1.0.0 255.255.0.0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881549234_0_50"/>
          <p:cNvSpPr txBox="1"/>
          <p:nvPr>
            <p:ph type="title"/>
          </p:nvPr>
        </p:nvSpPr>
        <p:spPr>
          <a:xfrm>
            <a:off x="3278595" y="240992"/>
            <a:ext cx="84312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/>
              <a:t>List of the commands</a:t>
            </a:r>
            <a:endParaRPr/>
          </a:p>
        </p:txBody>
      </p:sp>
      <p:sp>
        <p:nvSpPr>
          <p:cNvPr id="202" name="Google Shape;202;g1f881549234_0_50"/>
          <p:cNvSpPr txBox="1"/>
          <p:nvPr>
            <p:ph idx="1" type="body"/>
          </p:nvPr>
        </p:nvSpPr>
        <p:spPr>
          <a:xfrm>
            <a:off x="867927" y="1820792"/>
            <a:ext cx="97890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PC1&gt; ping 10.1.2.10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R2(config-if)#int f0/0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R2(config-if)#no ip summary-address eigrp 100 10.1.0.0 255.255.0.0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798475" y="1331075"/>
            <a:ext cx="73227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571175" y="393300"/>
            <a:ext cx="109944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/>
              <a:t>This part will cover: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525275" y="3810000"/>
            <a:ext cx="80403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■"/>
            </a:pPr>
            <a:r>
              <a:rPr lang="en-GB" sz="2900">
                <a:latin typeface="Arial"/>
                <a:ea typeface="Arial"/>
                <a:cs typeface="Arial"/>
                <a:sym typeface="Arial"/>
              </a:rPr>
              <a:t>1 - EIGRP Basic Configuration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■"/>
            </a:pPr>
            <a:r>
              <a:rPr lang="en-GB" sz="2900">
                <a:latin typeface="Arial"/>
                <a:ea typeface="Arial"/>
                <a:cs typeface="Arial"/>
                <a:sym typeface="Arial"/>
              </a:rPr>
              <a:t>2 - EIGRP Summarisation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■"/>
            </a:pPr>
            <a:r>
              <a:rPr lang="en-GB" sz="2900">
                <a:latin typeface="Arial"/>
                <a:ea typeface="Arial"/>
                <a:cs typeface="Arial"/>
                <a:sym typeface="Arial"/>
              </a:rPr>
              <a:t>3 - Successors and Feasible Successors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idx="1" type="body"/>
          </p:nvPr>
        </p:nvSpPr>
        <p:spPr>
          <a:xfrm>
            <a:off x="2299925" y="994226"/>
            <a:ext cx="9143100" cy="5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100"/>
              <a:buNone/>
            </a:pP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EIGRP (Enhanced Interior Gateway Routing Protocol) 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100"/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Advanced Distance Vector routing protocol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Supports large networks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Has very fast convergence time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Supports bounded updates where network topology change updates are only sent to routers affected by the change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Messages are sent using multicast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30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2608057" y="324119"/>
            <a:ext cx="8431244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Network Topology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925" y="2017469"/>
            <a:ext cx="8404146" cy="464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881549234_0_144"/>
          <p:cNvSpPr txBox="1"/>
          <p:nvPr>
            <p:ph type="title"/>
          </p:nvPr>
        </p:nvSpPr>
        <p:spPr>
          <a:xfrm>
            <a:off x="508800" y="2325075"/>
            <a:ext cx="110448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EIGRP Basic Configuration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2196375" y="503750"/>
            <a:ext cx="93750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>
                <a:latin typeface="Arial"/>
                <a:ea typeface="Arial"/>
                <a:cs typeface="Arial"/>
                <a:sym typeface="Arial"/>
              </a:rPr>
              <a:t>1) Enable EIGRP AS 100 on every router.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latin typeface="Arial"/>
                <a:ea typeface="Arial"/>
                <a:cs typeface="Arial"/>
                <a:sym typeface="Arial"/>
              </a:rPr>
              <a:t> Ensure all networks except 203.0.113.0/24 are advertised.</a:t>
            </a:r>
            <a:endParaRPr sz="2600"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2196375" y="2496700"/>
            <a:ext cx="4497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router: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R1#conf 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R1(config)#router eigrp 100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R1(config)#network 10.0.0.0</a:t>
            </a:r>
            <a:endParaRPr sz="3100"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250" y="4948600"/>
            <a:ext cx="9203250" cy="6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7073775" y="2486975"/>
            <a:ext cx="4497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‘100’ is the Autonomous System (AS), meaning an independent administrative domain. EIGRP routers need to have the same AS number to peer with each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other.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742bfe2a4_0_15"/>
          <p:cNvSpPr txBox="1"/>
          <p:nvPr>
            <p:ph type="title"/>
          </p:nvPr>
        </p:nvSpPr>
        <p:spPr>
          <a:xfrm>
            <a:off x="2098200" y="517175"/>
            <a:ext cx="101898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2) Enable a loopback interface on each router.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IP address 192.168.0.x/32.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f742bfe2a4_0_15"/>
          <p:cNvSpPr txBox="1"/>
          <p:nvPr>
            <p:ph idx="1" type="body"/>
          </p:nvPr>
        </p:nvSpPr>
        <p:spPr>
          <a:xfrm>
            <a:off x="2650375" y="2756947"/>
            <a:ext cx="91263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100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‘x’ is the router number. For example 192.168.0.3/32 on R3.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100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router: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R1(config)#interface loopback0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R1(config-if)#ip add 192.168.0.1 255.255.255.255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796550" y="56450"/>
            <a:ext cx="10452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3) What do you expect the EIGRP Router ID to be on R1? Verify this.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9076627" y="2433425"/>
            <a:ext cx="30807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10.0.3.1 because This was the highest IP address on the router when EIGRP was enabled.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The Router ID will change to the Loopback address 192.168.0.1 when the EIGRP process restarts.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R1#sh ip proto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30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75" y="1675253"/>
            <a:ext cx="7592925" cy="518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74_Manhatta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5C91C"/>
      </a:accent1>
      <a:accent2>
        <a:srgbClr val="171717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