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8" r:id="rId5"/>
    <p:sldId id="265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9632" autoAdjust="0"/>
  </p:normalViewPr>
  <p:slideViewPr>
    <p:cSldViewPr snapToGrid="0" snapToObjects="1">
      <p:cViewPr varScale="1">
        <p:scale>
          <a:sx n="92" d="100"/>
          <a:sy n="92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7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9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5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7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8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A5C9C-A93D-4E43-9E7D-7E019E29652B}" type="datetimeFigureOut">
              <a:rPr lang="en-US" smtClean="0"/>
              <a:t>4/23/15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4459-AD22-C94E-9A89-B16DA9E4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4978" y="997802"/>
            <a:ext cx="6834381" cy="4611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224742" y="480534"/>
            <a:ext cx="270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Biomonitoramento</a:t>
            </a:r>
            <a:endParaRPr lang="pt-BR" sz="2400" b="1" dirty="0"/>
          </a:p>
        </p:txBody>
      </p:sp>
      <p:sp>
        <p:nvSpPr>
          <p:cNvPr id="6" name="Oval 5"/>
          <p:cNvSpPr/>
          <p:nvPr/>
        </p:nvSpPr>
        <p:spPr>
          <a:xfrm>
            <a:off x="2907515" y="1472957"/>
            <a:ext cx="2237804" cy="1920013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Oval 8"/>
          <p:cNvSpPr/>
          <p:nvPr/>
        </p:nvSpPr>
        <p:spPr>
          <a:xfrm>
            <a:off x="1997073" y="2420122"/>
            <a:ext cx="2237804" cy="1920013"/>
          </a:xfrm>
          <a:prstGeom prst="ellipse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3784497" y="2418913"/>
            <a:ext cx="2237804" cy="1920013"/>
          </a:xfrm>
          <a:prstGeom prst="ellipse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3206697" y="1908139"/>
            <a:ext cx="158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Computação</a:t>
            </a:r>
            <a:endParaRPr lang="pt-B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42221" y="3267158"/>
            <a:ext cx="122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Estatística</a:t>
            </a:r>
            <a:endParaRPr lang="pt-B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52192" y="3134844"/>
            <a:ext cx="122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Dados de Campo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52923" y="2050701"/>
            <a:ext cx="1014254" cy="640341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06831" y="2039479"/>
            <a:ext cx="1014254" cy="640341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11287" y="3636490"/>
            <a:ext cx="0" cy="947165"/>
          </a:xfrm>
          <a:prstGeom prst="straightConnector1">
            <a:avLst/>
          </a:prstGeom>
          <a:ln w="57150" cmpd="sng"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11287" y="3134844"/>
            <a:ext cx="1709798" cy="1448811"/>
          </a:xfrm>
          <a:prstGeom prst="straightConnector1">
            <a:avLst/>
          </a:prstGeom>
          <a:ln w="57150" cap="flat" cmpd="sng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8744" y="1080221"/>
            <a:ext cx="158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Execução Automatizada da Análise</a:t>
            </a:r>
            <a:endParaRPr lang="pt-BR" dirty="0"/>
          </a:p>
        </p:txBody>
      </p:sp>
      <p:sp>
        <p:nvSpPr>
          <p:cNvPr id="31" name="TextBox 30"/>
          <p:cNvSpPr txBox="1"/>
          <p:nvPr/>
        </p:nvSpPr>
        <p:spPr>
          <a:xfrm>
            <a:off x="5145319" y="1346325"/>
            <a:ext cx="158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Tabulação dos Dados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3206697" y="4627693"/>
            <a:ext cx="158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Análise dos Dados</a:t>
            </a:r>
            <a:endParaRPr lang="pt-BR" dirty="0"/>
          </a:p>
        </p:txBody>
      </p:sp>
      <p:sp>
        <p:nvSpPr>
          <p:cNvPr id="34" name="TextBox 33"/>
          <p:cNvSpPr txBox="1"/>
          <p:nvPr/>
        </p:nvSpPr>
        <p:spPr>
          <a:xfrm>
            <a:off x="5721085" y="4295988"/>
            <a:ext cx="23348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/>
              <a:t>Etapas:</a:t>
            </a:r>
          </a:p>
          <a:p>
            <a:pPr marL="285750" indent="-285750">
              <a:buFont typeface="Arial"/>
              <a:buChar char="•"/>
            </a:pPr>
            <a:r>
              <a:rPr lang="pt-BR" b="1" dirty="0" smtClean="0"/>
              <a:t>Coleta de dados;</a:t>
            </a:r>
          </a:p>
          <a:p>
            <a:pPr marL="285750" indent="-285750">
              <a:buFont typeface="Arial"/>
              <a:buChar char="•"/>
            </a:pPr>
            <a:r>
              <a:rPr lang="pt-BR" b="1" dirty="0" smtClean="0"/>
              <a:t>Tabulação;</a:t>
            </a:r>
          </a:p>
          <a:p>
            <a:pPr marL="285750" indent="-285750">
              <a:buFont typeface="Arial"/>
              <a:buChar char="•"/>
            </a:pPr>
            <a:r>
              <a:rPr lang="pt-BR" b="1" dirty="0" smtClean="0"/>
              <a:t>Análise.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693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509123" y="2252609"/>
            <a:ext cx="77631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5203" y="3999338"/>
            <a:ext cx="77631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4196" y="913263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Visões</a:t>
            </a:r>
            <a:endParaRPr lang="pt-BR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44196" y="2738869"/>
            <a:ext cx="1750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Controladores</a:t>
            </a:r>
            <a:endParaRPr lang="pt-BR" sz="2000" b="1" i="1" dirty="0"/>
          </a:p>
        </p:txBody>
      </p:sp>
      <p:sp>
        <p:nvSpPr>
          <p:cNvPr id="68" name="Rectangle 67"/>
          <p:cNvSpPr/>
          <p:nvPr/>
        </p:nvSpPr>
        <p:spPr>
          <a:xfrm>
            <a:off x="1988634" y="2343314"/>
            <a:ext cx="6013471" cy="157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3511495" y="695086"/>
            <a:ext cx="1136577" cy="1199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4678179" y="841621"/>
            <a:ext cx="1136577" cy="11994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5846138" y="919773"/>
            <a:ext cx="1136577" cy="11994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7012254" y="763469"/>
            <a:ext cx="1136577" cy="11994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extBox 26"/>
          <p:cNvSpPr txBox="1"/>
          <p:nvPr/>
        </p:nvSpPr>
        <p:spPr>
          <a:xfrm>
            <a:off x="244196" y="4416926"/>
            <a:ext cx="1014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Modelo</a:t>
            </a:r>
            <a:endParaRPr lang="pt-BR" sz="20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678179" y="1006822"/>
            <a:ext cx="11365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46138" y="1083434"/>
            <a:ext cx="11365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12254" y="928670"/>
            <a:ext cx="11365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067771" y="817212"/>
            <a:ext cx="201948" cy="46182"/>
            <a:chOff x="3402061" y="438727"/>
            <a:chExt cx="201948" cy="46182"/>
          </a:xfrm>
        </p:grpSpPr>
        <p:sp>
          <p:nvSpPr>
            <p:cNvPr id="9" name="Oval 8"/>
            <p:cNvSpPr/>
            <p:nvPr/>
          </p:nvSpPr>
          <p:spPr>
            <a:xfrm>
              <a:off x="3402061" y="438727"/>
              <a:ext cx="46181" cy="4618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478261" y="438727"/>
              <a:ext cx="46181" cy="461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557828" y="438727"/>
              <a:ext cx="46181" cy="4618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18434" y="896388"/>
            <a:ext cx="201948" cy="46182"/>
            <a:chOff x="3402061" y="438727"/>
            <a:chExt cx="201948" cy="46182"/>
          </a:xfrm>
        </p:grpSpPr>
        <p:sp>
          <p:nvSpPr>
            <p:cNvPr id="42" name="Oval 41"/>
            <p:cNvSpPr/>
            <p:nvPr/>
          </p:nvSpPr>
          <p:spPr>
            <a:xfrm>
              <a:off x="3402061" y="438727"/>
              <a:ext cx="46181" cy="4618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78261" y="438727"/>
              <a:ext cx="46181" cy="461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557828" y="438727"/>
              <a:ext cx="46181" cy="4618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601939" y="4204033"/>
            <a:ext cx="6400166" cy="10671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6" name="Picture 5" descr="statistics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51" y="4364780"/>
            <a:ext cx="3957485" cy="745358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3511495" y="660829"/>
            <a:ext cx="1208627" cy="215444"/>
            <a:chOff x="3511495" y="778057"/>
            <a:chExt cx="1208627" cy="215444"/>
          </a:xfrm>
        </p:grpSpPr>
        <p:grpSp>
          <p:nvGrpSpPr>
            <p:cNvPr id="69" name="Group 68"/>
            <p:cNvGrpSpPr/>
            <p:nvPr/>
          </p:nvGrpSpPr>
          <p:grpSpPr>
            <a:xfrm>
              <a:off x="3511495" y="812313"/>
              <a:ext cx="1136577" cy="165202"/>
              <a:chOff x="3511495" y="812313"/>
              <a:chExt cx="1136577" cy="16520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511495" y="977515"/>
                <a:ext cx="113657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3512806" y="812313"/>
                <a:ext cx="1135265" cy="16520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310706" y="778057"/>
              <a:ext cx="409416" cy="215444"/>
              <a:chOff x="2126638" y="975975"/>
              <a:chExt cx="409416" cy="21544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2248347" y="1058270"/>
                <a:ext cx="79684" cy="7666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126638" y="1089376"/>
                <a:ext cx="90794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2261620" y="975975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 smtClean="0">
                    <a:solidFill>
                      <a:srgbClr val="FFFFFF"/>
                    </a:solidFill>
                    <a:latin typeface="Avenir Black"/>
                    <a:cs typeface="Avenir Black"/>
                  </a:rPr>
                  <a:t>X</a:t>
                </a:r>
                <a:endParaRPr lang="pt-BR" sz="800" b="1" dirty="0">
                  <a:solidFill>
                    <a:srgbClr val="FFFFFF"/>
                  </a:solidFill>
                  <a:latin typeface="Avenir Black"/>
                  <a:cs typeface="Avenir Black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5846138" y="891195"/>
            <a:ext cx="1208627" cy="215444"/>
            <a:chOff x="3511495" y="778057"/>
            <a:chExt cx="1208627" cy="215444"/>
          </a:xfrm>
        </p:grpSpPr>
        <p:grpSp>
          <p:nvGrpSpPr>
            <p:cNvPr id="94" name="Group 93"/>
            <p:cNvGrpSpPr/>
            <p:nvPr/>
          </p:nvGrpSpPr>
          <p:grpSpPr>
            <a:xfrm>
              <a:off x="3511495" y="812313"/>
              <a:ext cx="1136577" cy="165202"/>
              <a:chOff x="3511495" y="812313"/>
              <a:chExt cx="1136577" cy="16520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3511495" y="977515"/>
                <a:ext cx="113657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>
              <a:xfrm>
                <a:off x="3512806" y="812313"/>
                <a:ext cx="1135265" cy="16520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310706" y="778057"/>
              <a:ext cx="409416" cy="215444"/>
              <a:chOff x="2126638" y="975975"/>
              <a:chExt cx="409416" cy="21544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248347" y="1058270"/>
                <a:ext cx="79684" cy="7666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2126638" y="1089376"/>
                <a:ext cx="90794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2261620" y="975975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 smtClean="0">
                    <a:solidFill>
                      <a:srgbClr val="FFFFFF"/>
                    </a:solidFill>
                    <a:latin typeface="Avenir Black"/>
                    <a:cs typeface="Avenir Black"/>
                  </a:rPr>
                  <a:t>X</a:t>
                </a:r>
                <a:endParaRPr lang="pt-BR" sz="800" b="1" dirty="0">
                  <a:solidFill>
                    <a:srgbClr val="FFFFFF"/>
                  </a:solidFill>
                  <a:latin typeface="Avenir Black"/>
                  <a:cs typeface="Avenir Black"/>
                </a:endParaRPr>
              </a:p>
            </p:txBody>
          </p:sp>
        </p:grpSp>
      </p:grpSp>
      <p:sp>
        <p:nvSpPr>
          <p:cNvPr id="54" name="Down Arrow 53"/>
          <p:cNvSpPr/>
          <p:nvPr/>
        </p:nvSpPr>
        <p:spPr>
          <a:xfrm rot="10800000" flipV="1">
            <a:off x="2881225" y="2511264"/>
            <a:ext cx="412539" cy="30867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" name="Straight Connector 3"/>
          <p:cNvCxnSpPr>
            <a:stCxn id="84" idx="2"/>
            <a:endCxn id="54" idx="0"/>
          </p:cNvCxnSpPr>
          <p:nvPr/>
        </p:nvCxnSpPr>
        <p:spPr>
          <a:xfrm flipH="1">
            <a:off x="3087494" y="1134857"/>
            <a:ext cx="645797" cy="1376407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4" idx="2"/>
            <a:endCxn id="64" idx="0"/>
          </p:cNvCxnSpPr>
          <p:nvPr/>
        </p:nvCxnSpPr>
        <p:spPr>
          <a:xfrm rot="5400000">
            <a:off x="2122628" y="3783264"/>
            <a:ext cx="1928194" cy="15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2" idx="0"/>
          </p:cNvCxnSpPr>
          <p:nvPr/>
        </p:nvCxnSpPr>
        <p:spPr>
          <a:xfrm rot="16200000" flipH="1">
            <a:off x="2917186" y="3717035"/>
            <a:ext cx="848835" cy="508211"/>
          </a:xfrm>
          <a:prstGeom prst="bentConnector3">
            <a:avLst>
              <a:gd name="adj1" fmla="val 15845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63" idx="0"/>
          </p:cNvCxnSpPr>
          <p:nvPr/>
        </p:nvCxnSpPr>
        <p:spPr>
          <a:xfrm rot="16200000" flipH="1">
            <a:off x="2753963" y="3472515"/>
            <a:ext cx="1648556" cy="981488"/>
          </a:xfrm>
          <a:prstGeom prst="bentConnector3">
            <a:avLst>
              <a:gd name="adj1" fmla="val 14828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3087498" y="3138979"/>
            <a:ext cx="1429140" cy="253409"/>
          </a:xfrm>
          <a:prstGeom prst="bentConnector3">
            <a:avLst>
              <a:gd name="adj1" fmla="val 101196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 flipH="1" flipV="1">
            <a:off x="4542605" y="3520757"/>
            <a:ext cx="154336" cy="206270"/>
          </a:xfrm>
          <a:prstGeom prst="bentConnector4">
            <a:avLst>
              <a:gd name="adj1" fmla="val -649051"/>
              <a:gd name="adj2" fmla="val 21082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9" idx="2"/>
            <a:endCxn id="54" idx="0"/>
          </p:cNvCxnSpPr>
          <p:nvPr/>
        </p:nvCxnSpPr>
        <p:spPr>
          <a:xfrm flipH="1">
            <a:off x="3087494" y="1603831"/>
            <a:ext cx="1163036" cy="907433"/>
          </a:xfrm>
          <a:prstGeom prst="line">
            <a:avLst/>
          </a:prstGeom>
          <a:ln>
            <a:solidFill>
              <a:srgbClr val="00000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578601" y="1012165"/>
            <a:ext cx="309380" cy="122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3988960" y="1004597"/>
            <a:ext cx="523139" cy="59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4043780" y="1090653"/>
            <a:ext cx="41349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043780" y="1232351"/>
            <a:ext cx="41349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43780" y="1365173"/>
            <a:ext cx="41349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043780" y="1495432"/>
            <a:ext cx="41349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two1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05" y="4395559"/>
            <a:ext cx="362008" cy="362008"/>
          </a:xfrm>
          <a:prstGeom prst="rect">
            <a:avLst/>
          </a:prstGeom>
        </p:spPr>
      </p:pic>
      <p:pic>
        <p:nvPicPr>
          <p:cNvPr id="63" name="Picture 62" descr="two1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81" y="4787537"/>
            <a:ext cx="362008" cy="362008"/>
          </a:xfrm>
          <a:prstGeom prst="rect">
            <a:avLst/>
          </a:prstGeom>
        </p:spPr>
      </p:pic>
      <p:pic>
        <p:nvPicPr>
          <p:cNvPr id="64" name="Picture 63" descr="two1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52" y="4748130"/>
            <a:ext cx="362008" cy="362008"/>
          </a:xfrm>
          <a:prstGeom prst="rect">
            <a:avLst/>
          </a:prstGeom>
        </p:spPr>
      </p:pic>
      <p:pic>
        <p:nvPicPr>
          <p:cNvPr id="72" name="Picture 71" descr="two1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70" y="3366664"/>
            <a:ext cx="362008" cy="3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7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509123" y="2838219"/>
            <a:ext cx="82728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5203" y="5023694"/>
            <a:ext cx="82867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3763" y="524471"/>
            <a:ext cx="492443" cy="2057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2000" b="1" dirty="0" smtClean="0"/>
              <a:t>Visões</a:t>
            </a:r>
            <a:endParaRPr lang="pt-BR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13763" y="3087563"/>
            <a:ext cx="492443" cy="17005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2000" b="1" dirty="0" smtClean="0"/>
              <a:t>Controladores</a:t>
            </a:r>
            <a:endParaRPr lang="pt-BR" sz="2000" b="1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13763" y="5243545"/>
            <a:ext cx="492443" cy="115971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2000" b="1" dirty="0" smtClean="0"/>
              <a:t>Modelo</a:t>
            </a:r>
            <a:endParaRPr lang="pt-BR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105826" y="105838"/>
            <a:ext cx="8836444" cy="665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19050" cmpd="sng">
                <a:solidFill>
                  <a:srgbClr val="000000"/>
                </a:solidFill>
                <a:prstDash val="sysDash"/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1930" y="935200"/>
            <a:ext cx="189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Dados de Campo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1930" y="2060267"/>
            <a:ext cx="189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Análise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8327" y="1454176"/>
            <a:ext cx="1574157" cy="2502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extBox 35"/>
          <p:cNvSpPr txBox="1"/>
          <p:nvPr/>
        </p:nvSpPr>
        <p:spPr>
          <a:xfrm>
            <a:off x="2366960" y="1335108"/>
            <a:ext cx="10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Matriz 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66960" y="1672174"/>
            <a:ext cx="10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Matriz 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18327" y="1791242"/>
            <a:ext cx="1574157" cy="2502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3418327" y="2179335"/>
            <a:ext cx="1574157" cy="2502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ctangle 40"/>
          <p:cNvSpPr/>
          <p:nvPr/>
        </p:nvSpPr>
        <p:spPr>
          <a:xfrm>
            <a:off x="5176789" y="1451935"/>
            <a:ext cx="2209228" cy="608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extBox 41"/>
          <p:cNvSpPr txBox="1"/>
          <p:nvPr/>
        </p:nvSpPr>
        <p:spPr>
          <a:xfrm>
            <a:off x="5176789" y="935200"/>
            <a:ext cx="189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Resultado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6789" y="2179335"/>
            <a:ext cx="10513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Executar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4650" y="2179335"/>
            <a:ext cx="10513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Fechar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5493" y="833478"/>
            <a:ext cx="5834872" cy="18521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1825493" y="622316"/>
            <a:ext cx="5834872" cy="17834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2507427" y="3524619"/>
            <a:ext cx="309051" cy="21027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Elbow Connector 12"/>
          <p:cNvCxnSpPr>
            <a:stCxn id="11" idx="3"/>
          </p:cNvCxnSpPr>
          <p:nvPr/>
        </p:nvCxnSpPr>
        <p:spPr>
          <a:xfrm rot="5400000">
            <a:off x="1847324" y="4223735"/>
            <a:ext cx="1225000" cy="185724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5"/>
          </p:cNvCxnSpPr>
          <p:nvPr/>
        </p:nvCxnSpPr>
        <p:spPr>
          <a:xfrm rot="16200000" flipH="1">
            <a:off x="2325456" y="4149859"/>
            <a:ext cx="1224998" cy="33347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6"/>
          </p:cNvCxnSpPr>
          <p:nvPr/>
        </p:nvCxnSpPr>
        <p:spPr>
          <a:xfrm>
            <a:off x="2816478" y="3629755"/>
            <a:ext cx="601849" cy="1310253"/>
          </a:xfrm>
          <a:prstGeom prst="bentConnector2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7"/>
            <a:endCxn id="106" idx="0"/>
          </p:cNvCxnSpPr>
          <p:nvPr/>
        </p:nvCxnSpPr>
        <p:spPr>
          <a:xfrm rot="16200000" flipH="1">
            <a:off x="3189327" y="3137305"/>
            <a:ext cx="393032" cy="1229249"/>
          </a:xfrm>
          <a:prstGeom prst="bentConnector3">
            <a:avLst>
              <a:gd name="adj1" fmla="val -65998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1"/>
          </p:cNvCxnSpPr>
          <p:nvPr/>
        </p:nvCxnSpPr>
        <p:spPr>
          <a:xfrm rot="16200000" flipV="1">
            <a:off x="2159333" y="3162059"/>
            <a:ext cx="600984" cy="18572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696731" y="5448381"/>
            <a:ext cx="886968" cy="1006989"/>
            <a:chOff x="1696731" y="5448381"/>
            <a:chExt cx="886968" cy="1006989"/>
          </a:xfrm>
        </p:grpSpPr>
        <p:sp>
          <p:nvSpPr>
            <p:cNvPr id="120" name="Rectangle 119"/>
            <p:cNvSpPr/>
            <p:nvPr/>
          </p:nvSpPr>
          <p:spPr>
            <a:xfrm>
              <a:off x="1696731" y="5448381"/>
              <a:ext cx="886968" cy="143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696731" y="5591732"/>
              <a:ext cx="886968" cy="369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696731" y="5961617"/>
              <a:ext cx="886968" cy="493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1812432" y="5707146"/>
              <a:ext cx="651903" cy="0"/>
              <a:chOff x="6228156" y="5617396"/>
              <a:chExt cx="651903" cy="0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6228156" y="5617396"/>
                <a:ext cx="2781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601949" y="5617396"/>
                <a:ext cx="2781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/>
            <p:cNvCxnSpPr/>
            <p:nvPr/>
          </p:nvCxnSpPr>
          <p:spPr>
            <a:xfrm>
              <a:off x="1812432" y="5866148"/>
              <a:ext cx="2781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2025994" y="5542549"/>
              <a:ext cx="225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:</a:t>
              </a:r>
              <a:endParaRPr lang="pt-BR" sz="1200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2186225" y="5866148"/>
              <a:ext cx="2781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812432" y="5946301"/>
              <a:ext cx="694995" cy="215444"/>
              <a:chOff x="6442737" y="5510698"/>
              <a:chExt cx="694995" cy="215444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6442737" y="5671244"/>
                <a:ext cx="4478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6837650" y="551069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 smtClean="0">
                    <a:latin typeface="Arial Black"/>
                    <a:cs typeface="Arial Black"/>
                  </a:rPr>
                  <a:t>( )</a:t>
                </a:r>
                <a:endParaRPr lang="pt-BR" sz="8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816966" y="6133497"/>
              <a:ext cx="694995" cy="215444"/>
              <a:chOff x="6442737" y="5510698"/>
              <a:chExt cx="694995" cy="21544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6442737" y="5671244"/>
                <a:ext cx="4478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6837650" y="551069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 smtClean="0">
                    <a:latin typeface="Arial Black"/>
                    <a:cs typeface="Arial Black"/>
                  </a:rPr>
                  <a:t>( )</a:t>
                </a:r>
                <a:endParaRPr lang="pt-BR" sz="800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>
              <a:off x="1791480" y="5504797"/>
              <a:ext cx="6851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2030528" y="5686250"/>
              <a:ext cx="225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:</a:t>
              </a:r>
              <a:endParaRPr lang="pt-BR" sz="1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770891" y="5157664"/>
            <a:ext cx="886968" cy="1006989"/>
            <a:chOff x="1696731" y="5448381"/>
            <a:chExt cx="886968" cy="1006989"/>
          </a:xfrm>
        </p:grpSpPr>
        <p:sp>
          <p:nvSpPr>
            <p:cNvPr id="140" name="Rectangle 139"/>
            <p:cNvSpPr/>
            <p:nvPr/>
          </p:nvSpPr>
          <p:spPr>
            <a:xfrm>
              <a:off x="1696731" y="5448381"/>
              <a:ext cx="886968" cy="143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696731" y="5591732"/>
              <a:ext cx="886968" cy="369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696731" y="5961617"/>
              <a:ext cx="886968" cy="493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1812432" y="5707146"/>
              <a:ext cx="651903" cy="0"/>
              <a:chOff x="6228156" y="5617396"/>
              <a:chExt cx="651903" cy="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6228156" y="5617396"/>
                <a:ext cx="2781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6601949" y="5617396"/>
                <a:ext cx="2781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Straight Connector 143"/>
            <p:cNvCxnSpPr/>
            <p:nvPr/>
          </p:nvCxnSpPr>
          <p:spPr>
            <a:xfrm>
              <a:off x="1812432" y="5866148"/>
              <a:ext cx="2781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2025994" y="5542549"/>
              <a:ext cx="225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:</a:t>
              </a:r>
              <a:endParaRPr lang="pt-BR" sz="1200" dirty="0"/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2186225" y="5866148"/>
              <a:ext cx="2781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1812432" y="5946301"/>
              <a:ext cx="694995" cy="215444"/>
              <a:chOff x="6442737" y="5510698"/>
              <a:chExt cx="694995" cy="215444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6442737" y="5671244"/>
                <a:ext cx="4478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6837650" y="551069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 smtClean="0">
                    <a:latin typeface="Arial Black"/>
                    <a:cs typeface="Arial Black"/>
                  </a:rPr>
                  <a:t>( )</a:t>
                </a:r>
                <a:endParaRPr lang="pt-BR" sz="8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816966" y="6133497"/>
              <a:ext cx="694995" cy="215444"/>
              <a:chOff x="6442737" y="5510698"/>
              <a:chExt cx="694995" cy="215444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6442737" y="5671244"/>
                <a:ext cx="4478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6837650" y="551069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 smtClean="0">
                    <a:latin typeface="Arial Black"/>
                    <a:cs typeface="Arial Black"/>
                  </a:rPr>
                  <a:t>( )</a:t>
                </a:r>
                <a:endParaRPr lang="pt-BR" sz="800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149" name="Straight Connector 148"/>
            <p:cNvCxnSpPr/>
            <p:nvPr/>
          </p:nvCxnSpPr>
          <p:spPr>
            <a:xfrm>
              <a:off x="1791480" y="5504797"/>
              <a:ext cx="6851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030528" y="5686250"/>
              <a:ext cx="225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:</a:t>
              </a:r>
              <a:endParaRPr lang="pt-BR" sz="12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817749" y="5448381"/>
            <a:ext cx="886968" cy="1006989"/>
            <a:chOff x="1696731" y="5448381"/>
            <a:chExt cx="886968" cy="1006989"/>
          </a:xfrm>
        </p:grpSpPr>
        <p:sp>
          <p:nvSpPr>
            <p:cNvPr id="158" name="Rectangle 157"/>
            <p:cNvSpPr/>
            <p:nvPr/>
          </p:nvSpPr>
          <p:spPr>
            <a:xfrm>
              <a:off x="1696731" y="5448381"/>
              <a:ext cx="886968" cy="143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696731" y="5591732"/>
              <a:ext cx="886968" cy="369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696731" y="5961617"/>
              <a:ext cx="886968" cy="493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812432" y="5707146"/>
              <a:ext cx="651903" cy="0"/>
              <a:chOff x="6228156" y="5617396"/>
              <a:chExt cx="651903" cy="0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>
                <a:off x="6228156" y="5617396"/>
                <a:ext cx="2781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6601949" y="5617396"/>
                <a:ext cx="2781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Connector 161"/>
            <p:cNvCxnSpPr/>
            <p:nvPr/>
          </p:nvCxnSpPr>
          <p:spPr>
            <a:xfrm>
              <a:off x="1812432" y="5866148"/>
              <a:ext cx="2781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2025994" y="5542549"/>
              <a:ext cx="225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:</a:t>
              </a:r>
              <a:endParaRPr lang="pt-BR" sz="12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2186225" y="5866148"/>
              <a:ext cx="2781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1812432" y="5946301"/>
              <a:ext cx="694995" cy="215444"/>
              <a:chOff x="6442737" y="5510698"/>
              <a:chExt cx="694995" cy="215444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6442737" y="5671244"/>
                <a:ext cx="4478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6837650" y="551069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 smtClean="0">
                    <a:latin typeface="Arial Black"/>
                    <a:cs typeface="Arial Black"/>
                  </a:rPr>
                  <a:t>( )</a:t>
                </a:r>
                <a:endParaRPr lang="pt-BR" sz="8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1816966" y="6133497"/>
              <a:ext cx="694995" cy="215444"/>
              <a:chOff x="6442737" y="5510698"/>
              <a:chExt cx="694995" cy="215444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6442737" y="5671244"/>
                <a:ext cx="4478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837650" y="551069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 smtClean="0">
                    <a:latin typeface="Arial Black"/>
                    <a:cs typeface="Arial Black"/>
                  </a:rPr>
                  <a:t>( )</a:t>
                </a:r>
                <a:endParaRPr lang="pt-BR" sz="800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167" name="Straight Connector 166"/>
            <p:cNvCxnSpPr/>
            <p:nvPr/>
          </p:nvCxnSpPr>
          <p:spPr>
            <a:xfrm>
              <a:off x="1791480" y="5504797"/>
              <a:ext cx="6851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030528" y="5686250"/>
              <a:ext cx="225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:</a:t>
              </a:r>
              <a:endParaRPr lang="pt-BR" sz="12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872024" y="5157664"/>
            <a:ext cx="886968" cy="1006989"/>
            <a:chOff x="1696731" y="5448381"/>
            <a:chExt cx="886968" cy="1006989"/>
          </a:xfrm>
        </p:grpSpPr>
        <p:sp>
          <p:nvSpPr>
            <p:cNvPr id="176" name="Rectangle 175"/>
            <p:cNvSpPr/>
            <p:nvPr/>
          </p:nvSpPr>
          <p:spPr>
            <a:xfrm>
              <a:off x="1696731" y="5448381"/>
              <a:ext cx="886968" cy="143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96731" y="5591732"/>
              <a:ext cx="886968" cy="369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696731" y="5961617"/>
              <a:ext cx="886968" cy="493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1812432" y="5707146"/>
              <a:ext cx="651903" cy="0"/>
              <a:chOff x="6228156" y="5617396"/>
              <a:chExt cx="651903" cy="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6228156" y="5617396"/>
                <a:ext cx="2781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601949" y="5617396"/>
                <a:ext cx="2781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Straight Connector 179"/>
            <p:cNvCxnSpPr/>
            <p:nvPr/>
          </p:nvCxnSpPr>
          <p:spPr>
            <a:xfrm>
              <a:off x="1812432" y="5866148"/>
              <a:ext cx="2781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2025994" y="5542549"/>
              <a:ext cx="225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:</a:t>
              </a:r>
              <a:endParaRPr lang="pt-BR" sz="1200" dirty="0"/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2186225" y="5866148"/>
              <a:ext cx="2781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1812432" y="5946301"/>
              <a:ext cx="694995" cy="215444"/>
              <a:chOff x="6442737" y="5510698"/>
              <a:chExt cx="694995" cy="21544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6442737" y="5671244"/>
                <a:ext cx="4478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TextBox 189"/>
              <p:cNvSpPr txBox="1"/>
              <p:nvPr/>
            </p:nvSpPr>
            <p:spPr>
              <a:xfrm>
                <a:off x="6837650" y="551069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 smtClean="0">
                    <a:latin typeface="Arial Black"/>
                    <a:cs typeface="Arial Black"/>
                  </a:rPr>
                  <a:t>( )</a:t>
                </a:r>
                <a:endParaRPr lang="pt-BR" sz="8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816966" y="6133497"/>
              <a:ext cx="694995" cy="215444"/>
              <a:chOff x="6442737" y="5510698"/>
              <a:chExt cx="694995" cy="215444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6442737" y="5671244"/>
                <a:ext cx="4478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837650" y="551069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 smtClean="0">
                    <a:latin typeface="Arial Black"/>
                    <a:cs typeface="Arial Black"/>
                  </a:rPr>
                  <a:t>( )</a:t>
                </a:r>
                <a:endParaRPr lang="pt-BR" sz="800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>
            <a:xfrm>
              <a:off x="1791480" y="5504797"/>
              <a:ext cx="6851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2030528" y="5686250"/>
              <a:ext cx="225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:</a:t>
              </a:r>
              <a:endParaRPr lang="pt-BR" sz="1200" dirty="0"/>
            </a:p>
          </p:txBody>
        </p:sp>
      </p:grpSp>
      <p:pic>
        <p:nvPicPr>
          <p:cNvPr id="106" name="Picture 105" descr="two1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64" y="3948445"/>
            <a:ext cx="362008" cy="36200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06" idx="2"/>
          </p:cNvCxnSpPr>
          <p:nvPr/>
        </p:nvCxnSpPr>
        <p:spPr>
          <a:xfrm>
            <a:off x="4000468" y="4310453"/>
            <a:ext cx="0" cy="47768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8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579739" y="5684558"/>
            <a:ext cx="6659999" cy="612239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09123" y="2838219"/>
            <a:ext cx="82728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5203" y="5023694"/>
            <a:ext cx="82867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22395" y="898175"/>
            <a:ext cx="2132556" cy="15616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TextBox 54"/>
          <p:cNvSpPr txBox="1"/>
          <p:nvPr/>
        </p:nvSpPr>
        <p:spPr>
          <a:xfrm>
            <a:off x="1341674" y="1030674"/>
            <a:ext cx="2113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Elementos de interface onde o usuário informa os dados coletados em campo.</a:t>
            </a:r>
            <a:endParaRPr lang="pt-BR" sz="1600" b="1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36701" y="524469"/>
            <a:ext cx="2496733" cy="20591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TextBox 58"/>
          <p:cNvSpPr txBox="1"/>
          <p:nvPr/>
        </p:nvSpPr>
        <p:spPr>
          <a:xfrm>
            <a:off x="1136700" y="524470"/>
            <a:ext cx="249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Entrada dos dados</a:t>
            </a:r>
            <a:endParaRPr lang="pt-BR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313763" y="524471"/>
            <a:ext cx="492443" cy="2057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2000" b="1" dirty="0" smtClean="0"/>
              <a:t>Visões</a:t>
            </a:r>
            <a:endParaRPr lang="pt-BR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13763" y="3087563"/>
            <a:ext cx="492443" cy="17005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2000" b="1" dirty="0" smtClean="0"/>
              <a:t>Controladores</a:t>
            </a:r>
            <a:endParaRPr lang="pt-BR" sz="2000" b="1" i="1" dirty="0"/>
          </a:p>
        </p:txBody>
      </p:sp>
      <p:sp>
        <p:nvSpPr>
          <p:cNvPr id="68" name="Rectangle 67"/>
          <p:cNvSpPr/>
          <p:nvPr/>
        </p:nvSpPr>
        <p:spPr>
          <a:xfrm>
            <a:off x="1523427" y="3087563"/>
            <a:ext cx="6748884" cy="1700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6" name="TextBox 115"/>
          <p:cNvSpPr txBox="1"/>
          <p:nvPr/>
        </p:nvSpPr>
        <p:spPr>
          <a:xfrm>
            <a:off x="313763" y="5243545"/>
            <a:ext cx="492443" cy="115971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2000" b="1" dirty="0" smtClean="0"/>
              <a:t>Modelo</a:t>
            </a:r>
            <a:endParaRPr lang="pt-BR" sz="20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1617458" y="5832329"/>
            <a:ext cx="66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Interpretação da análise e execução dos passos descritos.</a:t>
            </a:r>
            <a:endParaRPr lang="pt-BR" sz="1600" b="1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02422" y="896336"/>
            <a:ext cx="2132556" cy="156347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TextBox 60"/>
          <p:cNvSpPr txBox="1"/>
          <p:nvPr/>
        </p:nvSpPr>
        <p:spPr>
          <a:xfrm>
            <a:off x="3921701" y="1139796"/>
            <a:ext cx="2113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Elementos de interface para informação do arquivo de análise.</a:t>
            </a:r>
            <a:endParaRPr lang="pt-BR" sz="1600" b="1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16728" y="522630"/>
            <a:ext cx="2496733" cy="20591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TextBox 64"/>
          <p:cNvSpPr txBox="1"/>
          <p:nvPr/>
        </p:nvSpPr>
        <p:spPr>
          <a:xfrm>
            <a:off x="3716727" y="522631"/>
            <a:ext cx="249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Escolha da análise</a:t>
            </a:r>
            <a:endParaRPr lang="pt-BR" sz="1600" dirty="0"/>
          </a:p>
        </p:txBody>
      </p:sp>
      <p:sp>
        <p:nvSpPr>
          <p:cNvPr id="21" name="Rectangle 20"/>
          <p:cNvSpPr/>
          <p:nvPr/>
        </p:nvSpPr>
        <p:spPr>
          <a:xfrm>
            <a:off x="1523428" y="5243546"/>
            <a:ext cx="6748884" cy="1159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0" name="Rectangle 209"/>
          <p:cNvSpPr/>
          <p:nvPr/>
        </p:nvSpPr>
        <p:spPr>
          <a:xfrm>
            <a:off x="6470892" y="898176"/>
            <a:ext cx="2132556" cy="156347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1" name="TextBox 210"/>
          <p:cNvSpPr txBox="1"/>
          <p:nvPr/>
        </p:nvSpPr>
        <p:spPr>
          <a:xfrm>
            <a:off x="6490171" y="1030675"/>
            <a:ext cx="2113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Elementos de interface para execução e apresentação dos resultados.</a:t>
            </a:r>
            <a:endParaRPr lang="pt-BR" sz="1600" b="1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285198" y="524470"/>
            <a:ext cx="2496733" cy="20591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3" name="TextBox 212"/>
          <p:cNvSpPr txBox="1"/>
          <p:nvPr/>
        </p:nvSpPr>
        <p:spPr>
          <a:xfrm>
            <a:off x="6285197" y="524471"/>
            <a:ext cx="249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Execução e Resultado</a:t>
            </a:r>
            <a:endParaRPr lang="pt-BR" sz="1600" dirty="0"/>
          </a:p>
        </p:txBody>
      </p:sp>
      <p:sp>
        <p:nvSpPr>
          <p:cNvPr id="214" name="Rectangle 213"/>
          <p:cNvSpPr/>
          <p:nvPr/>
        </p:nvSpPr>
        <p:spPr>
          <a:xfrm>
            <a:off x="1579739" y="3606682"/>
            <a:ext cx="6659999" cy="95955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5" name="TextBox 214"/>
          <p:cNvSpPr txBox="1"/>
          <p:nvPr/>
        </p:nvSpPr>
        <p:spPr>
          <a:xfrm>
            <a:off x="1617458" y="3825483"/>
            <a:ext cx="65976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Rotinas para suporte a botões e ações implementadas na interface.</a:t>
            </a:r>
            <a:endParaRPr lang="pt-BR" sz="1600" b="1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568250" y="3250733"/>
            <a:ext cx="643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Interação entre as Visões e o Modelo</a:t>
            </a:r>
            <a:endParaRPr lang="pt-BR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1523427" y="5319510"/>
            <a:ext cx="643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Interpretação e execução</a:t>
            </a:r>
            <a:endParaRPr lang="pt-BR" sz="1600" dirty="0"/>
          </a:p>
        </p:txBody>
      </p:sp>
      <p:sp>
        <p:nvSpPr>
          <p:cNvPr id="2" name="Rectangle 1"/>
          <p:cNvSpPr/>
          <p:nvPr/>
        </p:nvSpPr>
        <p:spPr>
          <a:xfrm>
            <a:off x="105826" y="105838"/>
            <a:ext cx="8836444" cy="665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19050" cmpd="sng">
                <a:solidFill>
                  <a:srgbClr val="000000"/>
                </a:solidFill>
                <a:prstDash val="sys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3416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16200000">
            <a:off x="1045443" y="1488054"/>
            <a:ext cx="92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Espécie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1830402" y="744083"/>
            <a:ext cx="243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Atributo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2641450" y="1209192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/>
          <p:cNvSpPr/>
          <p:nvPr/>
        </p:nvSpPr>
        <p:spPr>
          <a:xfrm>
            <a:off x="1830403" y="1439966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2641450" y="1439966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1830403" y="1674243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/>
          <p:cNvSpPr/>
          <p:nvPr/>
        </p:nvSpPr>
        <p:spPr>
          <a:xfrm>
            <a:off x="2641450" y="1674243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3452497" y="1209192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3452497" y="1439966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3452497" y="1674243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768864" y="904083"/>
            <a:ext cx="10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u="sng" dirty="0" smtClean="0"/>
              <a:t>Matriz B</a:t>
            </a:r>
            <a:endParaRPr lang="pt-BR" u="sng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86761" y="1789630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86761" y="1557105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46973" y="1085668"/>
            <a:ext cx="0" cy="2537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58020" y="1085668"/>
            <a:ext cx="0" cy="2537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833900" y="1914233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ctangle 63"/>
          <p:cNvSpPr/>
          <p:nvPr/>
        </p:nvSpPr>
        <p:spPr>
          <a:xfrm>
            <a:off x="2644947" y="1914233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ctangle 64"/>
          <p:cNvSpPr/>
          <p:nvPr/>
        </p:nvSpPr>
        <p:spPr>
          <a:xfrm>
            <a:off x="3452497" y="1914233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690258" y="2020861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1045443" y="4670992"/>
            <a:ext cx="92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Parcela</a:t>
            </a:r>
            <a:endParaRPr lang="pt-BR" dirty="0"/>
          </a:p>
        </p:txBody>
      </p:sp>
      <p:sp>
        <p:nvSpPr>
          <p:cNvPr id="68" name="TextBox 67"/>
          <p:cNvSpPr txBox="1"/>
          <p:nvPr/>
        </p:nvSpPr>
        <p:spPr>
          <a:xfrm>
            <a:off x="1830403" y="3927021"/>
            <a:ext cx="243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Variável</a:t>
            </a:r>
            <a:endParaRPr lang="pt-BR" dirty="0"/>
          </a:p>
        </p:txBody>
      </p:sp>
      <p:sp>
        <p:nvSpPr>
          <p:cNvPr id="70" name="Rectangle 69"/>
          <p:cNvSpPr/>
          <p:nvPr/>
        </p:nvSpPr>
        <p:spPr>
          <a:xfrm>
            <a:off x="2641450" y="4392130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ctangle 70"/>
          <p:cNvSpPr/>
          <p:nvPr/>
        </p:nvSpPr>
        <p:spPr>
          <a:xfrm>
            <a:off x="1830403" y="4622904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Rectangle 71"/>
          <p:cNvSpPr/>
          <p:nvPr/>
        </p:nvSpPr>
        <p:spPr>
          <a:xfrm>
            <a:off x="2641450" y="4622904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Rectangle 72"/>
          <p:cNvSpPr/>
          <p:nvPr/>
        </p:nvSpPr>
        <p:spPr>
          <a:xfrm>
            <a:off x="1830403" y="4857181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Rectangle 73"/>
          <p:cNvSpPr/>
          <p:nvPr/>
        </p:nvSpPr>
        <p:spPr>
          <a:xfrm>
            <a:off x="2641450" y="4857181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Rectangle 74"/>
          <p:cNvSpPr/>
          <p:nvPr/>
        </p:nvSpPr>
        <p:spPr>
          <a:xfrm>
            <a:off x="3452497" y="4392130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6" name="Rectangle 75"/>
          <p:cNvSpPr/>
          <p:nvPr/>
        </p:nvSpPr>
        <p:spPr>
          <a:xfrm>
            <a:off x="3452497" y="4622904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7" name="Rectangle 76"/>
          <p:cNvSpPr/>
          <p:nvPr/>
        </p:nvSpPr>
        <p:spPr>
          <a:xfrm>
            <a:off x="3452497" y="4857181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8" name="TextBox 77"/>
          <p:cNvSpPr txBox="1"/>
          <p:nvPr/>
        </p:nvSpPr>
        <p:spPr>
          <a:xfrm>
            <a:off x="768864" y="4087021"/>
            <a:ext cx="10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u="sng" dirty="0" smtClean="0"/>
              <a:t>Matriz E</a:t>
            </a:r>
            <a:endParaRPr lang="pt-BR" u="sng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686761" y="4972568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686761" y="4740043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046973" y="4268606"/>
            <a:ext cx="0" cy="2537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58020" y="4268606"/>
            <a:ext cx="0" cy="2537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833900" y="5097171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Rectangle 85"/>
          <p:cNvSpPr/>
          <p:nvPr/>
        </p:nvSpPr>
        <p:spPr>
          <a:xfrm>
            <a:off x="2644947" y="5097171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Rectangle 86"/>
          <p:cNvSpPr/>
          <p:nvPr/>
        </p:nvSpPr>
        <p:spPr>
          <a:xfrm>
            <a:off x="3452497" y="5097171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690258" y="5203799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16200000">
            <a:off x="5013961" y="1487597"/>
            <a:ext cx="92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Parcela</a:t>
            </a:r>
            <a:endParaRPr lang="pt-BR" dirty="0"/>
          </a:p>
        </p:txBody>
      </p:sp>
      <p:sp>
        <p:nvSpPr>
          <p:cNvPr id="90" name="TextBox 89"/>
          <p:cNvSpPr txBox="1"/>
          <p:nvPr/>
        </p:nvSpPr>
        <p:spPr>
          <a:xfrm>
            <a:off x="5798921" y="743626"/>
            <a:ext cx="243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Espécie</a:t>
            </a:r>
            <a:endParaRPr lang="pt-BR" dirty="0"/>
          </a:p>
        </p:txBody>
      </p:sp>
      <p:sp>
        <p:nvSpPr>
          <p:cNvPr id="92" name="Rectangle 91"/>
          <p:cNvSpPr/>
          <p:nvPr/>
        </p:nvSpPr>
        <p:spPr>
          <a:xfrm>
            <a:off x="6609968" y="1208735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3" name="Rectangle 92"/>
          <p:cNvSpPr/>
          <p:nvPr/>
        </p:nvSpPr>
        <p:spPr>
          <a:xfrm>
            <a:off x="5798921" y="1439509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4" name="Rectangle 93"/>
          <p:cNvSpPr/>
          <p:nvPr/>
        </p:nvSpPr>
        <p:spPr>
          <a:xfrm>
            <a:off x="6609968" y="1439509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5" name="Rectangle 94"/>
          <p:cNvSpPr/>
          <p:nvPr/>
        </p:nvSpPr>
        <p:spPr>
          <a:xfrm>
            <a:off x="5798921" y="1673786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6" name="Rectangle 95"/>
          <p:cNvSpPr/>
          <p:nvPr/>
        </p:nvSpPr>
        <p:spPr>
          <a:xfrm>
            <a:off x="6609968" y="1673786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7" name="Rectangle 96"/>
          <p:cNvSpPr/>
          <p:nvPr/>
        </p:nvSpPr>
        <p:spPr>
          <a:xfrm>
            <a:off x="7421015" y="1208735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Rectangle 97"/>
          <p:cNvSpPr/>
          <p:nvPr/>
        </p:nvSpPr>
        <p:spPr>
          <a:xfrm>
            <a:off x="7421015" y="1439509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9" name="Rectangle 98"/>
          <p:cNvSpPr/>
          <p:nvPr/>
        </p:nvSpPr>
        <p:spPr>
          <a:xfrm>
            <a:off x="7421015" y="1673786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0" name="TextBox 99"/>
          <p:cNvSpPr txBox="1"/>
          <p:nvPr/>
        </p:nvSpPr>
        <p:spPr>
          <a:xfrm>
            <a:off x="4737382" y="903626"/>
            <a:ext cx="10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u="sng" dirty="0" smtClean="0"/>
              <a:t>Matriz W</a:t>
            </a:r>
            <a:endParaRPr lang="pt-BR" u="sng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655279" y="1789173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655279" y="1556648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015491" y="1085211"/>
            <a:ext cx="0" cy="2537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26538" y="1085211"/>
            <a:ext cx="0" cy="2537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802418" y="1913776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8" name="Rectangle 107"/>
          <p:cNvSpPr/>
          <p:nvPr/>
        </p:nvSpPr>
        <p:spPr>
          <a:xfrm>
            <a:off x="6613465" y="1913776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9" name="Rectangle 108"/>
          <p:cNvSpPr/>
          <p:nvPr/>
        </p:nvSpPr>
        <p:spPr>
          <a:xfrm>
            <a:off x="7421015" y="1913776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658776" y="2020404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5010463" y="4670992"/>
            <a:ext cx="92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Parcela</a:t>
            </a:r>
            <a:endParaRPr lang="pt-BR" dirty="0"/>
          </a:p>
        </p:txBody>
      </p:sp>
      <p:sp>
        <p:nvSpPr>
          <p:cNvPr id="112" name="TextBox 111"/>
          <p:cNvSpPr txBox="1"/>
          <p:nvPr/>
        </p:nvSpPr>
        <p:spPr>
          <a:xfrm>
            <a:off x="5795423" y="3927021"/>
            <a:ext cx="243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114" name="Rectangle 113"/>
          <p:cNvSpPr/>
          <p:nvPr/>
        </p:nvSpPr>
        <p:spPr>
          <a:xfrm>
            <a:off x="6606470" y="4392130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5" name="Rectangle 114"/>
          <p:cNvSpPr/>
          <p:nvPr/>
        </p:nvSpPr>
        <p:spPr>
          <a:xfrm>
            <a:off x="5795423" y="4622904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6" name="Rectangle 115"/>
          <p:cNvSpPr/>
          <p:nvPr/>
        </p:nvSpPr>
        <p:spPr>
          <a:xfrm>
            <a:off x="6606470" y="4622904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7" name="Rectangle 116"/>
          <p:cNvSpPr/>
          <p:nvPr/>
        </p:nvSpPr>
        <p:spPr>
          <a:xfrm>
            <a:off x="5795423" y="4857181"/>
            <a:ext cx="811047" cy="230774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8" name="Rectangle 117"/>
          <p:cNvSpPr/>
          <p:nvPr/>
        </p:nvSpPr>
        <p:spPr>
          <a:xfrm>
            <a:off x="6606470" y="4857181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9" name="Rectangle 118"/>
          <p:cNvSpPr/>
          <p:nvPr/>
        </p:nvSpPr>
        <p:spPr>
          <a:xfrm>
            <a:off x="7417517" y="4392130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Rectangle 119"/>
          <p:cNvSpPr/>
          <p:nvPr/>
        </p:nvSpPr>
        <p:spPr>
          <a:xfrm>
            <a:off x="7417517" y="4622904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1" name="Rectangle 120"/>
          <p:cNvSpPr/>
          <p:nvPr/>
        </p:nvSpPr>
        <p:spPr>
          <a:xfrm>
            <a:off x="7417517" y="4857181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2" name="TextBox 121"/>
          <p:cNvSpPr txBox="1"/>
          <p:nvPr/>
        </p:nvSpPr>
        <p:spPr>
          <a:xfrm>
            <a:off x="4733884" y="4087021"/>
            <a:ext cx="10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u="sng" dirty="0" smtClean="0"/>
              <a:t>Matriz S</a:t>
            </a:r>
            <a:endParaRPr lang="pt-BR" u="sng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651781" y="4972568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651781" y="4740043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011993" y="4268606"/>
            <a:ext cx="0" cy="2537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823040" y="4268606"/>
            <a:ext cx="0" cy="2537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798920" y="5097171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ctangle 129"/>
          <p:cNvSpPr/>
          <p:nvPr/>
        </p:nvSpPr>
        <p:spPr>
          <a:xfrm>
            <a:off x="6609967" y="5097171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1" name="Rectangle 130"/>
          <p:cNvSpPr/>
          <p:nvPr/>
        </p:nvSpPr>
        <p:spPr>
          <a:xfrm>
            <a:off x="7417517" y="5097171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5655278" y="5203799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 rot="16200000">
            <a:off x="3286046" y="3175379"/>
            <a:ext cx="92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Parcela</a:t>
            </a:r>
            <a:endParaRPr lang="pt-BR" dirty="0"/>
          </a:p>
        </p:txBody>
      </p:sp>
      <p:sp>
        <p:nvSpPr>
          <p:cNvPr id="138" name="TextBox 137"/>
          <p:cNvSpPr txBox="1"/>
          <p:nvPr/>
        </p:nvSpPr>
        <p:spPr>
          <a:xfrm>
            <a:off x="4071006" y="2431408"/>
            <a:ext cx="243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Fator do atributo</a:t>
            </a:r>
            <a:endParaRPr lang="pt-BR" dirty="0"/>
          </a:p>
        </p:txBody>
      </p:sp>
      <p:sp>
        <p:nvSpPr>
          <p:cNvPr id="139" name="Rectangle 138"/>
          <p:cNvSpPr/>
          <p:nvPr/>
        </p:nvSpPr>
        <p:spPr>
          <a:xfrm>
            <a:off x="4882053" y="2896517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0" name="Rectangle 139"/>
          <p:cNvSpPr/>
          <p:nvPr/>
        </p:nvSpPr>
        <p:spPr>
          <a:xfrm>
            <a:off x="4071006" y="3127291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1" name="Rectangle 140"/>
          <p:cNvSpPr/>
          <p:nvPr/>
        </p:nvSpPr>
        <p:spPr>
          <a:xfrm>
            <a:off x="4882053" y="3127291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2" name="Rectangle 141"/>
          <p:cNvSpPr/>
          <p:nvPr/>
        </p:nvSpPr>
        <p:spPr>
          <a:xfrm>
            <a:off x="4071006" y="3361568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3" name="Rectangle 142"/>
          <p:cNvSpPr/>
          <p:nvPr/>
        </p:nvSpPr>
        <p:spPr>
          <a:xfrm>
            <a:off x="4882053" y="3361568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4" name="Rectangle 143"/>
          <p:cNvSpPr/>
          <p:nvPr/>
        </p:nvSpPr>
        <p:spPr>
          <a:xfrm>
            <a:off x="5693100" y="2896517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5" name="Rectangle 144"/>
          <p:cNvSpPr/>
          <p:nvPr/>
        </p:nvSpPr>
        <p:spPr>
          <a:xfrm>
            <a:off x="5693100" y="3127291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6" name="Rectangle 145"/>
          <p:cNvSpPr/>
          <p:nvPr/>
        </p:nvSpPr>
        <p:spPr>
          <a:xfrm>
            <a:off x="5693100" y="3361568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7" name="TextBox 146"/>
          <p:cNvSpPr txBox="1"/>
          <p:nvPr/>
        </p:nvSpPr>
        <p:spPr>
          <a:xfrm>
            <a:off x="3009467" y="2591408"/>
            <a:ext cx="10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u="sng" dirty="0" smtClean="0"/>
              <a:t>Matriz T</a:t>
            </a:r>
            <a:endParaRPr lang="pt-BR" u="sng" dirty="0"/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3927364" y="3476955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927364" y="3244430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287576" y="2772993"/>
            <a:ext cx="0" cy="2537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098623" y="2772993"/>
            <a:ext cx="0" cy="2537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074503" y="3592799"/>
            <a:ext cx="811047" cy="230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3" name="Rectangle 152"/>
          <p:cNvSpPr/>
          <p:nvPr/>
        </p:nvSpPr>
        <p:spPr>
          <a:xfrm>
            <a:off x="4885550" y="3592799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Rectangle 153"/>
          <p:cNvSpPr/>
          <p:nvPr/>
        </p:nvSpPr>
        <p:spPr>
          <a:xfrm>
            <a:off x="5693100" y="3592799"/>
            <a:ext cx="811047" cy="230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3930861" y="3708186"/>
            <a:ext cx="3100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7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57486" y="460920"/>
            <a:ext cx="1564693" cy="3254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/>
          <p:cNvSpPr/>
          <p:nvPr/>
        </p:nvSpPr>
        <p:spPr>
          <a:xfrm>
            <a:off x="356286" y="459700"/>
            <a:ext cx="1564693" cy="14201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TextBox 37"/>
          <p:cNvSpPr txBox="1"/>
          <p:nvPr/>
        </p:nvSpPr>
        <p:spPr>
          <a:xfrm>
            <a:off x="376091" y="439529"/>
            <a:ext cx="1544888" cy="33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Técnica</a:t>
            </a:r>
            <a:endParaRPr lang="pt-BR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2628632" y="479909"/>
            <a:ext cx="1564693" cy="14201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TextBox 39"/>
          <p:cNvSpPr txBox="1"/>
          <p:nvPr/>
        </p:nvSpPr>
        <p:spPr>
          <a:xfrm>
            <a:off x="2663556" y="462140"/>
            <a:ext cx="150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Parâmetros</a:t>
            </a:r>
            <a:endParaRPr lang="pt-BR" sz="16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998746" y="1189708"/>
            <a:ext cx="541326" cy="0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13396" y="1158512"/>
            <a:ext cx="7257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13396" y="1280676"/>
            <a:ext cx="7257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13396" y="1386502"/>
            <a:ext cx="7257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23699" y="482349"/>
            <a:ext cx="1564693" cy="3254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2027058" y="765858"/>
            <a:ext cx="48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1:n</a:t>
            </a:r>
            <a:endParaRPr lang="pt-BR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19446" y="1165158"/>
            <a:ext cx="7257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9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88805" y="1088511"/>
            <a:ext cx="1813235" cy="574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1588804" y="1058276"/>
            <a:ext cx="181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Método do</a:t>
            </a:r>
          </a:p>
          <a:p>
            <a:r>
              <a:rPr lang="pt-BR" dirty="0" smtClean="0"/>
              <a:t>Elástico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3433490" y="1088512"/>
            <a:ext cx="1813235" cy="5744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3433489" y="1058277"/>
            <a:ext cx="181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Método do</a:t>
            </a:r>
          </a:p>
          <a:p>
            <a:r>
              <a:rPr lang="pt-BR" dirty="0" smtClean="0"/>
              <a:t>Acetato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276965" y="1088513"/>
            <a:ext cx="1813235" cy="5744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5276964" y="1058278"/>
            <a:ext cx="18132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Método das</a:t>
            </a:r>
          </a:p>
          <a:p>
            <a:r>
              <a:rPr lang="pt-BR" dirty="0" smtClean="0"/>
              <a:t>Parcelas</a:t>
            </a:r>
            <a:endParaRPr lang="pt-BR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14081" y="1088511"/>
            <a:ext cx="105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88804" y="1783948"/>
            <a:ext cx="6412101" cy="574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1590004" y="1783948"/>
            <a:ext cx="21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Tabelas normalizadas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514081" y="1783948"/>
            <a:ext cx="105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Dados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0563" y="2433530"/>
            <a:ext cx="1041519" cy="2328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2660563" y="2448648"/>
            <a:ext cx="6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SEM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3732322" y="2433530"/>
            <a:ext cx="1041519" cy="2328204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3702082" y="2463766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ANOVA</a:t>
            </a:r>
          </a:p>
          <a:p>
            <a:r>
              <a:rPr lang="pt-BR" dirty="0" smtClean="0"/>
              <a:t>MANOVA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1588804" y="2433530"/>
            <a:ext cx="1041519" cy="2328204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1619044" y="24486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Bayes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4814670" y="2433530"/>
            <a:ext cx="1041519" cy="2328204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4800747" y="2448648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IPA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5887627" y="2433530"/>
            <a:ext cx="1041519" cy="2328204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extBox 26"/>
          <p:cNvSpPr txBox="1"/>
          <p:nvPr/>
        </p:nvSpPr>
        <p:spPr>
          <a:xfrm>
            <a:off x="5887627" y="2448648"/>
            <a:ext cx="979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</a:t>
            </a:r>
          </a:p>
          <a:p>
            <a:r>
              <a:rPr lang="pt-BR" dirty="0"/>
              <a:t>d</a:t>
            </a:r>
            <a:r>
              <a:rPr lang="pt-BR" dirty="0" smtClean="0"/>
              <a:t>e</a:t>
            </a:r>
          </a:p>
          <a:p>
            <a:r>
              <a:rPr lang="pt-BR" dirty="0" smtClean="0"/>
              <a:t>Espécies</a:t>
            </a:r>
          </a:p>
          <a:p>
            <a:r>
              <a:rPr lang="pt-BR" dirty="0" smtClean="0"/>
              <a:t>Indicad.</a:t>
            </a:r>
            <a:endParaRPr lang="pt-BR" dirty="0"/>
          </a:p>
        </p:txBody>
      </p:sp>
      <p:sp>
        <p:nvSpPr>
          <p:cNvPr id="28" name="Down Arrow 27"/>
          <p:cNvSpPr/>
          <p:nvPr/>
        </p:nvSpPr>
        <p:spPr>
          <a:xfrm rot="1588724">
            <a:off x="7932306" y="1074613"/>
            <a:ext cx="598371" cy="526952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7120440" y="1088514"/>
            <a:ext cx="710656" cy="57449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TextBox 29"/>
          <p:cNvSpPr txBox="1"/>
          <p:nvPr/>
        </p:nvSpPr>
        <p:spPr>
          <a:xfrm>
            <a:off x="7133325" y="1074613"/>
            <a:ext cx="54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1" name="TextBox 30"/>
          <p:cNvSpPr txBox="1"/>
          <p:nvPr/>
        </p:nvSpPr>
        <p:spPr>
          <a:xfrm>
            <a:off x="514081" y="3412966"/>
            <a:ext cx="105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Análise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90004" y="4884358"/>
            <a:ext cx="6410901" cy="574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TextBox 32"/>
          <p:cNvSpPr txBox="1"/>
          <p:nvPr/>
        </p:nvSpPr>
        <p:spPr>
          <a:xfrm>
            <a:off x="1634165" y="4884358"/>
            <a:ext cx="104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Relatório</a:t>
            </a:r>
            <a:endParaRPr lang="pt-BR" dirty="0"/>
          </a:p>
        </p:txBody>
      </p:sp>
      <p:sp>
        <p:nvSpPr>
          <p:cNvPr id="34" name="Rectangle 33"/>
          <p:cNvSpPr/>
          <p:nvPr/>
        </p:nvSpPr>
        <p:spPr>
          <a:xfrm>
            <a:off x="6959386" y="2433530"/>
            <a:ext cx="1041519" cy="2328204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6959386" y="2448648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6" name="TextBox 35"/>
          <p:cNvSpPr txBox="1"/>
          <p:nvPr/>
        </p:nvSpPr>
        <p:spPr>
          <a:xfrm>
            <a:off x="514081" y="4884358"/>
            <a:ext cx="105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Resposta</a:t>
            </a: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7846215" y="357635"/>
            <a:ext cx="90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Acesso</a:t>
            </a:r>
          </a:p>
          <a:p>
            <a:pPr algn="ctr"/>
            <a:r>
              <a:rPr lang="pt-BR" dirty="0" smtClean="0"/>
              <a:t>Direto</a:t>
            </a: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1572502" y="507190"/>
            <a:ext cx="264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Biomonitoramento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09123" y="1723479"/>
            <a:ext cx="77631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5203" y="4823889"/>
            <a:ext cx="77631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/>
          </p:cNvSpPr>
          <p:nvPr/>
        </p:nvSpPr>
        <p:spPr>
          <a:xfrm>
            <a:off x="61593" y="34469"/>
            <a:ext cx="9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252433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88805" y="1088511"/>
            <a:ext cx="1813235" cy="574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1588804" y="1058276"/>
            <a:ext cx="181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Método do</a:t>
            </a:r>
          </a:p>
          <a:p>
            <a:r>
              <a:rPr lang="pt-BR" dirty="0" smtClean="0"/>
              <a:t>Elástico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3433490" y="1088512"/>
            <a:ext cx="1813235" cy="5744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3433489" y="1058277"/>
            <a:ext cx="181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Método do</a:t>
            </a:r>
          </a:p>
          <a:p>
            <a:r>
              <a:rPr lang="pt-BR" dirty="0" smtClean="0"/>
              <a:t>Acetato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276965" y="1088513"/>
            <a:ext cx="1813235" cy="5744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5276964" y="1058278"/>
            <a:ext cx="18132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Método das</a:t>
            </a:r>
          </a:p>
          <a:p>
            <a:r>
              <a:rPr lang="pt-BR" dirty="0" smtClean="0"/>
              <a:t>Parcelas</a:t>
            </a:r>
            <a:endParaRPr lang="pt-BR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14081" y="1088511"/>
            <a:ext cx="105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88804" y="1783948"/>
            <a:ext cx="6412101" cy="574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1590004" y="1783948"/>
            <a:ext cx="21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Tabelas normalizadas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514081" y="1783948"/>
            <a:ext cx="105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Dados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0563" y="2433530"/>
            <a:ext cx="1041519" cy="2328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2660563" y="2448648"/>
            <a:ext cx="6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SEM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3732322" y="2433530"/>
            <a:ext cx="1041519" cy="2328204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3702082" y="2463766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ANOVA</a:t>
            </a:r>
          </a:p>
          <a:p>
            <a:r>
              <a:rPr lang="pt-BR" dirty="0" smtClean="0"/>
              <a:t>MANOVA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1588804" y="2433530"/>
            <a:ext cx="1041519" cy="2328204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1619044" y="24486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Bayes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4814670" y="2433530"/>
            <a:ext cx="1041519" cy="2328204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4800747" y="2448648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IPA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5887627" y="2433530"/>
            <a:ext cx="1041519" cy="2328204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extBox 26"/>
          <p:cNvSpPr txBox="1"/>
          <p:nvPr/>
        </p:nvSpPr>
        <p:spPr>
          <a:xfrm>
            <a:off x="5887627" y="2448648"/>
            <a:ext cx="979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</a:t>
            </a:r>
          </a:p>
          <a:p>
            <a:r>
              <a:rPr lang="pt-BR" dirty="0"/>
              <a:t>d</a:t>
            </a:r>
            <a:r>
              <a:rPr lang="pt-BR" dirty="0" smtClean="0"/>
              <a:t>e</a:t>
            </a:r>
          </a:p>
          <a:p>
            <a:r>
              <a:rPr lang="pt-BR" dirty="0" smtClean="0"/>
              <a:t>Espécies</a:t>
            </a:r>
          </a:p>
          <a:p>
            <a:r>
              <a:rPr lang="pt-BR" dirty="0" smtClean="0"/>
              <a:t>Indicad.</a:t>
            </a:r>
            <a:endParaRPr lang="pt-BR" dirty="0"/>
          </a:p>
        </p:txBody>
      </p:sp>
      <p:sp>
        <p:nvSpPr>
          <p:cNvPr id="28" name="Down Arrow 27"/>
          <p:cNvSpPr/>
          <p:nvPr/>
        </p:nvSpPr>
        <p:spPr>
          <a:xfrm rot="1588724">
            <a:off x="7932306" y="1074613"/>
            <a:ext cx="598371" cy="526952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7120440" y="1088514"/>
            <a:ext cx="710656" cy="57449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TextBox 29"/>
          <p:cNvSpPr txBox="1"/>
          <p:nvPr/>
        </p:nvSpPr>
        <p:spPr>
          <a:xfrm>
            <a:off x="7133325" y="1074613"/>
            <a:ext cx="54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1" name="TextBox 30"/>
          <p:cNvSpPr txBox="1"/>
          <p:nvPr/>
        </p:nvSpPr>
        <p:spPr>
          <a:xfrm>
            <a:off x="514081" y="3412966"/>
            <a:ext cx="105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Análise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59386" y="2433530"/>
            <a:ext cx="1041519" cy="2328204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6959386" y="2448648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7846215" y="357635"/>
            <a:ext cx="90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Acesso</a:t>
            </a:r>
          </a:p>
          <a:p>
            <a:pPr algn="ctr"/>
            <a:r>
              <a:rPr lang="pt-BR" dirty="0" smtClean="0"/>
              <a:t>Direto</a:t>
            </a: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1572502" y="507190"/>
            <a:ext cx="264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Biomonitoramento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09123" y="1723479"/>
            <a:ext cx="77631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5203" y="2405009"/>
            <a:ext cx="77631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/>
          </p:cNvSpPr>
          <p:nvPr/>
        </p:nvSpPr>
        <p:spPr>
          <a:xfrm>
            <a:off x="61593" y="34469"/>
            <a:ext cx="9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187361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243</Words>
  <Application>Microsoft Macintosh PowerPoint</Application>
  <PresentationFormat>On-screen Show (4:3)</PresentationFormat>
  <Paragraphs>127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Bühler</dc:creator>
  <cp:lastModifiedBy>Rodrigo Bühler</cp:lastModifiedBy>
  <cp:revision>83</cp:revision>
  <dcterms:created xsi:type="dcterms:W3CDTF">2014-05-07T15:34:01Z</dcterms:created>
  <dcterms:modified xsi:type="dcterms:W3CDTF">2015-04-24T03:46:02Z</dcterms:modified>
</cp:coreProperties>
</file>