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18"/>
  </p:notesMasterIdLst>
  <p:sldIdLst>
    <p:sldId id="256" r:id="rId6"/>
    <p:sldId id="312" r:id="rId7"/>
    <p:sldId id="315" r:id="rId8"/>
    <p:sldId id="313" r:id="rId9"/>
    <p:sldId id="275" r:id="rId10"/>
    <p:sldId id="303" r:id="rId11"/>
    <p:sldId id="304" r:id="rId12"/>
    <p:sldId id="301" r:id="rId13"/>
    <p:sldId id="310" r:id="rId14"/>
    <p:sldId id="309" r:id="rId15"/>
    <p:sldId id="311" r:id="rId16"/>
    <p:sldId id="31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9E1EB-F204-421B-A934-EFB84695287B}" v="40" dt="2021-01-27T20:56:36.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86" autoAdjust="0"/>
  </p:normalViewPr>
  <p:slideViewPr>
    <p:cSldViewPr snapToGrid="0">
      <p:cViewPr varScale="1">
        <p:scale>
          <a:sx n="79" d="100"/>
          <a:sy n="79" d="100"/>
        </p:scale>
        <p:origin x="15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6B151-7088-4B6D-BB31-A6C0B5F590D2}" type="datetimeFigureOut">
              <a:rPr lang="en-US" smtClean="0"/>
              <a:t>2/9/2021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29212-DEB2-4C1B-AD6E-4076E3EC964E}" type="slidenum">
              <a:rPr lang="en-US" smtClean="0"/>
              <a:t>‹#›</a:t>
            </a:fld>
            <a:endParaRPr lang="en-US"/>
          </a:p>
        </p:txBody>
      </p:sp>
    </p:spTree>
    <p:extLst>
      <p:ext uri="{BB962C8B-B14F-4D97-AF65-F5344CB8AC3E}">
        <p14:creationId xmlns:p14="http://schemas.microsoft.com/office/powerpoint/2010/main" val="332501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79829212-DEB2-4C1B-AD6E-4076E3EC964E}" type="slidenum">
              <a:rPr lang="en-US" smtClean="0"/>
              <a:t>1</a:t>
            </a:fld>
            <a:endParaRPr lang="en-US"/>
          </a:p>
        </p:txBody>
      </p:sp>
    </p:spTree>
    <p:extLst>
      <p:ext uri="{BB962C8B-B14F-4D97-AF65-F5344CB8AC3E}">
        <p14:creationId xmlns:p14="http://schemas.microsoft.com/office/powerpoint/2010/main" val="373882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9829212-DEB2-4C1B-AD6E-4076E3EC964E}" type="slidenum">
              <a:rPr lang="en-US" smtClean="0"/>
              <a:t>3</a:t>
            </a:fld>
            <a:endParaRPr lang="en-US"/>
          </a:p>
        </p:txBody>
      </p:sp>
    </p:spTree>
    <p:extLst>
      <p:ext uri="{BB962C8B-B14F-4D97-AF65-F5344CB8AC3E}">
        <p14:creationId xmlns:p14="http://schemas.microsoft.com/office/powerpoint/2010/main" val="56296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29212-DEB2-4C1B-AD6E-4076E3EC964E}" type="slidenum">
              <a:rPr lang="en-US" smtClean="0"/>
              <a:t>4</a:t>
            </a:fld>
            <a:endParaRPr lang="en-US"/>
          </a:p>
        </p:txBody>
      </p:sp>
    </p:spTree>
    <p:extLst>
      <p:ext uri="{BB962C8B-B14F-4D97-AF65-F5344CB8AC3E}">
        <p14:creationId xmlns:p14="http://schemas.microsoft.com/office/powerpoint/2010/main" val="106624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829212-DEB2-4C1B-AD6E-4076E3EC964E}" type="slidenum">
              <a:rPr lang="en-US" smtClean="0"/>
              <a:t>7</a:t>
            </a:fld>
            <a:endParaRPr lang="en-US"/>
          </a:p>
        </p:txBody>
      </p:sp>
    </p:spTree>
    <p:extLst>
      <p:ext uri="{BB962C8B-B14F-4D97-AF65-F5344CB8AC3E}">
        <p14:creationId xmlns:p14="http://schemas.microsoft.com/office/powerpoint/2010/main" val="998564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E9DD14-37D5-41D3-9024-88559D276824}" type="slidenum">
              <a:rPr lang="en-US" smtClean="0"/>
              <a:t>10</a:t>
            </a:fld>
            <a:endParaRPr lang="en-US"/>
          </a:p>
        </p:txBody>
      </p:sp>
    </p:spTree>
    <p:extLst>
      <p:ext uri="{BB962C8B-B14F-4D97-AF65-F5344CB8AC3E}">
        <p14:creationId xmlns:p14="http://schemas.microsoft.com/office/powerpoint/2010/main" val="427362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newest version of R is 4.0.3. </a:t>
            </a:r>
            <a:r>
              <a:rPr lang="en-US" dirty="0" err="1"/>
              <a:t>Rstudio</a:t>
            </a:r>
            <a:r>
              <a:rPr lang="en-US" dirty="0"/>
              <a:t> 1.4.1103</a:t>
            </a:r>
          </a:p>
        </p:txBody>
      </p:sp>
      <p:sp>
        <p:nvSpPr>
          <p:cNvPr id="4" name="Slide Number Placeholder 3"/>
          <p:cNvSpPr>
            <a:spLocks noGrp="1"/>
          </p:cNvSpPr>
          <p:nvPr>
            <p:ph type="sldNum" sz="quarter" idx="5"/>
          </p:nvPr>
        </p:nvSpPr>
        <p:spPr/>
        <p:txBody>
          <a:bodyPr/>
          <a:lstStyle/>
          <a:p>
            <a:fld id="{79829212-DEB2-4C1B-AD6E-4076E3EC964E}" type="slidenum">
              <a:rPr lang="en-US" smtClean="0"/>
              <a:t>12</a:t>
            </a:fld>
            <a:endParaRPr lang="en-US"/>
          </a:p>
        </p:txBody>
      </p:sp>
    </p:spTree>
    <p:extLst>
      <p:ext uri="{BB962C8B-B14F-4D97-AF65-F5344CB8AC3E}">
        <p14:creationId xmlns:p14="http://schemas.microsoft.com/office/powerpoint/2010/main" val="2004564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CA"/>
              <a:t>Click to edit Master subtitle style</a:t>
            </a:r>
            <a:endParaRPr lang="en-US"/>
          </a:p>
        </p:txBody>
      </p:sp>
    </p:spTree>
    <p:extLst>
      <p:ext uri="{BB962C8B-B14F-4D97-AF65-F5344CB8AC3E}">
        <p14:creationId xmlns:p14="http://schemas.microsoft.com/office/powerpoint/2010/main" val="231589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207771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21833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C64A0-6EEA-47F1-ADE0-A609BCE42E8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881999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C64A0-6EEA-47F1-ADE0-A609BCE42E8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3377839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C64A0-6EEA-47F1-ADE0-A609BCE42E8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350712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C64A0-6EEA-47F1-ADE0-A609BCE42E82}"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2406570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C64A0-6EEA-47F1-ADE0-A609BCE42E82}" type="datetimeFigureOut">
              <a:rPr lang="en-US" smtClean="0"/>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1766291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C64A0-6EEA-47F1-ADE0-A609BCE42E82}" type="datetimeFigureOut">
              <a:rPr lang="en-US" smtClean="0"/>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17467701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C64A0-6EEA-47F1-ADE0-A609BCE42E82}" type="datetimeFigureOut">
              <a:rPr lang="en-US" smtClean="0"/>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4277600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C64A0-6EEA-47F1-ADE0-A609BCE42E82}"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90990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4183501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C64A0-6EEA-47F1-ADE0-A609BCE42E82}" type="datetimeFigureOut">
              <a:rPr lang="en-US" smtClean="0"/>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2433029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C64A0-6EEA-47F1-ADE0-A609BCE42E8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1544751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C64A0-6EEA-47F1-ADE0-A609BCE42E82}" type="datetimeFigureOut">
              <a:rPr lang="en-US" smtClean="0"/>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B210-6042-41E8-A63D-BCF945F0B130}" type="slidenum">
              <a:rPr lang="en-US" smtClean="0"/>
              <a:t>‹#›</a:t>
            </a:fld>
            <a:endParaRPr lang="en-US"/>
          </a:p>
        </p:txBody>
      </p:sp>
    </p:spTree>
    <p:extLst>
      <p:ext uri="{BB962C8B-B14F-4D97-AF65-F5344CB8AC3E}">
        <p14:creationId xmlns:p14="http://schemas.microsoft.com/office/powerpoint/2010/main" val="315547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CA"/>
              <a:t>Click to edit Master text styles</a:t>
            </a:r>
          </a:p>
        </p:txBody>
      </p:sp>
    </p:spTree>
    <p:extLst>
      <p:ext uri="{BB962C8B-B14F-4D97-AF65-F5344CB8AC3E}">
        <p14:creationId xmlns:p14="http://schemas.microsoft.com/office/powerpoint/2010/main" val="70927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96182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304189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Tree>
    <p:extLst>
      <p:ext uri="{BB962C8B-B14F-4D97-AF65-F5344CB8AC3E}">
        <p14:creationId xmlns:p14="http://schemas.microsoft.com/office/powerpoint/2010/main" val="116214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17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CA"/>
              <a:t>Click to edit Master text styles</a:t>
            </a:r>
          </a:p>
        </p:txBody>
      </p:sp>
    </p:spTree>
    <p:extLst>
      <p:ext uri="{BB962C8B-B14F-4D97-AF65-F5344CB8AC3E}">
        <p14:creationId xmlns:p14="http://schemas.microsoft.com/office/powerpoint/2010/main" val="4024474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CA"/>
              <a:t>Click to edit Master text styles</a:t>
            </a:r>
          </a:p>
        </p:txBody>
      </p:sp>
    </p:spTree>
    <p:extLst>
      <p:ext uri="{BB962C8B-B14F-4D97-AF65-F5344CB8AC3E}">
        <p14:creationId xmlns:p14="http://schemas.microsoft.com/office/powerpoint/2010/main" val="229879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6"/>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6" descr="UWindsor powerpoint bottom1.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00781"/>
            <a:ext cx="9144000"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9" name="Picture 5" descr="UW_Logo_1L_horz.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23853" y="6269038"/>
            <a:ext cx="2301875" cy="544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19973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189" algn="ctr" rtl="0" fontAlgn="base">
        <a:spcBef>
          <a:spcPct val="0"/>
        </a:spcBef>
        <a:spcAft>
          <a:spcPct val="0"/>
        </a:spcAft>
        <a:defRPr sz="4400">
          <a:solidFill>
            <a:schemeClr val="tx2"/>
          </a:solidFill>
          <a:latin typeface="Arial" charset="0"/>
        </a:defRPr>
      </a:lvl6pPr>
      <a:lvl7pPr marL="914377" algn="ctr" rtl="0" fontAlgn="base">
        <a:spcBef>
          <a:spcPct val="0"/>
        </a:spcBef>
        <a:spcAft>
          <a:spcPct val="0"/>
        </a:spcAft>
        <a:defRPr sz="4400">
          <a:solidFill>
            <a:schemeClr val="tx2"/>
          </a:solidFill>
          <a:latin typeface="Arial" charset="0"/>
        </a:defRPr>
      </a:lvl7pPr>
      <a:lvl8pPr marL="1371566" algn="ctr" rtl="0" fontAlgn="base">
        <a:spcBef>
          <a:spcPct val="0"/>
        </a:spcBef>
        <a:spcAft>
          <a:spcPct val="0"/>
        </a:spcAft>
        <a:defRPr sz="4400">
          <a:solidFill>
            <a:schemeClr val="tx2"/>
          </a:solidFill>
          <a:latin typeface="Arial" charset="0"/>
        </a:defRPr>
      </a:lvl8pPr>
      <a:lvl9pPr marL="1828754" algn="ctr" rtl="0" fontAlgn="base">
        <a:spcBef>
          <a:spcPct val="0"/>
        </a:spcBef>
        <a:spcAft>
          <a:spcPct val="0"/>
        </a:spcAft>
        <a:defRPr sz="4400">
          <a:solidFill>
            <a:schemeClr val="tx2"/>
          </a:solidFill>
          <a:latin typeface="Arial" charset="0"/>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32" indent="-285744" algn="l" rtl="0" eaLnBrk="0" fontAlgn="base" hangingPunct="0">
        <a:spcBef>
          <a:spcPct val="20000"/>
        </a:spcBef>
        <a:spcAft>
          <a:spcPct val="0"/>
        </a:spcAft>
        <a:buChar char="–"/>
        <a:defRPr sz="2800">
          <a:solidFill>
            <a:schemeClr val="tx1"/>
          </a:solidFill>
          <a:latin typeface="+mn-lt"/>
          <a:ea typeface="ＭＳ Ｐゴシック" charset="-128"/>
        </a:defRPr>
      </a:lvl2pPr>
      <a:lvl3pPr marL="1142971" indent="-228594" algn="l" rtl="0" eaLnBrk="0" fontAlgn="base" hangingPunct="0">
        <a:spcBef>
          <a:spcPct val="20000"/>
        </a:spcBef>
        <a:spcAft>
          <a:spcPct val="0"/>
        </a:spcAft>
        <a:buChar char="•"/>
        <a:defRPr sz="2400">
          <a:solidFill>
            <a:schemeClr val="tx1"/>
          </a:solidFill>
          <a:latin typeface="+mn-lt"/>
          <a:ea typeface="ＭＳ Ｐゴシック" charset="-128"/>
        </a:defRPr>
      </a:lvl3pPr>
      <a:lvl4pPr marL="1600160" indent="-228594" algn="l" rtl="0" eaLnBrk="0" fontAlgn="base" hangingPunct="0">
        <a:spcBef>
          <a:spcPct val="20000"/>
        </a:spcBef>
        <a:spcAft>
          <a:spcPct val="0"/>
        </a:spcAft>
        <a:buChar char="–"/>
        <a:defRPr sz="2000">
          <a:solidFill>
            <a:schemeClr val="tx1"/>
          </a:solidFill>
          <a:latin typeface="+mn-lt"/>
          <a:ea typeface="ＭＳ Ｐゴシック" charset="-128"/>
        </a:defRPr>
      </a:lvl4pPr>
      <a:lvl5pPr marL="2057349" indent="-228594" algn="l" rtl="0" eaLnBrk="0" fontAlgn="base" hangingPunct="0">
        <a:spcBef>
          <a:spcPct val="20000"/>
        </a:spcBef>
        <a:spcAft>
          <a:spcPct val="0"/>
        </a:spcAft>
        <a:buChar char="»"/>
        <a:defRPr sz="2000">
          <a:solidFill>
            <a:schemeClr val="tx1"/>
          </a:solidFill>
          <a:latin typeface="+mn-lt"/>
          <a:ea typeface="ＭＳ Ｐゴシック" charset="-128"/>
        </a:defRPr>
      </a:lvl5pPr>
      <a:lvl6pPr marL="2514537" indent="-228594" algn="l" rtl="0" fontAlgn="base">
        <a:spcBef>
          <a:spcPct val="20000"/>
        </a:spcBef>
        <a:spcAft>
          <a:spcPct val="0"/>
        </a:spcAft>
        <a:buChar char="»"/>
        <a:defRPr sz="2000">
          <a:solidFill>
            <a:schemeClr val="tx1"/>
          </a:solidFill>
          <a:latin typeface="+mn-lt"/>
          <a:ea typeface="ＭＳ Ｐゴシック" charset="-128"/>
        </a:defRPr>
      </a:lvl6pPr>
      <a:lvl7pPr marL="2971726" indent="-228594" algn="l" rtl="0" fontAlgn="base">
        <a:spcBef>
          <a:spcPct val="20000"/>
        </a:spcBef>
        <a:spcAft>
          <a:spcPct val="0"/>
        </a:spcAft>
        <a:buChar char="»"/>
        <a:defRPr sz="2000">
          <a:solidFill>
            <a:schemeClr val="tx1"/>
          </a:solidFill>
          <a:latin typeface="+mn-lt"/>
          <a:ea typeface="ＭＳ Ｐゴシック" charset="-128"/>
        </a:defRPr>
      </a:lvl7pPr>
      <a:lvl8pPr marL="3428914" indent="-228594" algn="l" rtl="0" fontAlgn="base">
        <a:spcBef>
          <a:spcPct val="20000"/>
        </a:spcBef>
        <a:spcAft>
          <a:spcPct val="0"/>
        </a:spcAft>
        <a:buChar char="»"/>
        <a:defRPr sz="2000">
          <a:solidFill>
            <a:schemeClr val="tx1"/>
          </a:solidFill>
          <a:latin typeface="+mn-lt"/>
          <a:ea typeface="ＭＳ Ｐゴシック" charset="-128"/>
        </a:defRPr>
      </a:lvl8pPr>
      <a:lvl9pPr marL="3886103" indent="-228594"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C64A0-6EEA-47F1-ADE0-A609BCE42E82}" type="datetimeFigureOut">
              <a:rPr lang="en-US" smtClean="0"/>
              <a:t>2/9/2021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CB210-6042-41E8-A63D-BCF945F0B130}" type="slidenum">
              <a:rPr lang="en-US" smtClean="0"/>
              <a:t>‹#›</a:t>
            </a:fld>
            <a:endParaRPr lang="en-US"/>
          </a:p>
        </p:txBody>
      </p:sp>
    </p:spTree>
    <p:extLst>
      <p:ext uri="{BB962C8B-B14F-4D97-AF65-F5344CB8AC3E}">
        <p14:creationId xmlns:p14="http://schemas.microsoft.com/office/powerpoint/2010/main" val="2258546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12.statcan.gc.ca/census-recensement/2011/geo/bound-limit/bound-limit-2016-eng.cfm" TargetMode="External"/><Relationship Id="rId2" Type="http://schemas.openxmlformats.org/officeDocument/2006/relationships/hyperlink" Target="https://www12.statcan.gc.ca/census-recensement/2016/dp-pd/hlt-fst/pd-pl/comprehensive.cf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ran.r-project.org/bin/windows/base/"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uwin365-my.sharepoint.com/:u:/g/personal/carina_uwindsor_ca/EVt53WkIEVdJs7noee3IeFcB5Bud1xF_346cLkEXKN_y-Q?e=s3aH5o" TargetMode="External"/><Relationship Id="rId5" Type="http://schemas.openxmlformats.org/officeDocument/2006/relationships/hyperlink" Target="https://www.rstudio.com/products/rstudio/download/" TargetMode="External"/><Relationship Id="rId4" Type="http://schemas.openxmlformats.org/officeDocument/2006/relationships/hyperlink" Target="https://cran.r-project.org/bin/macos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ww12.statcan.gc.ca/census-recensement/2016/ref/dict/figures/f1_1-eng.cf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150.statcan.gc.ca/n1/en/catalogue/92-160-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87F8F-8FC7-4E27-BC2D-8530B3493380}"/>
              </a:ext>
            </a:extLst>
          </p:cNvPr>
          <p:cNvSpPr>
            <a:spLocks noGrp="1"/>
          </p:cNvSpPr>
          <p:nvPr>
            <p:ph type="ctrTitle"/>
          </p:nvPr>
        </p:nvSpPr>
        <p:spPr>
          <a:xfrm>
            <a:off x="505677" y="914400"/>
            <a:ext cx="2743200" cy="2887579"/>
          </a:xfrm>
        </p:spPr>
        <p:txBody>
          <a:bodyPr>
            <a:normAutofit/>
          </a:bodyPr>
          <a:lstStyle/>
          <a:p>
            <a:r>
              <a:rPr lang="en-US" sz="3600" dirty="0">
                <a:solidFill>
                  <a:srgbClr val="FFFFFF"/>
                </a:solidFill>
                <a:latin typeface="Arial" panose="020B0604020202020204" pitchFamily="34" charset="0"/>
                <a:cs typeface="Arial" panose="020B0604020202020204" pitchFamily="34" charset="0"/>
              </a:rPr>
              <a:t>Mapping the Census with R</a:t>
            </a:r>
          </a:p>
        </p:txBody>
      </p:sp>
      <p:sp>
        <p:nvSpPr>
          <p:cNvPr id="3" name="Subtitle 2">
            <a:extLst>
              <a:ext uri="{FF2B5EF4-FFF2-40B4-BE49-F238E27FC236}">
                <a16:creationId xmlns:a16="http://schemas.microsoft.com/office/drawing/2014/main" id="{29E0E004-433C-48C3-99E1-3AA40F201EE4}"/>
              </a:ext>
            </a:extLst>
          </p:cNvPr>
          <p:cNvSpPr>
            <a:spLocks noGrp="1"/>
          </p:cNvSpPr>
          <p:nvPr>
            <p:ph type="subTitle" idx="1"/>
          </p:nvPr>
        </p:nvSpPr>
        <p:spPr>
          <a:xfrm>
            <a:off x="505677" y="4170501"/>
            <a:ext cx="2743200" cy="1525597"/>
          </a:xfrm>
        </p:spPr>
        <p:txBody>
          <a:bodyPr>
            <a:normAutofit/>
          </a:bodyPr>
          <a:lstStyle/>
          <a:p>
            <a:r>
              <a:rPr lang="en-US" sz="1800" dirty="0">
                <a:latin typeface="Arial" panose="020B0604020202020204" pitchFamily="34" charset="0"/>
                <a:cs typeface="Arial" panose="020B0604020202020204" pitchFamily="34" charset="0"/>
              </a:rPr>
              <a:t>Carina Xue Luo </a:t>
            </a:r>
          </a:p>
          <a:p>
            <a:r>
              <a:rPr lang="en-US" sz="1800" dirty="0">
                <a:latin typeface="Arial" panose="020B0604020202020204" pitchFamily="34" charset="0"/>
                <a:cs typeface="Arial" panose="020B0604020202020204" pitchFamily="34" charset="0"/>
              </a:rPr>
              <a:t>Leddy Library’s Academic Data Centre</a:t>
            </a:r>
          </a:p>
          <a:p>
            <a:endParaRPr lang="en-US" sz="1700" dirty="0">
              <a:solidFill>
                <a:srgbClr val="FFFFFF"/>
              </a:solidFill>
            </a:endParaRPr>
          </a:p>
        </p:txBody>
      </p:sp>
      <p:cxnSp>
        <p:nvCxnSpPr>
          <p:cNvPr id="38" name="Straight Connector 3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45C3A51-B73A-4DF3-A8FE-0F85BC8061CF}"/>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3865366" y="1112067"/>
            <a:ext cx="4915159" cy="4641807"/>
          </a:xfrm>
          <a:prstGeom prst="rect">
            <a:avLst/>
          </a:prstGeom>
        </p:spPr>
      </p:pic>
    </p:spTree>
    <p:extLst>
      <p:ext uri="{BB962C8B-B14F-4D97-AF65-F5344CB8AC3E}">
        <p14:creationId xmlns:p14="http://schemas.microsoft.com/office/powerpoint/2010/main" val="287528926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13D7E43A-9C10-440A-9406-5C96EB4F8BD0}"/>
              </a:ext>
            </a:extLst>
          </p:cNvPr>
          <p:cNvSpPr>
            <a:spLocks noGrp="1"/>
          </p:cNvSpPr>
          <p:nvPr>
            <p:ph type="title"/>
          </p:nvPr>
        </p:nvSpPr>
        <p:spPr>
          <a:xfrm>
            <a:off x="457202" y="273050"/>
            <a:ext cx="3008313" cy="1162050"/>
          </a:xfrm>
        </p:spPr>
        <p:txBody>
          <a:bodyPr/>
          <a:lstStyle/>
          <a:p>
            <a:r>
              <a:rPr lang="en-US" sz="3200" b="0" dirty="0"/>
              <a:t>Neighbourhood Analysis </a:t>
            </a:r>
          </a:p>
        </p:txBody>
      </p:sp>
      <p:pic>
        <p:nvPicPr>
          <p:cNvPr id="4" name="Content Placeholder 3" descr="A picture containing text, map&#10;&#10;Description automatically generated">
            <a:extLst>
              <a:ext uri="{FF2B5EF4-FFF2-40B4-BE49-F238E27FC236}">
                <a16:creationId xmlns:a16="http://schemas.microsoft.com/office/drawing/2014/main" id="{416C92EA-6397-4FE2-BB76-014AB87B3853}"/>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70160" y="273054"/>
            <a:ext cx="4521529" cy="5853113"/>
          </a:xfrm>
          <a:prstGeom prst="rect">
            <a:avLst/>
          </a:prstGeom>
          <a:noFill/>
        </p:spPr>
      </p:pic>
      <p:sp>
        <p:nvSpPr>
          <p:cNvPr id="5" name="Rectangle 4">
            <a:extLst>
              <a:ext uri="{FF2B5EF4-FFF2-40B4-BE49-F238E27FC236}">
                <a16:creationId xmlns:a16="http://schemas.microsoft.com/office/drawing/2014/main" id="{E6F6581F-7485-45D1-A09F-1F6A1285CC27}"/>
              </a:ext>
            </a:extLst>
          </p:cNvPr>
          <p:cNvSpPr/>
          <p:nvPr/>
        </p:nvSpPr>
        <p:spPr bwMode="auto">
          <a:xfrm>
            <a:off x="457202" y="1435103"/>
            <a:ext cx="3008313" cy="4691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eaLnBrk="0" fontAlgn="base" hangingPunct="0">
              <a:spcBef>
                <a:spcPct val="20000"/>
              </a:spcBef>
              <a:spcAft>
                <a:spcPct val="0"/>
              </a:spcAft>
            </a:pPr>
            <a:r>
              <a:rPr lang="en-CA" sz="1600" dirty="0">
                <a:latin typeface="+mn-lt"/>
                <a:ea typeface="ＭＳ Ｐゴシック" charset="0"/>
                <a:cs typeface="ＭＳ Ｐゴシック" charset="0"/>
              </a:rPr>
              <a:t>Comparing neighbourhoods in a city or town usually involves looking at census tracts (CTs) or dissemination areas (DAs). Each CT usually has a population between 2,500 and 8,000 persons. They are located in census metropolitan areas (might not cover rural areas). Dissemination areas (DAs) fit within CTs and has an average population of 400 to 700 persons. DAs are the smallest standard geographic area for which all census data are released and cover all the territory of Canada.</a:t>
            </a:r>
          </a:p>
          <a:p>
            <a:pPr eaLnBrk="0" fontAlgn="base" hangingPunct="0">
              <a:spcBef>
                <a:spcPct val="20000"/>
              </a:spcBef>
              <a:spcAft>
                <a:spcPct val="0"/>
              </a:spcAft>
            </a:pPr>
            <a:r>
              <a:rPr lang="en-CA" sz="1600" dirty="0">
                <a:ea typeface="ＭＳ Ｐゴシック" charset="0"/>
                <a:cs typeface="ＭＳ Ｐゴシック" charset="0"/>
              </a:rPr>
              <a:t>CT boundaries were relatively stable over years compared to DA which was introduced in 2001. </a:t>
            </a:r>
            <a:endParaRPr lang="en-CA" sz="1600" dirty="0">
              <a:latin typeface="+mn-lt"/>
              <a:ea typeface="ＭＳ Ｐゴシック" charset="0"/>
              <a:cs typeface="ＭＳ Ｐゴシック" charset="0"/>
            </a:endParaRPr>
          </a:p>
        </p:txBody>
      </p:sp>
    </p:spTree>
    <p:extLst>
      <p:ext uri="{BB962C8B-B14F-4D97-AF65-F5344CB8AC3E}">
        <p14:creationId xmlns:p14="http://schemas.microsoft.com/office/powerpoint/2010/main" val="258800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8AB820-0FBD-46C0-91EE-8F2EA2127889}"/>
              </a:ext>
            </a:extLst>
          </p:cNvPr>
          <p:cNvSpPr>
            <a:spLocks noGrp="1"/>
          </p:cNvSpPr>
          <p:nvPr>
            <p:ph type="title"/>
          </p:nvPr>
        </p:nvSpPr>
        <p:spPr/>
        <p:txBody>
          <a:bodyPr/>
          <a:lstStyle/>
          <a:p>
            <a:r>
              <a:rPr lang="en-US" dirty="0"/>
              <a:t>Hands-on Time</a:t>
            </a:r>
          </a:p>
        </p:txBody>
      </p:sp>
      <p:sp>
        <p:nvSpPr>
          <p:cNvPr id="3" name="Content Placeholder 2">
            <a:extLst>
              <a:ext uri="{FF2B5EF4-FFF2-40B4-BE49-F238E27FC236}">
                <a16:creationId xmlns:a16="http://schemas.microsoft.com/office/drawing/2014/main" id="{557EB68A-8EEA-4ACA-9CCA-E7FC51F202DE}"/>
              </a:ext>
            </a:extLst>
          </p:cNvPr>
          <p:cNvSpPr>
            <a:spLocks noGrp="1"/>
          </p:cNvSpPr>
          <p:nvPr>
            <p:ph idx="1"/>
          </p:nvPr>
        </p:nvSpPr>
        <p:spPr/>
        <p:txBody>
          <a:bodyPr/>
          <a:lstStyle/>
          <a:p>
            <a:pPr>
              <a:buFont typeface="Arial" panose="020B0604020202020204" pitchFamily="34" charset="0"/>
              <a:buChar char="•"/>
            </a:pPr>
            <a:r>
              <a:rPr lang="en-US" sz="2800" dirty="0"/>
              <a:t>Download the census attribute data and boundary files</a:t>
            </a:r>
          </a:p>
          <a:p>
            <a:pPr lvl="1"/>
            <a:r>
              <a:rPr lang="en-US" sz="2400" dirty="0">
                <a:hlinkClick r:id="rId2"/>
              </a:rPr>
              <a:t>A csv (comma-separated values) file containing census variables at the DA level </a:t>
            </a:r>
            <a:endParaRPr lang="en-US" sz="2400" dirty="0"/>
          </a:p>
          <a:p>
            <a:pPr lvl="1"/>
            <a:r>
              <a:rPr lang="en-US" sz="2400" dirty="0">
                <a:hlinkClick r:id="rId3"/>
              </a:rPr>
              <a:t>a shapefile containing DA’s boundaries </a:t>
            </a:r>
            <a:endParaRPr lang="en-US" sz="2400" dirty="0"/>
          </a:p>
          <a:p>
            <a:pPr>
              <a:buFont typeface="Arial" panose="020B0604020202020204" pitchFamily="34" charset="0"/>
              <a:buChar char="•"/>
            </a:pPr>
            <a:r>
              <a:rPr lang="en-US" sz="2800" dirty="0"/>
              <a:t>Load the data into R and join them together</a:t>
            </a:r>
          </a:p>
          <a:p>
            <a:pPr>
              <a:buFont typeface="Arial" panose="020B0604020202020204" pitchFamily="34" charset="0"/>
              <a:buChar char="•"/>
            </a:pPr>
            <a:r>
              <a:rPr lang="en-US" sz="2800" dirty="0"/>
              <a:t>Make a map that shows Windsor’s DAs in different colors according to their population density</a:t>
            </a:r>
          </a:p>
          <a:p>
            <a:pPr marL="457188" lvl="1" indent="0">
              <a:buNone/>
            </a:pPr>
            <a:endParaRPr lang="en-US" sz="1600" dirty="0"/>
          </a:p>
        </p:txBody>
      </p:sp>
    </p:spTree>
    <p:extLst>
      <p:ext uri="{BB962C8B-B14F-4D97-AF65-F5344CB8AC3E}">
        <p14:creationId xmlns:p14="http://schemas.microsoft.com/office/powerpoint/2010/main" val="214112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53C2-FE64-40D4-819B-0DF3F05895FE}"/>
              </a:ext>
            </a:extLst>
          </p:cNvPr>
          <p:cNvSpPr>
            <a:spLocks noGrp="1"/>
          </p:cNvSpPr>
          <p:nvPr>
            <p:ph type="title"/>
          </p:nvPr>
        </p:nvSpPr>
        <p:spPr>
          <a:xfrm>
            <a:off x="628650" y="681037"/>
            <a:ext cx="8114194" cy="1325563"/>
          </a:xfrm>
        </p:spPr>
        <p:txBody>
          <a:bodyPr>
            <a:normAutofit fontScale="90000"/>
          </a:bodyPr>
          <a:lstStyle/>
          <a:p>
            <a:r>
              <a:rPr lang="en-US" dirty="0">
                <a:latin typeface="Arial" panose="020B0604020202020204" pitchFamily="34" charset="0"/>
                <a:cs typeface="Arial" panose="020B0604020202020204" pitchFamily="34" charset="0"/>
              </a:rPr>
              <a:t>Download and install R, RStudio and Datasets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56571AC-88B6-442A-8BB4-BCF4F3A4ECCA}"/>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Download and install R</a:t>
            </a:r>
          </a:p>
          <a:p>
            <a:pPr lvl="1"/>
            <a:r>
              <a:rPr lang="en-US" sz="2000" dirty="0">
                <a:latin typeface="Arial" panose="020B0604020202020204" pitchFamily="34" charset="0"/>
                <a:cs typeface="Arial" panose="020B0604020202020204" pitchFamily="34" charset="0"/>
              </a:rPr>
              <a:t>Windows User: </a:t>
            </a:r>
            <a:r>
              <a:rPr lang="en-US" sz="2000" u="sng" dirty="0">
                <a:latin typeface="Arial" panose="020B0604020202020204" pitchFamily="34" charset="0"/>
                <a:cs typeface="Arial" panose="020B0604020202020204" pitchFamily="34" charset="0"/>
                <a:hlinkClick r:id="rId3"/>
              </a:rPr>
              <a:t>https://cran.r-project.org/bin/windows/base/</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Mac User: </a:t>
            </a:r>
            <a:r>
              <a:rPr lang="en-US" sz="2000" u="sng" dirty="0">
                <a:latin typeface="Arial" panose="020B0604020202020204" pitchFamily="34" charset="0"/>
                <a:cs typeface="Arial" panose="020B0604020202020204" pitchFamily="34" charset="0"/>
                <a:hlinkClick r:id="rId4"/>
              </a:rPr>
              <a:t>https://cran.r-project.org/bin/macosx/</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Install RStudio Desktop </a:t>
            </a:r>
            <a:r>
              <a:rPr lang="en-US" sz="2000" u="sng" dirty="0">
                <a:latin typeface="Arial" panose="020B0604020202020204" pitchFamily="34" charset="0"/>
                <a:cs typeface="Arial" panose="020B0604020202020204" pitchFamily="34" charset="0"/>
                <a:hlinkClick r:id="rId5"/>
              </a:rPr>
              <a:t>https://www.rstudio.com/products/rstudio/download/</a:t>
            </a:r>
            <a:endParaRPr lang="en-US" sz="2000" u="sng"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Download workshop datasets</a:t>
            </a:r>
          </a:p>
          <a:p>
            <a:r>
              <a:rPr lang="en-US" sz="2000" dirty="0">
                <a:latin typeface="Arial" panose="020B0604020202020204" pitchFamily="34" charset="0"/>
                <a:cs typeface="Arial" panose="020B0604020202020204" pitchFamily="34" charset="0"/>
                <a:hlinkClick r:id="rId6"/>
              </a:rPr>
              <a:t>https://uwin365-my.sharepoint.com/:u:/g/personal/carina_uwindsor_ca/EVt53WkIEVdJs7noee3IeFcB5Bud1xF_346cLkEXKN_y-Q?e=s3aH5o</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055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317E-47EA-4F97-B7EA-F7D0AF36708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Housekeeping Rules</a:t>
            </a:r>
          </a:p>
        </p:txBody>
      </p:sp>
      <p:sp>
        <p:nvSpPr>
          <p:cNvPr id="3" name="Content Placeholder 2">
            <a:extLst>
              <a:ext uri="{FF2B5EF4-FFF2-40B4-BE49-F238E27FC236}">
                <a16:creationId xmlns:a16="http://schemas.microsoft.com/office/drawing/2014/main" id="{AAC8BD3C-5520-49FB-984B-233AFCBEB547}"/>
              </a:ext>
            </a:extLst>
          </p:cNvPr>
          <p:cNvSpPr>
            <a:spLocks noGrp="1"/>
          </p:cNvSpPr>
          <p:nvPr>
            <p:ph idx="1"/>
          </p:nvPr>
        </p:nvSpPr>
        <p:spPr/>
        <p:txBody>
          <a:bodyPr/>
          <a:lstStyle/>
          <a:p>
            <a:r>
              <a:rPr lang="en-CA" dirty="0">
                <a:latin typeface="Arial" panose="020B0604020202020204" pitchFamily="34" charset="0"/>
                <a:cs typeface="Arial" panose="020B0604020202020204" pitchFamily="34" charset="0"/>
              </a:rPr>
              <a:t>This workshop is being recorded </a:t>
            </a:r>
          </a:p>
          <a:p>
            <a:r>
              <a:rPr lang="en-CA" dirty="0">
                <a:latin typeface="Arial" panose="020B0604020202020204" pitchFamily="34" charset="0"/>
                <a:cs typeface="Arial" panose="020B0604020202020204" pitchFamily="34" charset="0"/>
              </a:rPr>
              <a:t>All participants will be muted during the workshop</a:t>
            </a:r>
          </a:p>
          <a:p>
            <a:r>
              <a:rPr lang="en-CA" dirty="0">
                <a:latin typeface="Arial" panose="020B0604020202020204" pitchFamily="34" charset="0"/>
                <a:cs typeface="Arial" panose="020B0604020202020204" pitchFamily="34" charset="0"/>
              </a:rPr>
              <a:t>Questions can be submitted via Chat at any time and will be answered at the end of the workshop</a:t>
            </a:r>
            <a:endParaRPr lang="en-US"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Workshop’s datasets, slides and recording will be shared through Blackboard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877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D949-F41D-4081-823D-89625F4388F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Learning Objectives</a:t>
            </a:r>
          </a:p>
        </p:txBody>
      </p:sp>
      <p:sp>
        <p:nvSpPr>
          <p:cNvPr id="3" name="Content Placeholder 2">
            <a:extLst>
              <a:ext uri="{FF2B5EF4-FFF2-40B4-BE49-F238E27FC236}">
                <a16:creationId xmlns:a16="http://schemas.microsoft.com/office/drawing/2014/main" id="{0EA59A17-6B67-4C47-BA95-244C2FC62F0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By the end of this workshop, you will be able to: </a:t>
            </a:r>
          </a:p>
          <a:p>
            <a:pPr lvl="1"/>
            <a:r>
              <a:rPr lang="en-US" dirty="0">
                <a:latin typeface="Arial" panose="020B0604020202020204" pitchFamily="34" charset="0"/>
                <a:cs typeface="Arial" panose="020B0604020202020204" pitchFamily="34" charset="0"/>
              </a:rPr>
              <a:t>Understand census data and census geography</a:t>
            </a:r>
          </a:p>
          <a:p>
            <a:pPr lvl="1"/>
            <a:r>
              <a:rPr lang="en-US" dirty="0">
                <a:latin typeface="Arial" panose="020B0604020202020204" pitchFamily="34" charset="0"/>
                <a:cs typeface="Arial" panose="020B0604020202020204" pitchFamily="34" charset="0"/>
              </a:rPr>
              <a:t>Obtain and clean census data</a:t>
            </a:r>
          </a:p>
          <a:p>
            <a:pPr lvl="1"/>
            <a:r>
              <a:rPr lang="en-US" dirty="0">
                <a:latin typeface="Arial" panose="020B0604020202020204" pitchFamily="34" charset="0"/>
                <a:cs typeface="Arial" panose="020B0604020202020204" pitchFamily="34" charset="0"/>
              </a:rPr>
              <a:t>Join census attribute table to census boundary files </a:t>
            </a:r>
          </a:p>
          <a:p>
            <a:pPr lvl="1"/>
            <a:r>
              <a:rPr lang="en-US" dirty="0">
                <a:latin typeface="Arial" panose="020B0604020202020204" pitchFamily="34" charset="0"/>
                <a:cs typeface="Arial" panose="020B0604020202020204" pitchFamily="34" charset="0"/>
              </a:rPr>
              <a:t>Create a thematic map to identify patterns about the population </a:t>
            </a:r>
          </a:p>
        </p:txBody>
      </p:sp>
    </p:spTree>
    <p:extLst>
      <p:ext uri="{BB962C8B-B14F-4D97-AF65-F5344CB8AC3E}">
        <p14:creationId xmlns:p14="http://schemas.microsoft.com/office/powerpoint/2010/main" val="155313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8FBD-5C44-440F-A9C5-6FE27D7AEF4B}"/>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Getting Started</a:t>
            </a:r>
          </a:p>
        </p:txBody>
      </p:sp>
      <p:sp>
        <p:nvSpPr>
          <p:cNvPr id="3" name="Content Placeholder 2">
            <a:extLst>
              <a:ext uri="{FF2B5EF4-FFF2-40B4-BE49-F238E27FC236}">
                <a16:creationId xmlns:a16="http://schemas.microsoft.com/office/drawing/2014/main" id="{A2F23727-A910-4E28-9FAE-F7960C690170}"/>
              </a:ext>
            </a:extLst>
          </p:cNvPr>
          <p:cNvSpPr>
            <a:spLocks noGrp="1"/>
          </p:cNvSpPr>
          <p:nvPr>
            <p:ph idx="1"/>
          </p:nvPr>
        </p:nvSpPr>
        <p:spPr>
          <a:xfrm>
            <a:off x="628650" y="1587733"/>
            <a:ext cx="7886700" cy="4351338"/>
          </a:xfrm>
        </p:spPr>
        <p:txBody>
          <a:bodyPr>
            <a:normAutofit fontScale="85000" lnSpcReduction="20000"/>
          </a:bodyPr>
          <a:lstStyle/>
          <a:p>
            <a:r>
              <a:rPr lang="en-US" sz="2400" dirty="0">
                <a:latin typeface="Arial" panose="020B0604020202020204" pitchFamily="34" charset="0"/>
                <a:cs typeface="Arial" panose="020B0604020202020204" pitchFamily="34" charset="0"/>
              </a:rPr>
              <a:t>What is R?</a:t>
            </a:r>
          </a:p>
          <a:p>
            <a:pPr lvl="1"/>
            <a:r>
              <a:rPr lang="en-US" sz="2100" dirty="0">
                <a:latin typeface="Arial" panose="020B0604020202020204" pitchFamily="34" charset="0"/>
                <a:cs typeface="Arial" panose="020B0604020202020204" pitchFamily="34" charset="0"/>
              </a:rPr>
              <a:t>A programming language and free software environment for data analysis, graphics and statistical computing.</a:t>
            </a:r>
            <a:endParaRPr lang="en-US" sz="20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What is RStudio? </a:t>
            </a:r>
          </a:p>
          <a:p>
            <a:pPr lvl="1"/>
            <a:r>
              <a:rPr lang="en-US" sz="2100" dirty="0">
                <a:latin typeface="Arial" panose="020B0604020202020204" pitchFamily="34" charset="0"/>
                <a:cs typeface="Arial" panose="020B0604020202020204" pitchFamily="34" charset="0"/>
              </a:rPr>
              <a:t>RStudio is an Integrated Development Environment (IDE) for the R language.</a:t>
            </a:r>
          </a:p>
          <a:p>
            <a:r>
              <a:rPr lang="en-US" sz="2400" dirty="0">
                <a:latin typeface="Arial" panose="020B0604020202020204" pitchFamily="34" charset="0"/>
                <a:cs typeface="Arial" panose="020B0604020202020204" pitchFamily="34" charset="0"/>
              </a:rPr>
              <a:t>What are R packages? </a:t>
            </a:r>
          </a:p>
          <a:p>
            <a:pPr lvl="1"/>
            <a:r>
              <a:rPr lang="en-US" sz="2100" dirty="0">
                <a:latin typeface="Arial" panose="020B0604020202020204" pitchFamily="34" charset="0"/>
                <a:cs typeface="Arial" panose="020B0604020202020204" pitchFamily="34" charset="0"/>
              </a:rPr>
              <a:t>R packages are a collection of R functions, complied code and sample data. </a:t>
            </a:r>
          </a:p>
          <a:p>
            <a:pPr lvl="1"/>
            <a:r>
              <a:rPr lang="en-CA" sz="2100" dirty="0">
                <a:latin typeface="Arial" panose="020B0604020202020204" pitchFamily="34" charset="0"/>
                <a:cs typeface="Arial" panose="020B0604020202020204" pitchFamily="34" charset="0"/>
              </a:rPr>
              <a:t>By default, R installs a set of packages during installation. More packages are added later, when they are needed for some specific purpose.</a:t>
            </a:r>
          </a:p>
          <a:p>
            <a:r>
              <a:rPr lang="en-CA" sz="2400" dirty="0">
                <a:latin typeface="Arial" panose="020B0604020202020204" pitchFamily="34" charset="0"/>
                <a:cs typeface="Arial" panose="020B0604020202020204" pitchFamily="34" charset="0"/>
              </a:rPr>
              <a:t>What is a thematic map?</a:t>
            </a:r>
          </a:p>
          <a:p>
            <a:pPr lvl="1"/>
            <a:r>
              <a:rPr lang="en-CA" sz="2100" dirty="0">
                <a:latin typeface="Arial" panose="020B0604020202020204" pitchFamily="34" charset="0"/>
                <a:cs typeface="Arial" panose="020B0604020202020204" pitchFamily="34" charset="0"/>
              </a:rPr>
              <a:t>A map where geographic areas are colored, shaded, or patterned in relation to the value of a particular variable measured for each area (e.g., population density, average income). It is particularly useful to investigate how a measurement varies across a geographic region. </a:t>
            </a:r>
          </a:p>
          <a:p>
            <a:pPr lvl="1"/>
            <a:endParaRPr lang="en-US" sz="2100" dirty="0"/>
          </a:p>
          <a:p>
            <a:pPr lvl="1"/>
            <a:endParaRPr lang="en-US" sz="2100" dirty="0"/>
          </a:p>
          <a:p>
            <a:pPr lvl="1"/>
            <a:endParaRPr lang="en-US" sz="2000" dirty="0"/>
          </a:p>
          <a:p>
            <a:pPr lvl="1"/>
            <a:endParaRPr lang="en-US" dirty="0"/>
          </a:p>
          <a:p>
            <a:endParaRPr lang="en-US" dirty="0"/>
          </a:p>
        </p:txBody>
      </p:sp>
    </p:spTree>
    <p:extLst>
      <p:ext uri="{BB962C8B-B14F-4D97-AF65-F5344CB8AC3E}">
        <p14:creationId xmlns:p14="http://schemas.microsoft.com/office/powerpoint/2010/main" val="145145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Census of Canada</a:t>
            </a:r>
          </a:p>
        </p:txBody>
      </p:sp>
      <p:sp>
        <p:nvSpPr>
          <p:cNvPr id="3" name="Content Placeholder 2"/>
          <p:cNvSpPr>
            <a:spLocks noGrp="1"/>
          </p:cNvSpPr>
          <p:nvPr>
            <p:ph idx="1"/>
          </p:nvPr>
        </p:nvSpPr>
        <p:spPr>
          <a:xfrm>
            <a:off x="457200" y="1417640"/>
            <a:ext cx="8229600" cy="4525963"/>
          </a:xfrm>
        </p:spPr>
        <p:txBody>
          <a:bodyPr/>
          <a:lstStyle/>
          <a:p>
            <a:pPr>
              <a:defRPr/>
            </a:pPr>
            <a:r>
              <a:rPr lang="en-CA" sz="1600" dirty="0"/>
              <a:t>A complete, mandatory survey of the population collected by Statistics Canada.</a:t>
            </a:r>
          </a:p>
          <a:p>
            <a:pPr>
              <a:defRPr/>
            </a:pPr>
            <a:r>
              <a:rPr lang="en-US" sz="1600" dirty="0"/>
              <a:t>Among one of the most important datasets providing information about Canadian population and housing units by their demographic, social and economic characteristics. </a:t>
            </a:r>
            <a:endParaRPr lang="en-CA" sz="1600" dirty="0"/>
          </a:p>
          <a:p>
            <a:pPr>
              <a:defRPr/>
            </a:pPr>
            <a:r>
              <a:rPr lang="en-CA" sz="1600" dirty="0"/>
              <a:t>Currently conducted at 5-year intervals.</a:t>
            </a:r>
            <a:r>
              <a:rPr lang="en-US" sz="1600" dirty="0"/>
              <a:t> Every 10 years before until 1971.</a:t>
            </a:r>
            <a:endParaRPr lang="en-CA" sz="1600" dirty="0"/>
          </a:p>
          <a:p>
            <a:pPr>
              <a:defRPr/>
            </a:pPr>
            <a:r>
              <a:rPr lang="en-CA" sz="1600" dirty="0"/>
              <a:t>Data released at varying levels of geography.</a:t>
            </a:r>
          </a:p>
          <a:p>
            <a:pPr lvl="1">
              <a:defRPr/>
            </a:pPr>
            <a:r>
              <a:rPr lang="en-CA" sz="1400" dirty="0"/>
              <a:t>Only source for neighbourhood-level data</a:t>
            </a:r>
          </a:p>
          <a:p>
            <a:pPr>
              <a:defRPr/>
            </a:pPr>
            <a:r>
              <a:rPr lang="en-CA" sz="1600" dirty="0"/>
              <a:t>1971 – 2006: </a:t>
            </a:r>
            <a:r>
              <a:rPr lang="en-US" sz="1600" dirty="0"/>
              <a:t>two forms were used to collect information from residents. </a:t>
            </a:r>
            <a:endParaRPr lang="en-CA" sz="1600" dirty="0"/>
          </a:p>
          <a:p>
            <a:pPr lvl="1">
              <a:buFont typeface="Arial" charset="0"/>
              <a:buChar char="–"/>
              <a:defRPr/>
            </a:pPr>
            <a:r>
              <a:rPr lang="en-CA" sz="1400" dirty="0"/>
              <a:t>Short form: basic questions such as age, sex, marital status, housing. </a:t>
            </a:r>
          </a:p>
          <a:p>
            <a:pPr lvl="1">
              <a:buFont typeface="Arial" charset="0"/>
              <a:buChar char="–"/>
              <a:defRPr/>
            </a:pPr>
            <a:r>
              <a:rPr lang="en-CA" sz="1400" dirty="0"/>
              <a:t>Long form: language, ethnicity, immigration, employment, income, etc.</a:t>
            </a:r>
          </a:p>
          <a:p>
            <a:pPr lvl="1">
              <a:buFont typeface="Arial" charset="0"/>
              <a:buChar char="–"/>
              <a:defRPr/>
            </a:pPr>
            <a:r>
              <a:rPr lang="en-US" sz="1400" dirty="0"/>
              <a:t>Sample size: 80% of households received a short questionnaire and 20% were given the long form (except for 1971 when it was 1 in 3 households).  </a:t>
            </a:r>
            <a:endParaRPr lang="en-CA" sz="1400" dirty="0"/>
          </a:p>
          <a:p>
            <a:pPr>
              <a:defRPr/>
            </a:pPr>
            <a:r>
              <a:rPr lang="en-CA" sz="1600" dirty="0"/>
              <a:t>2011: Census is the former short form, plus questions on language from long form. Mandatory long form was replaced by the voluntary National Household Survey (1 in 3 households).</a:t>
            </a:r>
          </a:p>
          <a:p>
            <a:pPr>
              <a:defRPr/>
            </a:pPr>
            <a:r>
              <a:rPr lang="en-CA" sz="1600" dirty="0"/>
              <a:t>2016: Long form census is reinstated (25% of households). The remaining 75% received the short form. </a:t>
            </a:r>
          </a:p>
          <a:p>
            <a:endParaRPr lang="en-US" dirty="0"/>
          </a:p>
        </p:txBody>
      </p:sp>
    </p:spTree>
    <p:extLst>
      <p:ext uri="{BB962C8B-B14F-4D97-AF65-F5344CB8AC3E}">
        <p14:creationId xmlns:p14="http://schemas.microsoft.com/office/powerpoint/2010/main" val="51919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F97A-9029-451B-8C10-92813C82E2D0}"/>
              </a:ext>
            </a:extLst>
          </p:cNvPr>
          <p:cNvSpPr>
            <a:spLocks noGrp="1"/>
          </p:cNvSpPr>
          <p:nvPr>
            <p:ph type="title"/>
          </p:nvPr>
        </p:nvSpPr>
        <p:spPr>
          <a:xfrm>
            <a:off x="457200" y="274638"/>
            <a:ext cx="8229600" cy="1325568"/>
          </a:xfrm>
        </p:spPr>
        <p:txBody>
          <a:bodyPr/>
          <a:lstStyle/>
          <a:p>
            <a:r>
              <a:rPr lang="en-US" dirty="0"/>
              <a:t>How Census is Related to Geography? </a:t>
            </a:r>
          </a:p>
        </p:txBody>
      </p:sp>
      <p:sp>
        <p:nvSpPr>
          <p:cNvPr id="3" name="Content Placeholder 2">
            <a:extLst>
              <a:ext uri="{FF2B5EF4-FFF2-40B4-BE49-F238E27FC236}">
                <a16:creationId xmlns:a16="http://schemas.microsoft.com/office/drawing/2014/main" id="{66215845-B6EA-490B-BF0A-77724A3BBC90}"/>
              </a:ext>
            </a:extLst>
          </p:cNvPr>
          <p:cNvSpPr>
            <a:spLocks noGrp="1"/>
          </p:cNvSpPr>
          <p:nvPr>
            <p:ph idx="1"/>
          </p:nvPr>
        </p:nvSpPr>
        <p:spPr/>
        <p:txBody>
          <a:bodyPr/>
          <a:lstStyle/>
          <a:p>
            <a:r>
              <a:rPr lang="en-CA" dirty="0"/>
              <a:t>Census data are disseminated by a variety of geographic areas which are designed specifically for disseminating data. </a:t>
            </a:r>
          </a:p>
          <a:p>
            <a:r>
              <a:rPr lang="en-CA" dirty="0"/>
              <a:t>The geographic areas used for disseminating census data range in size from Canada, provinces and territories, all the way down to dissemination blocks. </a:t>
            </a:r>
            <a:endParaRPr lang="en-US" dirty="0"/>
          </a:p>
        </p:txBody>
      </p:sp>
    </p:spTree>
    <p:extLst>
      <p:ext uri="{BB962C8B-B14F-4D97-AF65-F5344CB8AC3E}">
        <p14:creationId xmlns:p14="http://schemas.microsoft.com/office/powerpoint/2010/main" val="104440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D8ECC9-4E57-4DD5-A425-E661449B34CE}"/>
              </a:ext>
            </a:extLst>
          </p:cNvPr>
          <p:cNvPicPr>
            <a:picLocks noChangeAspect="1"/>
          </p:cNvPicPr>
          <p:nvPr/>
        </p:nvPicPr>
        <p:blipFill>
          <a:blip r:embed="rId3"/>
          <a:stretch>
            <a:fillRect/>
          </a:stretch>
        </p:blipFill>
        <p:spPr>
          <a:xfrm>
            <a:off x="1087875" y="0"/>
            <a:ext cx="6045142" cy="6858000"/>
          </a:xfrm>
          <a:prstGeom prst="rect">
            <a:avLst/>
          </a:prstGeom>
        </p:spPr>
      </p:pic>
      <p:sp>
        <p:nvSpPr>
          <p:cNvPr id="4" name="Rectangle 3">
            <a:extLst>
              <a:ext uri="{FF2B5EF4-FFF2-40B4-BE49-F238E27FC236}">
                <a16:creationId xmlns:a16="http://schemas.microsoft.com/office/drawing/2014/main" id="{36EA5DC0-341A-401D-BE82-919868AB5EFC}"/>
              </a:ext>
            </a:extLst>
          </p:cNvPr>
          <p:cNvSpPr/>
          <p:nvPr/>
        </p:nvSpPr>
        <p:spPr>
          <a:xfrm>
            <a:off x="5782492" y="4569713"/>
            <a:ext cx="3160172" cy="707886"/>
          </a:xfrm>
          <a:prstGeom prst="rect">
            <a:avLst/>
          </a:prstGeom>
        </p:spPr>
        <p:txBody>
          <a:bodyPr wrap="square">
            <a:spAutoFit/>
          </a:bodyPr>
          <a:lstStyle/>
          <a:p>
            <a:r>
              <a:rPr lang="en-US" sz="1000" dirty="0"/>
              <a:t>Standard geographic areas used for data dissemination and their relationships to one another.</a:t>
            </a:r>
          </a:p>
          <a:p>
            <a:r>
              <a:rPr lang="en-US" sz="1000" dirty="0"/>
              <a:t>Source: </a:t>
            </a:r>
            <a:r>
              <a:rPr lang="en-US" sz="1000" dirty="0">
                <a:hlinkClick r:id="rId4"/>
              </a:rPr>
              <a:t>https://www12.statcan.gc.ca/census-recensement/2016/ref/dict/figures/f1_1-eng.cfm</a:t>
            </a:r>
            <a:endParaRPr lang="en-US" sz="1000" dirty="0"/>
          </a:p>
        </p:txBody>
      </p:sp>
    </p:spTree>
    <p:extLst>
      <p:ext uri="{BB962C8B-B14F-4D97-AF65-F5344CB8AC3E}">
        <p14:creationId xmlns:p14="http://schemas.microsoft.com/office/powerpoint/2010/main" val="44836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FD0CA0B-315F-4A8B-AF6B-D1AF32671B1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normAutofit/>
          </a:bodyPr>
          <a:lstStyle/>
          <a:p>
            <a:pPr>
              <a:lnSpc>
                <a:spcPct val="90000"/>
              </a:lnSpc>
            </a:pPr>
            <a:r>
              <a:rPr lang="en-CA" sz="1800" dirty="0">
                <a:latin typeface="+mn-lt"/>
              </a:rPr>
              <a:t>Statistics Canada releases </a:t>
            </a:r>
            <a:r>
              <a:rPr lang="en-CA" sz="1800" u="sng" dirty="0">
                <a:latin typeface="+mn-lt"/>
                <a:hlinkClick r:id="rId2"/>
              </a:rPr>
              <a:t>boundary files</a:t>
            </a:r>
            <a:r>
              <a:rPr lang="en-CA" sz="1800" dirty="0">
                <a:latin typeface="+mn-lt"/>
              </a:rPr>
              <a:t> for these standard geographic areas along with census variables. Each unit of these geographic areas has a unique identifier which makes it possible to locate them on the ground and relate census statistics to them. </a:t>
            </a:r>
            <a:endParaRPr lang="en-US" sz="1800" dirty="0">
              <a:latin typeface="+mn-lt"/>
            </a:endParaRPr>
          </a:p>
        </p:txBody>
      </p:sp>
      <p:pic>
        <p:nvPicPr>
          <p:cNvPr id="9" name="Picture 8">
            <a:extLst>
              <a:ext uri="{FF2B5EF4-FFF2-40B4-BE49-F238E27FC236}">
                <a16:creationId xmlns:a16="http://schemas.microsoft.com/office/drawing/2014/main" id="{F7A77391-C206-4147-A5ED-D0FD8182DDD5}"/>
              </a:ext>
            </a:extLst>
          </p:cNvPr>
          <p:cNvPicPr/>
          <p:nvPr/>
        </p:nvPicPr>
        <p:blipFill>
          <a:blip r:embed="rId3"/>
          <a:stretch>
            <a:fillRect/>
          </a:stretch>
        </p:blipFill>
        <p:spPr>
          <a:xfrm>
            <a:off x="855784" y="1513135"/>
            <a:ext cx="7502769" cy="5344865"/>
          </a:xfrm>
          <a:prstGeom prst="rect">
            <a:avLst/>
          </a:prstGeom>
          <a:noFill/>
        </p:spPr>
      </p:pic>
    </p:spTree>
    <p:extLst>
      <p:ext uri="{BB962C8B-B14F-4D97-AF65-F5344CB8AC3E}">
        <p14:creationId xmlns:p14="http://schemas.microsoft.com/office/powerpoint/2010/main" val="212668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044A-092D-47AF-8A27-144FF7A1915D}"/>
              </a:ext>
            </a:extLst>
          </p:cNvPr>
          <p:cNvSpPr>
            <a:spLocks noGrp="1"/>
          </p:cNvSpPr>
          <p:nvPr>
            <p:ph type="title"/>
          </p:nvPr>
        </p:nvSpPr>
        <p:spPr/>
        <p:txBody>
          <a:bodyPr/>
          <a:lstStyle/>
          <a:p>
            <a:r>
              <a:rPr lang="en-US" dirty="0"/>
              <a:t>Which census geography do I need? </a:t>
            </a:r>
          </a:p>
        </p:txBody>
      </p:sp>
      <p:sp>
        <p:nvSpPr>
          <p:cNvPr id="3" name="Content Placeholder 2">
            <a:extLst>
              <a:ext uri="{FF2B5EF4-FFF2-40B4-BE49-F238E27FC236}">
                <a16:creationId xmlns:a16="http://schemas.microsoft.com/office/drawing/2014/main" id="{8B9EC2A3-C2A9-4922-8AA4-23C7B8B1A781}"/>
              </a:ext>
            </a:extLst>
          </p:cNvPr>
          <p:cNvSpPr>
            <a:spLocks noGrp="1"/>
          </p:cNvSpPr>
          <p:nvPr>
            <p:ph idx="1"/>
          </p:nvPr>
        </p:nvSpPr>
        <p:spPr/>
        <p:txBody>
          <a:bodyPr/>
          <a:lstStyle/>
          <a:p>
            <a:r>
              <a:rPr lang="en-CA" sz="2800" dirty="0"/>
              <a:t>It depends entirely on the type of your research and what you want to look at.</a:t>
            </a:r>
          </a:p>
          <a:p>
            <a:pPr lvl="1"/>
            <a:r>
              <a:rPr lang="en-US" sz="2400" dirty="0"/>
              <a:t>You may be looking for Canada as a whole, a province, a municipality, or a smaller geographic level. Or, you may want to create your own custom area. </a:t>
            </a:r>
          </a:p>
          <a:p>
            <a:pPr lvl="2"/>
            <a:r>
              <a:rPr lang="en-US" sz="2000" dirty="0"/>
              <a:t>E.g., You may want to know the number of people who worked outside Canada in the city of Windsor, or you may want to compare income differences among neighbourhoods within the city. Or you may want to get a profile of the population that lives within a 10-minute drive of the university. </a:t>
            </a:r>
          </a:p>
        </p:txBody>
      </p:sp>
    </p:spTree>
    <p:extLst>
      <p:ext uri="{BB962C8B-B14F-4D97-AF65-F5344CB8AC3E}">
        <p14:creationId xmlns:p14="http://schemas.microsoft.com/office/powerpoint/2010/main" val="3221830048"/>
      </p:ext>
    </p:extLst>
  </p:cSld>
  <p:clrMapOvr>
    <a:masterClrMapping/>
  </p:clrMapOvr>
</p:sld>
</file>

<file path=ppt/theme/theme1.xml><?xml version="1.0" encoding="utf-8"?>
<a:theme xmlns:a="http://schemas.openxmlformats.org/drawingml/2006/main" name="UWindsorTemplat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72179AFE8A164194062BD5E4D37E63" ma:contentTypeVersion="12" ma:contentTypeDescription="Create a new document." ma:contentTypeScope="" ma:versionID="a44d33e92db45e2067c6ff5bbae46a89">
  <xsd:schema xmlns:xsd="http://www.w3.org/2001/XMLSchema" xmlns:xs="http://www.w3.org/2001/XMLSchema" xmlns:p="http://schemas.microsoft.com/office/2006/metadata/properties" xmlns:ns3="3025a59a-042e-4c67-991a-0f3fe9e0bc32" xmlns:ns4="f2387577-5bef-405b-9f35-9bafc6f02899" targetNamespace="http://schemas.microsoft.com/office/2006/metadata/properties" ma:root="true" ma:fieldsID="6c14dbf676197d0b44d921ece1fe025d" ns3:_="" ns4:_="">
    <xsd:import namespace="3025a59a-042e-4c67-991a-0f3fe9e0bc32"/>
    <xsd:import namespace="f2387577-5bef-405b-9f35-9bafc6f0289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5a59a-042e-4c67-991a-0f3fe9e0bc3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387577-5bef-405b-9f35-9bafc6f0289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97D0A-2412-40C2-AA00-25D04D28FE8C}">
  <ds:schemaRefs>
    <ds:schemaRef ds:uri="http://schemas.microsoft.com/sharepoint/v3/contenttype/forms"/>
  </ds:schemaRefs>
</ds:datastoreItem>
</file>

<file path=customXml/itemProps2.xml><?xml version="1.0" encoding="utf-8"?>
<ds:datastoreItem xmlns:ds="http://schemas.openxmlformats.org/officeDocument/2006/customXml" ds:itemID="{9487720B-E61A-4E54-8495-C14B6EEAEC8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4F6BD0F-0042-492B-8088-05190C6C8B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5a59a-042e-4c67-991a-0f3fe9e0bc32"/>
    <ds:schemaRef ds:uri="f2387577-5bef-405b-9f35-9bafc6f028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2206</TotalTime>
  <Words>963</Words>
  <Application>Microsoft Office PowerPoint</Application>
  <PresentationFormat>On-screen Show (4:3)</PresentationFormat>
  <Paragraphs>73</Paragraphs>
  <Slides>12</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Calibri Light</vt:lpstr>
      <vt:lpstr>UWindsorTemplate</vt:lpstr>
      <vt:lpstr>Office Theme</vt:lpstr>
      <vt:lpstr>Mapping the Census with R</vt:lpstr>
      <vt:lpstr>Housekeeping Rules</vt:lpstr>
      <vt:lpstr>Learning Objectives</vt:lpstr>
      <vt:lpstr>Getting Started</vt:lpstr>
      <vt:lpstr>Census of Canada</vt:lpstr>
      <vt:lpstr>How Census is Related to Geography? </vt:lpstr>
      <vt:lpstr>PowerPoint Presentation</vt:lpstr>
      <vt:lpstr>Statistics Canada releases boundary files for these standard geographic areas along with census variables. Each unit of these geographic areas has a unique identifier which makes it possible to locate them on the ground and relate census statistics to them. </vt:lpstr>
      <vt:lpstr>Which census geography do I need? </vt:lpstr>
      <vt:lpstr>Neighbourhood Analysis </vt:lpstr>
      <vt:lpstr>Hands-on Time</vt:lpstr>
      <vt:lpstr>Download and install R, RStudio and Datasets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the Census with R</dc:title>
  <dc:creator>Carina Luo</dc:creator>
  <cp:lastModifiedBy>Carina Luo</cp:lastModifiedBy>
  <cp:revision>11</cp:revision>
  <dcterms:created xsi:type="dcterms:W3CDTF">2020-02-18T17:19:54Z</dcterms:created>
  <dcterms:modified xsi:type="dcterms:W3CDTF">2021-02-09T18:14:56Z</dcterms:modified>
</cp:coreProperties>
</file>