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4" r:id="rId4"/>
  </p:sldMasterIdLst>
  <p:notesMasterIdLst>
    <p:notesMasterId r:id="rId22"/>
  </p:notesMasterIdLst>
  <p:handoutMasterIdLst>
    <p:handoutMasterId r:id="rId23"/>
  </p:handoutMasterIdLst>
  <p:sldIdLst>
    <p:sldId id="256" r:id="rId5"/>
    <p:sldId id="385" r:id="rId6"/>
    <p:sldId id="389" r:id="rId7"/>
    <p:sldId id="392" r:id="rId8"/>
    <p:sldId id="391" r:id="rId9"/>
    <p:sldId id="380" r:id="rId10"/>
    <p:sldId id="381" r:id="rId11"/>
    <p:sldId id="382" r:id="rId12"/>
    <p:sldId id="390" r:id="rId13"/>
    <p:sldId id="383" r:id="rId14"/>
    <p:sldId id="384" r:id="rId15"/>
    <p:sldId id="393" r:id="rId16"/>
    <p:sldId id="394" r:id="rId17"/>
    <p:sldId id="386" r:id="rId18"/>
    <p:sldId id="387" r:id="rId19"/>
    <p:sldId id="388" r:id="rId20"/>
    <p:sldId id="379" r:id="rId21"/>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Pratt" initials="HP" lastIdx="6" clrIdx="0">
    <p:extLst>
      <p:ext uri="{19B8F6BF-5375-455C-9EA6-DF929625EA0E}">
        <p15:presenceInfo xmlns:p15="http://schemas.microsoft.com/office/powerpoint/2012/main" userId="S-1-5-21-323808589-1701919307-2236941241-3597" providerId="AD"/>
      </p:ext>
    </p:extLst>
  </p:cmAuthor>
  <p:cmAuthor id="2" name="Berenica Vejvoda" initials="BV" lastIdx="1" clrIdx="1">
    <p:extLst>
      <p:ext uri="{19B8F6BF-5375-455C-9EA6-DF929625EA0E}">
        <p15:presenceInfo xmlns:p15="http://schemas.microsoft.com/office/powerpoint/2012/main" userId="Berenica Vejvo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372" cy="465775"/>
          </a:xfrm>
          <a:prstGeom prst="rect">
            <a:avLst/>
          </a:prstGeom>
        </p:spPr>
        <p:txBody>
          <a:bodyPr vert="horz" lIns="91649" tIns="45824" rIns="91649" bIns="45824" rtlCol="0"/>
          <a:lstStyle>
            <a:lvl1pPr algn="l">
              <a:defRPr sz="1200"/>
            </a:lvl1pPr>
          </a:lstStyle>
          <a:p>
            <a:endParaRPr lang="en-US" dirty="0"/>
          </a:p>
        </p:txBody>
      </p:sp>
      <p:sp>
        <p:nvSpPr>
          <p:cNvPr id="3" name="Date Placeholder 2"/>
          <p:cNvSpPr>
            <a:spLocks noGrp="1"/>
          </p:cNvSpPr>
          <p:nvPr>
            <p:ph type="dt" sz="quarter" idx="1"/>
          </p:nvPr>
        </p:nvSpPr>
        <p:spPr>
          <a:xfrm>
            <a:off x="3970436" y="0"/>
            <a:ext cx="3038372" cy="465775"/>
          </a:xfrm>
          <a:prstGeom prst="rect">
            <a:avLst/>
          </a:prstGeom>
        </p:spPr>
        <p:txBody>
          <a:bodyPr vert="horz" lIns="91649" tIns="45824" rIns="91649" bIns="45824" rtlCol="0"/>
          <a:lstStyle>
            <a:lvl1pPr algn="r">
              <a:defRPr sz="1200"/>
            </a:lvl1pPr>
          </a:lstStyle>
          <a:p>
            <a:fld id="{82DBDA99-5169-4A9C-A7A4-950C8A091FC1}" type="datetimeFigureOut">
              <a:rPr lang="en-US" smtClean="0"/>
              <a:t>3/8/2020</a:t>
            </a:fld>
            <a:endParaRPr lang="en-US" dirty="0"/>
          </a:p>
        </p:txBody>
      </p:sp>
      <p:sp>
        <p:nvSpPr>
          <p:cNvPr id="4" name="Footer Placeholder 3"/>
          <p:cNvSpPr>
            <a:spLocks noGrp="1"/>
          </p:cNvSpPr>
          <p:nvPr>
            <p:ph type="ftr" sz="quarter" idx="2"/>
          </p:nvPr>
        </p:nvSpPr>
        <p:spPr>
          <a:xfrm>
            <a:off x="1" y="8830627"/>
            <a:ext cx="3038372" cy="465774"/>
          </a:xfrm>
          <a:prstGeom prst="rect">
            <a:avLst/>
          </a:prstGeom>
        </p:spPr>
        <p:txBody>
          <a:bodyPr vert="horz" lIns="91649" tIns="45824" rIns="91649" bIns="4582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436" y="8830627"/>
            <a:ext cx="3038372" cy="465774"/>
          </a:xfrm>
          <a:prstGeom prst="rect">
            <a:avLst/>
          </a:prstGeom>
        </p:spPr>
        <p:txBody>
          <a:bodyPr vert="horz" lIns="91649" tIns="45824" rIns="91649" bIns="45824" rtlCol="0" anchor="b"/>
          <a:lstStyle>
            <a:lvl1pPr algn="r">
              <a:defRPr sz="1200"/>
            </a:lvl1pPr>
          </a:lstStyle>
          <a:p>
            <a:fld id="{3B75FEDF-D707-4DE9-993C-A2EEDCB3B382}" type="slidenum">
              <a:rPr lang="en-US" smtClean="0"/>
              <a:t>‹#›</a:t>
            </a:fld>
            <a:endParaRPr lang="en-US" dirty="0"/>
          </a:p>
        </p:txBody>
      </p:sp>
    </p:spTree>
    <p:extLst>
      <p:ext uri="{BB962C8B-B14F-4D97-AF65-F5344CB8AC3E}">
        <p14:creationId xmlns:p14="http://schemas.microsoft.com/office/powerpoint/2010/main" val="2846626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6" rIns="93170" bIns="46586" rtlCol="0"/>
          <a:lstStyle>
            <a:lvl1pPr algn="l" eaLnBrk="1" fontAlgn="auto" hangingPunct="1">
              <a:spcBef>
                <a:spcPts val="0"/>
              </a:spcBef>
              <a:spcAft>
                <a:spcPts val="0"/>
              </a:spcAft>
              <a:defRPr sz="1200">
                <a:latin typeface="+mn-lt"/>
              </a:defRPr>
            </a:lvl1pPr>
          </a:lstStyle>
          <a:p>
            <a:pPr>
              <a:defRPr/>
            </a:pPr>
            <a:endParaRPr lang="en-CA" dirty="0"/>
          </a:p>
        </p:txBody>
      </p:sp>
      <p:sp>
        <p:nvSpPr>
          <p:cNvPr id="3" name="Date Placeholder 2"/>
          <p:cNvSpPr>
            <a:spLocks noGrp="1"/>
          </p:cNvSpPr>
          <p:nvPr>
            <p:ph type="dt" idx="1"/>
          </p:nvPr>
        </p:nvSpPr>
        <p:spPr>
          <a:xfrm>
            <a:off x="3970938" y="0"/>
            <a:ext cx="3037840" cy="464820"/>
          </a:xfrm>
          <a:prstGeom prst="rect">
            <a:avLst/>
          </a:prstGeom>
        </p:spPr>
        <p:txBody>
          <a:bodyPr vert="horz" lIns="93170" tIns="46586" rIns="93170" bIns="46586" rtlCol="0"/>
          <a:lstStyle>
            <a:lvl1pPr algn="r" eaLnBrk="1" fontAlgn="auto" hangingPunct="1">
              <a:spcBef>
                <a:spcPts val="0"/>
              </a:spcBef>
              <a:spcAft>
                <a:spcPts val="0"/>
              </a:spcAft>
              <a:defRPr sz="1200">
                <a:latin typeface="+mn-lt"/>
              </a:defRPr>
            </a:lvl1pPr>
          </a:lstStyle>
          <a:p>
            <a:pPr>
              <a:defRPr/>
            </a:pPr>
            <a:fld id="{071D0A24-F785-4D49-8DA2-D79B32D5174C}" type="datetimeFigureOut">
              <a:rPr lang="en-CA"/>
              <a:pPr>
                <a:defRPr/>
              </a:pPr>
              <a:t>2020-03-08</a:t>
            </a:fld>
            <a:endParaRPr lang="en-CA"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0" tIns="46586" rIns="93170" bIns="46586" rtlCol="0" anchor="ctr"/>
          <a:lstStyle/>
          <a:p>
            <a:pPr lvl="0"/>
            <a:endParaRPr lang="en-CA" noProof="0"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0" tIns="46586" rIns="93170" bIns="4658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0" tIns="46586" rIns="93170" bIns="46586" rtlCol="0" anchor="b"/>
          <a:lstStyle>
            <a:lvl1pPr algn="l" eaLnBrk="1" fontAlgn="auto" hangingPunct="1">
              <a:spcBef>
                <a:spcPts val="0"/>
              </a:spcBef>
              <a:spcAft>
                <a:spcPts val="0"/>
              </a:spcAft>
              <a:defRPr sz="1200">
                <a:latin typeface="+mn-lt"/>
              </a:defRPr>
            </a:lvl1pPr>
          </a:lstStyle>
          <a:p>
            <a:pPr>
              <a:defRPr/>
            </a:pPr>
            <a:endParaRPr lang="en-CA"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wrap="square" lIns="93170" tIns="46586" rIns="93170" bIns="46586" numCol="1" anchor="b" anchorCtr="0" compatLnSpc="1">
            <a:prstTxWarp prst="textNoShape">
              <a:avLst/>
            </a:prstTxWarp>
          </a:bodyPr>
          <a:lstStyle>
            <a:lvl1pPr algn="r" eaLnBrk="1" hangingPunct="1">
              <a:defRPr sz="1200"/>
            </a:lvl1pPr>
          </a:lstStyle>
          <a:p>
            <a:fld id="{DCE24E7E-55E4-46BD-B0D3-B4170B19B847}" type="slidenum">
              <a:rPr lang="en-CA" altLang="en-US"/>
              <a:pPr/>
              <a:t>‹#›</a:t>
            </a:fld>
            <a:endParaRPr lang="en-CA"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825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13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21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57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5696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34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841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215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4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7801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20353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6" descr="UWindsor powerpoint bottom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200776"/>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UW_Logo_1L_horz.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1801" y="6269038"/>
            <a:ext cx="306916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38797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dt="0"/>
  <p:txStyles>
    <p:titleStyle>
      <a:lvl1pPr algn="l" rtl="0" eaLnBrk="1" fontAlgn="base" hangingPunct="1">
        <a:spcBef>
          <a:spcPct val="0"/>
        </a:spcBef>
        <a:spcAft>
          <a:spcPct val="0"/>
        </a:spcAft>
        <a:defRPr sz="4400">
          <a:solidFill>
            <a:srgbClr val="004479"/>
          </a:solidFill>
          <a:latin typeface="Calibri" panose="020F0502020204030204" pitchFamily="34" charset="0"/>
          <a:ea typeface="ＭＳ Ｐゴシック" charset="0"/>
          <a:cs typeface="Calibri" panose="020F0502020204030204" pitchFamily="34" charset="0"/>
        </a:defRPr>
      </a:lvl1pPr>
      <a:lvl2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ＭＳ Ｐゴシック" charset="0"/>
          <a:cs typeface="Calibri" panose="020F0502020204030204" pitchFamily="34" charset="0"/>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rina@uwindsor.ca" TargetMode="External"/><Relationship Id="rId2" Type="http://schemas.openxmlformats.org/officeDocument/2006/relationships/hyperlink" Target="mailto:bvejvoda@uwindsor.ca" TargetMode="External"/><Relationship Id="rId1" Type="http://schemas.openxmlformats.org/officeDocument/2006/relationships/slideLayout" Target="../slideLayouts/slideLayout1.xml"/><Relationship Id="rId4" Type="http://schemas.openxmlformats.org/officeDocument/2006/relationships/hyperlink" Target="mailto:libdata@uwindsor.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cdc.gov/coronavirus/2019-ncov/index.html" TargetMode="External"/><Relationship Id="rId13" Type="http://schemas.openxmlformats.org/officeDocument/2006/relationships/hyperlink" Target="mailto:jhusystems@gmail.com" TargetMode="External"/><Relationship Id="rId3" Type="http://schemas.openxmlformats.org/officeDocument/2006/relationships/hyperlink" Target="https://arcgis.com/apps/opsdashboard/index.html#/85320e2ea5424dfaaa75ae62e5c06e61" TargetMode="External"/><Relationship Id="rId7" Type="http://schemas.openxmlformats.org/officeDocument/2006/relationships/hyperlink" Target="https://www.who.int/emergencies/diseases/novel-coronavirus-2019/situation-reports" TargetMode="External"/><Relationship Id="rId12" Type="http://schemas.openxmlformats.org/officeDocument/2006/relationships/hyperlink" Target="https://systems.jhu.edu/research/public-health/ncov/" TargetMode="External"/><Relationship Id="rId2" Type="http://schemas.openxmlformats.org/officeDocument/2006/relationships/hyperlink" Target="https://doi.org/10.1016/S1473-3099(20)30120-1" TargetMode="External"/><Relationship Id="rId16" Type="http://schemas.openxmlformats.org/officeDocument/2006/relationships/hyperlink" Target="https://coronavirus.jhu.edu/" TargetMode="External"/><Relationship Id="rId1" Type="http://schemas.openxmlformats.org/officeDocument/2006/relationships/slideLayout" Target="../slideLayouts/slideLayout2.xml"/><Relationship Id="rId6" Type="http://schemas.openxmlformats.org/officeDocument/2006/relationships/hyperlink" Target="https://www.jhuapl.edu/" TargetMode="External"/><Relationship Id="rId11" Type="http://schemas.openxmlformats.org/officeDocument/2006/relationships/hyperlink" Target="https://3g.dxy.cn/newh5/view/pneumonia?scene=2&amp;clicktime=1579582238&amp;enterid=1579582238&amp;from=singlemessage&amp;isappinstalled=0" TargetMode="External"/><Relationship Id="rId5" Type="http://schemas.openxmlformats.org/officeDocument/2006/relationships/hyperlink" Target="https://livingatlas.arcgis.com/en/" TargetMode="External"/><Relationship Id="rId15" Type="http://schemas.openxmlformats.org/officeDocument/2006/relationships/hyperlink" Target="https://www.arcgis.com/home/item.html?id=c0b356e20b30490c8b8b4c7bb9554e7c" TargetMode="External"/><Relationship Id="rId10" Type="http://schemas.openxmlformats.org/officeDocument/2006/relationships/hyperlink" Target="http://www.nhc.gov.cn/xcs/yqtb/list_gzbd.shtml" TargetMode="External"/><Relationship Id="rId4" Type="http://schemas.openxmlformats.org/officeDocument/2006/relationships/hyperlink" Target="https://systems.jhu.edu/" TargetMode="External"/><Relationship Id="rId9" Type="http://schemas.openxmlformats.org/officeDocument/2006/relationships/hyperlink" Target="https://www.ecdc.europa.eu/en/geographical-distribution-2019-ncov-cases" TargetMode="External"/><Relationship Id="rId14" Type="http://schemas.openxmlformats.org/officeDocument/2006/relationships/hyperlink" Target="https://github.com/CSSEGISandData/2019-nCo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3g.dxy.cn/newh5/view/pneumoni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hyperlink" Target="https://github.com/vejvodab/data_visual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14400" y="1047749"/>
            <a:ext cx="10363200" cy="1470025"/>
          </a:xfrm>
        </p:spPr>
        <p:txBody>
          <a:bodyPr/>
          <a:lstStyle/>
          <a:p>
            <a:r>
              <a:rPr lang="en-CA" dirty="0" err="1"/>
              <a:t>Data.Visualization.in.R</a:t>
            </a:r>
            <a:r>
              <a:rPr lang="en-CA" dirty="0"/>
              <a:t> &lt;- ggplot2(FUN) </a:t>
            </a:r>
            <a:endParaRPr lang="en-US" altLang="en-US" dirty="0">
              <a:solidFill>
                <a:srgbClr val="2E75B6"/>
              </a:solidFill>
            </a:endParaRPr>
          </a:p>
        </p:txBody>
      </p:sp>
      <p:sp>
        <p:nvSpPr>
          <p:cNvPr id="4099" name="Subtitle 7"/>
          <p:cNvSpPr>
            <a:spLocks noGrp="1"/>
          </p:cNvSpPr>
          <p:nvPr>
            <p:ph type="subTitle" idx="1"/>
          </p:nvPr>
        </p:nvSpPr>
        <p:spPr>
          <a:xfrm>
            <a:off x="914400" y="2743201"/>
            <a:ext cx="8534400" cy="1752600"/>
          </a:xfrm>
        </p:spPr>
        <p:txBody>
          <a:bodyPr/>
          <a:lstStyle/>
          <a:p>
            <a:pPr algn="l" eaLnBrk="1" hangingPunct="1"/>
            <a:r>
              <a:rPr lang="en-US" altLang="en-US" sz="2600" b="0" dirty="0"/>
              <a:t>Berenica Vejvoda, Data Librarian, Academic Data Centre</a:t>
            </a:r>
          </a:p>
          <a:p>
            <a:pPr algn="l" eaLnBrk="1" hangingPunct="1"/>
            <a:r>
              <a:rPr lang="en-US" altLang="en-US" sz="2600" dirty="0"/>
              <a:t>Carina Luo, Geospatial Data Analyst, Academic Data Centre</a:t>
            </a:r>
            <a:endParaRPr lang="en-US" altLang="en-US" sz="2600" b="0" dirty="0"/>
          </a:p>
          <a:p>
            <a:pPr algn="l" eaLnBrk="1" hangingPunct="1"/>
            <a:r>
              <a:rPr lang="en-US" altLang="en-US" sz="2600" dirty="0"/>
              <a:t>March 9</a:t>
            </a:r>
            <a:r>
              <a:rPr lang="en-US" altLang="en-US" sz="2600" b="0" dirty="0"/>
              <a:t>, 2020</a:t>
            </a:r>
          </a:p>
          <a:p>
            <a:pPr algn="l" eaLnBrk="1" hangingPunct="1"/>
            <a:r>
              <a:rPr lang="en-US" altLang="en-US" sz="2600" dirty="0">
                <a:hlinkClick r:id="rId2"/>
              </a:rPr>
              <a:t>bvejvoda@uwindsor.ca</a:t>
            </a:r>
            <a:br>
              <a:rPr lang="en-CA" sz="2600" dirty="0"/>
            </a:br>
            <a:r>
              <a:rPr lang="en-CA" sz="2600" dirty="0">
                <a:hlinkClick r:id="rId3"/>
              </a:rPr>
              <a:t>carina@uwindsor.ca</a:t>
            </a:r>
            <a:endParaRPr lang="en-CA" sz="2600" dirty="0"/>
          </a:p>
          <a:p>
            <a:pPr algn="l" eaLnBrk="1" hangingPunct="1"/>
            <a:r>
              <a:rPr lang="en-CA" sz="2600" dirty="0">
                <a:hlinkClick r:id="rId4"/>
              </a:rPr>
              <a:t>libdata@uwindsor.ca</a:t>
            </a:r>
            <a:endParaRPr lang="en-CA" sz="2600" dirty="0"/>
          </a:p>
          <a:p>
            <a:pPr algn="l" eaLnBrk="1" hangingPunct="1"/>
            <a:endParaRPr lang="en-CA" sz="2600" dirty="0"/>
          </a:p>
          <a:p>
            <a:pPr algn="l" eaLnBrk="1" hangingPunct="1"/>
            <a:endParaRPr lang="en-US" altLang="en-US" sz="2600" dirty="0"/>
          </a:p>
          <a:p>
            <a:pPr algn="l" eaLnBrk="1" hangingPunct="1"/>
            <a:endParaRPr lang="en-US" altLang="en-US" sz="2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FFA7-8C81-41F2-B5A1-9D0C89005C97}"/>
              </a:ext>
            </a:extLst>
          </p:cNvPr>
          <p:cNvSpPr>
            <a:spLocks noGrp="1"/>
          </p:cNvSpPr>
          <p:nvPr>
            <p:ph type="title"/>
          </p:nvPr>
        </p:nvSpPr>
        <p:spPr/>
        <p:txBody>
          <a:bodyPr/>
          <a:lstStyle/>
          <a:p>
            <a:r>
              <a:rPr lang="en-CA" dirty="0"/>
              <a:t>To Cover</a:t>
            </a:r>
          </a:p>
        </p:txBody>
      </p:sp>
      <p:sp>
        <p:nvSpPr>
          <p:cNvPr id="3" name="Content Placeholder 2">
            <a:extLst>
              <a:ext uri="{FF2B5EF4-FFF2-40B4-BE49-F238E27FC236}">
                <a16:creationId xmlns:a16="http://schemas.microsoft.com/office/drawing/2014/main" id="{0B97C8BA-DBE5-4FC1-BED7-931218E2E976}"/>
              </a:ext>
            </a:extLst>
          </p:cNvPr>
          <p:cNvSpPr>
            <a:spLocks noGrp="1"/>
          </p:cNvSpPr>
          <p:nvPr>
            <p:ph idx="1"/>
          </p:nvPr>
        </p:nvSpPr>
        <p:spPr/>
        <p:txBody>
          <a:bodyPr/>
          <a:lstStyle/>
          <a:p>
            <a:r>
              <a:rPr lang="en-US" sz="2200" dirty="0"/>
              <a:t>Data cleaning:</a:t>
            </a:r>
          </a:p>
          <a:p>
            <a:pPr lvl="1"/>
            <a:r>
              <a:rPr lang="en-US" sz="2200" dirty="0" err="1"/>
              <a:t>install.packages</a:t>
            </a:r>
            <a:r>
              <a:rPr lang="en-US" sz="2200" dirty="0"/>
              <a:t>()</a:t>
            </a:r>
          </a:p>
          <a:p>
            <a:pPr lvl="1"/>
            <a:r>
              <a:rPr lang="en-US" sz="2200" dirty="0"/>
              <a:t>library()</a:t>
            </a:r>
          </a:p>
          <a:p>
            <a:pPr lvl="1"/>
            <a:r>
              <a:rPr lang="en-CA" sz="2200" dirty="0"/>
              <a:t>read.csv</a:t>
            </a:r>
          </a:p>
          <a:p>
            <a:pPr lvl="1"/>
            <a:r>
              <a:rPr lang="en-CA" sz="2200" dirty="0"/>
              <a:t>View()</a:t>
            </a:r>
          </a:p>
          <a:p>
            <a:pPr lvl="1"/>
            <a:r>
              <a:rPr lang="en-CA" sz="2200" dirty="0"/>
              <a:t>Melt()</a:t>
            </a:r>
          </a:p>
          <a:p>
            <a:pPr lvl="1"/>
            <a:r>
              <a:rPr lang="en-CA" sz="2200" dirty="0"/>
              <a:t>Aggregate()</a:t>
            </a:r>
          </a:p>
          <a:p>
            <a:pPr lvl="1"/>
            <a:r>
              <a:rPr lang="en-CA" sz="2200" dirty="0" err="1"/>
              <a:t>Colnames</a:t>
            </a:r>
            <a:r>
              <a:rPr lang="en-CA" sz="2200" dirty="0"/>
              <a:t>()</a:t>
            </a:r>
          </a:p>
          <a:p>
            <a:pPr lvl="1"/>
            <a:r>
              <a:rPr lang="en-CA" sz="2200" dirty="0"/>
              <a:t>Removing variables</a:t>
            </a:r>
          </a:p>
          <a:p>
            <a:pPr lvl="1"/>
            <a:r>
              <a:rPr lang="en-CA" sz="2200" dirty="0"/>
              <a:t>Converting factors to date format</a:t>
            </a:r>
          </a:p>
          <a:p>
            <a:pPr lvl="1"/>
            <a:endParaRPr lang="en-CA" sz="2200" dirty="0"/>
          </a:p>
          <a:p>
            <a:pPr lvl="1"/>
            <a:endParaRPr lang="en-CA" sz="2200" dirty="0"/>
          </a:p>
          <a:p>
            <a:pPr marL="0" indent="0">
              <a:buNone/>
            </a:pPr>
            <a:endParaRPr lang="en-CA" sz="2200" dirty="0"/>
          </a:p>
        </p:txBody>
      </p:sp>
    </p:spTree>
    <p:extLst>
      <p:ext uri="{BB962C8B-B14F-4D97-AF65-F5344CB8AC3E}">
        <p14:creationId xmlns:p14="http://schemas.microsoft.com/office/powerpoint/2010/main" val="10586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712E-900E-40F3-B373-1C93B9FDE982}"/>
              </a:ext>
            </a:extLst>
          </p:cNvPr>
          <p:cNvSpPr>
            <a:spLocks noGrp="1"/>
          </p:cNvSpPr>
          <p:nvPr>
            <p:ph type="title"/>
          </p:nvPr>
        </p:nvSpPr>
        <p:spPr/>
        <p:txBody>
          <a:bodyPr/>
          <a:lstStyle/>
          <a:p>
            <a:r>
              <a:rPr lang="en-CA" dirty="0"/>
              <a:t>To Cover</a:t>
            </a:r>
          </a:p>
        </p:txBody>
      </p:sp>
      <p:sp>
        <p:nvSpPr>
          <p:cNvPr id="3" name="Content Placeholder 2">
            <a:extLst>
              <a:ext uri="{FF2B5EF4-FFF2-40B4-BE49-F238E27FC236}">
                <a16:creationId xmlns:a16="http://schemas.microsoft.com/office/drawing/2014/main" id="{17A326DA-290F-42D1-AE9A-55DA6842EA98}"/>
              </a:ext>
            </a:extLst>
          </p:cNvPr>
          <p:cNvSpPr>
            <a:spLocks noGrp="1"/>
          </p:cNvSpPr>
          <p:nvPr>
            <p:ph idx="1"/>
          </p:nvPr>
        </p:nvSpPr>
        <p:spPr>
          <a:xfrm>
            <a:off x="609600" y="1417638"/>
            <a:ext cx="10972800" cy="4525963"/>
          </a:xfrm>
        </p:spPr>
        <p:txBody>
          <a:bodyPr/>
          <a:lstStyle/>
          <a:p>
            <a:r>
              <a:rPr lang="en-CA" sz="2000" dirty="0"/>
              <a:t>ggplot2</a:t>
            </a:r>
          </a:p>
          <a:p>
            <a:pPr lvl="1"/>
            <a:r>
              <a:rPr lang="en-CA" sz="2000" dirty="0"/>
              <a:t>data =</a:t>
            </a:r>
          </a:p>
          <a:p>
            <a:pPr lvl="1"/>
            <a:r>
              <a:rPr lang="en-CA" sz="2000" dirty="0"/>
              <a:t>mapping =</a:t>
            </a:r>
          </a:p>
          <a:p>
            <a:pPr lvl="1"/>
            <a:r>
              <a:rPr lang="en-CA" sz="2000" dirty="0" err="1"/>
              <a:t>aes</a:t>
            </a:r>
            <a:r>
              <a:rPr lang="en-CA" sz="2000" dirty="0"/>
              <a:t>()</a:t>
            </a:r>
          </a:p>
          <a:p>
            <a:pPr lvl="1"/>
            <a:r>
              <a:rPr lang="en-CA" sz="2000" dirty="0" err="1"/>
              <a:t>geom</a:t>
            </a:r>
            <a:r>
              <a:rPr lang="en-CA" sz="2000" dirty="0"/>
              <a:t>()</a:t>
            </a:r>
          </a:p>
          <a:p>
            <a:pPr lvl="1"/>
            <a:r>
              <a:rPr lang="en-CA" sz="2000" dirty="0"/>
              <a:t>fill()</a:t>
            </a:r>
          </a:p>
          <a:p>
            <a:pPr lvl="1"/>
            <a:r>
              <a:rPr lang="en-CA" sz="2000" dirty="0"/>
              <a:t>stat()</a:t>
            </a:r>
          </a:p>
          <a:p>
            <a:pPr lvl="1"/>
            <a:r>
              <a:rPr lang="en-CA" sz="2000" dirty="0"/>
              <a:t>theme()</a:t>
            </a:r>
          </a:p>
          <a:p>
            <a:pPr lvl="2"/>
            <a:r>
              <a:rPr lang="en-CA" sz="1600" dirty="0" err="1"/>
              <a:t>axis.text</a:t>
            </a:r>
            <a:endParaRPr lang="en-CA" sz="1600" dirty="0"/>
          </a:p>
          <a:p>
            <a:pPr lvl="2"/>
            <a:r>
              <a:rPr lang="en-CA" sz="1600" dirty="0"/>
              <a:t>labs()</a:t>
            </a:r>
          </a:p>
          <a:p>
            <a:pPr lvl="1"/>
            <a:r>
              <a:rPr lang="en-CA" sz="2000" dirty="0"/>
              <a:t>print(), </a:t>
            </a:r>
            <a:r>
              <a:rPr lang="en-CA" sz="2000" dirty="0" err="1"/>
              <a:t>ggsave</a:t>
            </a:r>
            <a:r>
              <a:rPr lang="en-CA" sz="2000" dirty="0"/>
              <a:t>(), plot()</a:t>
            </a:r>
          </a:p>
          <a:p>
            <a:pPr lvl="1"/>
            <a:r>
              <a:rPr lang="en-CA" sz="2000" dirty="0" err="1"/>
              <a:t>gganimate</a:t>
            </a:r>
            <a:r>
              <a:rPr lang="en-CA" sz="2000" dirty="0"/>
              <a:t>()</a:t>
            </a:r>
          </a:p>
          <a:p>
            <a:pPr lvl="1"/>
            <a:r>
              <a:rPr lang="en-CA" sz="2000" dirty="0" err="1"/>
              <a:t>facet_wrap</a:t>
            </a:r>
            <a:r>
              <a:rPr lang="en-CA" sz="2000" dirty="0"/>
              <a:t>()</a:t>
            </a:r>
          </a:p>
        </p:txBody>
      </p:sp>
    </p:spTree>
    <p:extLst>
      <p:ext uri="{BB962C8B-B14F-4D97-AF65-F5344CB8AC3E}">
        <p14:creationId xmlns:p14="http://schemas.microsoft.com/office/powerpoint/2010/main" val="408232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A6A2-91B5-4130-9372-85F7112E6909}"/>
              </a:ext>
            </a:extLst>
          </p:cNvPr>
          <p:cNvSpPr>
            <a:spLocks noGrp="1"/>
          </p:cNvSpPr>
          <p:nvPr>
            <p:ph type="title"/>
          </p:nvPr>
        </p:nvSpPr>
        <p:spPr/>
        <p:txBody>
          <a:bodyPr/>
          <a:lstStyle/>
          <a:p>
            <a:r>
              <a:rPr lang="en-US" dirty="0"/>
              <a:t>To Cover</a:t>
            </a:r>
            <a:endParaRPr lang="en-CA" dirty="0"/>
          </a:p>
        </p:txBody>
      </p:sp>
      <p:pic>
        <p:nvPicPr>
          <p:cNvPr id="4" name="Picture 3">
            <a:extLst>
              <a:ext uri="{FF2B5EF4-FFF2-40B4-BE49-F238E27FC236}">
                <a16:creationId xmlns:a16="http://schemas.microsoft.com/office/drawing/2014/main" id="{0B20250E-8099-427F-ADE6-95F773F4BB97}"/>
              </a:ext>
            </a:extLst>
          </p:cNvPr>
          <p:cNvPicPr>
            <a:picLocks noChangeAspect="1"/>
          </p:cNvPicPr>
          <p:nvPr/>
        </p:nvPicPr>
        <p:blipFill>
          <a:blip r:embed="rId2"/>
          <a:stretch>
            <a:fillRect/>
          </a:stretch>
        </p:blipFill>
        <p:spPr>
          <a:xfrm>
            <a:off x="4667250" y="-163759"/>
            <a:ext cx="7524750" cy="7021759"/>
          </a:xfrm>
          <a:prstGeom prst="rect">
            <a:avLst/>
          </a:prstGeom>
        </p:spPr>
      </p:pic>
    </p:spTree>
    <p:extLst>
      <p:ext uri="{BB962C8B-B14F-4D97-AF65-F5344CB8AC3E}">
        <p14:creationId xmlns:p14="http://schemas.microsoft.com/office/powerpoint/2010/main" val="2727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01E8-96EB-431C-B8D1-D4868F6C8313}"/>
              </a:ext>
            </a:extLst>
          </p:cNvPr>
          <p:cNvSpPr>
            <a:spLocks noGrp="1"/>
          </p:cNvSpPr>
          <p:nvPr>
            <p:ph type="title"/>
          </p:nvPr>
        </p:nvSpPr>
        <p:spPr/>
        <p:txBody>
          <a:bodyPr/>
          <a:lstStyle/>
          <a:p>
            <a:r>
              <a:rPr lang="en-US" dirty="0"/>
              <a:t>Aesthetics Make a Difference</a:t>
            </a:r>
            <a:endParaRPr lang="en-CA" dirty="0"/>
          </a:p>
        </p:txBody>
      </p:sp>
      <p:pic>
        <p:nvPicPr>
          <p:cNvPr id="4" name="Picture 2" descr="Image result for wes anderson color palette">
            <a:extLst>
              <a:ext uri="{FF2B5EF4-FFF2-40B4-BE49-F238E27FC236}">
                <a16:creationId xmlns:a16="http://schemas.microsoft.com/office/drawing/2014/main" id="{8F9945FF-A068-48FA-8E0F-05CB98DA3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041" y="901239"/>
            <a:ext cx="4886960" cy="595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descr="Image result for wes anderson color palette darjeelings">
            <a:extLst>
              <a:ext uri="{FF2B5EF4-FFF2-40B4-BE49-F238E27FC236}">
                <a16:creationId xmlns:a16="http://schemas.microsoft.com/office/drawing/2014/main" id="{B54DA8C0-EFFE-48A6-A506-30C3D7556C6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3680" y="2096401"/>
            <a:ext cx="4328160" cy="26299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56AD9C-1540-4911-B32E-13F80038E0C8}"/>
              </a:ext>
            </a:extLst>
          </p:cNvPr>
          <p:cNvSpPr txBox="1"/>
          <p:nvPr/>
        </p:nvSpPr>
        <p:spPr>
          <a:xfrm>
            <a:off x="609600" y="5120640"/>
            <a:ext cx="6339840" cy="369332"/>
          </a:xfrm>
          <a:prstGeom prst="rect">
            <a:avLst/>
          </a:prstGeom>
          <a:noFill/>
        </p:spPr>
        <p:txBody>
          <a:bodyPr wrap="square" rtlCol="0">
            <a:spAutoFit/>
          </a:bodyPr>
          <a:lstStyle/>
          <a:p>
            <a:r>
              <a:rPr lang="en-US" dirty="0"/>
              <a:t>See also: Edward Tufte – The Visual Display of Information</a:t>
            </a:r>
            <a:endParaRPr lang="en-CA" dirty="0"/>
          </a:p>
        </p:txBody>
      </p:sp>
    </p:spTree>
    <p:extLst>
      <p:ext uri="{BB962C8B-B14F-4D97-AF65-F5344CB8AC3E}">
        <p14:creationId xmlns:p14="http://schemas.microsoft.com/office/powerpoint/2010/main" val="156147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2550-37D3-4D13-885E-D5C395513A1D}"/>
              </a:ext>
            </a:extLst>
          </p:cNvPr>
          <p:cNvSpPr>
            <a:spLocks noGrp="1"/>
          </p:cNvSpPr>
          <p:nvPr>
            <p:ph type="title"/>
          </p:nvPr>
        </p:nvSpPr>
        <p:spPr/>
        <p:txBody>
          <a:bodyPr/>
          <a:lstStyle/>
          <a:p>
            <a:r>
              <a:rPr lang="en-CA" dirty="0"/>
              <a:t>About the Data</a:t>
            </a:r>
          </a:p>
        </p:txBody>
      </p:sp>
      <p:sp>
        <p:nvSpPr>
          <p:cNvPr id="3" name="Content Placeholder 2">
            <a:extLst>
              <a:ext uri="{FF2B5EF4-FFF2-40B4-BE49-F238E27FC236}">
                <a16:creationId xmlns:a16="http://schemas.microsoft.com/office/drawing/2014/main" id="{8B508192-9260-44EE-B4A5-94E448890ED0}"/>
              </a:ext>
            </a:extLst>
          </p:cNvPr>
          <p:cNvSpPr>
            <a:spLocks noGrp="1"/>
          </p:cNvSpPr>
          <p:nvPr>
            <p:ph idx="1"/>
          </p:nvPr>
        </p:nvSpPr>
        <p:spPr/>
        <p:txBody>
          <a:bodyPr/>
          <a:lstStyle/>
          <a:p>
            <a:r>
              <a:rPr lang="en-US" sz="2000" i="1" dirty="0"/>
              <a:t>Lancet Inf Dis</a:t>
            </a:r>
            <a:r>
              <a:rPr lang="en-US" sz="2000" dirty="0"/>
              <a:t> Article: </a:t>
            </a:r>
            <a:r>
              <a:rPr lang="en-US" sz="2000" dirty="0">
                <a:hlinkClick r:id="rId2"/>
              </a:rPr>
              <a:t>Here</a:t>
            </a:r>
            <a:r>
              <a:rPr lang="en-US" sz="2000" dirty="0"/>
              <a:t>. Mobile Version: </a:t>
            </a:r>
            <a:r>
              <a:rPr lang="en-US" sz="2000" dirty="0">
                <a:hlinkClick r:id="rId3"/>
              </a:rPr>
              <a:t>Here</a:t>
            </a:r>
            <a:r>
              <a:rPr lang="en-US" sz="2000" dirty="0"/>
              <a:t>. Visualization: </a:t>
            </a:r>
            <a:r>
              <a:rPr lang="en-US" sz="2000" dirty="0">
                <a:hlinkClick r:id="rId4"/>
              </a:rPr>
              <a:t>JHU CSSE</a:t>
            </a:r>
            <a:r>
              <a:rPr lang="en-US" sz="2000" dirty="0"/>
              <a:t>. Automation Support: </a:t>
            </a:r>
            <a:r>
              <a:rPr lang="en-US" sz="2000" dirty="0" err="1">
                <a:hlinkClick r:id="rId5"/>
              </a:rPr>
              <a:t>Esri</a:t>
            </a:r>
            <a:r>
              <a:rPr lang="en-US" sz="2000" dirty="0">
                <a:hlinkClick r:id="rId5"/>
              </a:rPr>
              <a:t> Living Atlas team</a:t>
            </a:r>
            <a:r>
              <a:rPr lang="en-US" sz="2000" dirty="0"/>
              <a:t> and </a:t>
            </a:r>
            <a:r>
              <a:rPr lang="en-US" sz="2000" dirty="0">
                <a:hlinkClick r:id="rId6"/>
              </a:rPr>
              <a:t>JHU APL</a:t>
            </a:r>
            <a:r>
              <a:rPr lang="en-US" sz="2000" dirty="0"/>
              <a:t>.</a:t>
            </a:r>
          </a:p>
          <a:p>
            <a:r>
              <a:rPr lang="en-US" sz="2000" dirty="0"/>
              <a:t>Data sources: </a:t>
            </a:r>
            <a:r>
              <a:rPr lang="en-US" sz="2000" dirty="0">
                <a:hlinkClick r:id="rId7"/>
              </a:rPr>
              <a:t>WHO</a:t>
            </a:r>
            <a:r>
              <a:rPr lang="en-US" sz="2000" dirty="0"/>
              <a:t>, </a:t>
            </a:r>
            <a:r>
              <a:rPr lang="en-US" sz="2000" dirty="0">
                <a:hlinkClick r:id="rId8"/>
              </a:rPr>
              <a:t>CDC</a:t>
            </a:r>
            <a:r>
              <a:rPr lang="en-US" sz="2000" dirty="0"/>
              <a:t>, </a:t>
            </a:r>
            <a:r>
              <a:rPr lang="en-US" sz="2000" dirty="0">
                <a:hlinkClick r:id="rId9"/>
              </a:rPr>
              <a:t>ECDC</a:t>
            </a:r>
            <a:r>
              <a:rPr lang="en-US" sz="2000" dirty="0"/>
              <a:t>, </a:t>
            </a:r>
            <a:r>
              <a:rPr lang="en-US" sz="2000" dirty="0">
                <a:hlinkClick r:id="rId10"/>
              </a:rPr>
              <a:t>NHC </a:t>
            </a:r>
            <a:r>
              <a:rPr lang="en-US" sz="2000" dirty="0"/>
              <a:t>and </a:t>
            </a:r>
            <a:r>
              <a:rPr lang="en-US" sz="2000" dirty="0">
                <a:hlinkClick r:id="rId11"/>
              </a:rPr>
              <a:t>DXY</a:t>
            </a:r>
            <a:r>
              <a:rPr lang="en-US" sz="2000" dirty="0"/>
              <a:t>. Read more in this </a:t>
            </a:r>
            <a:r>
              <a:rPr lang="en-US" sz="2000" dirty="0">
                <a:hlinkClick r:id="rId12"/>
              </a:rPr>
              <a:t>blog</a:t>
            </a:r>
            <a:r>
              <a:rPr lang="en-US" sz="2000" dirty="0"/>
              <a:t>. </a:t>
            </a:r>
            <a:r>
              <a:rPr lang="en-US" sz="2000" dirty="0">
                <a:hlinkClick r:id="rId13"/>
              </a:rPr>
              <a:t>Contact US</a:t>
            </a:r>
            <a:r>
              <a:rPr lang="en-US" sz="2000" dirty="0"/>
              <a:t>.</a:t>
            </a:r>
          </a:p>
          <a:p>
            <a:r>
              <a:rPr lang="en-US" sz="2000" dirty="0"/>
              <a:t>Downloadable database: GitHub: </a:t>
            </a:r>
            <a:r>
              <a:rPr lang="en-US" sz="2000" dirty="0">
                <a:hlinkClick r:id="rId14"/>
              </a:rPr>
              <a:t>Here</a:t>
            </a:r>
            <a:r>
              <a:rPr lang="en-US" sz="2000" dirty="0"/>
              <a:t>. Feature layer: </a:t>
            </a:r>
            <a:r>
              <a:rPr lang="en-US" sz="2000" dirty="0">
                <a:hlinkClick r:id="rId15"/>
              </a:rPr>
              <a:t>Here</a:t>
            </a:r>
            <a:r>
              <a:rPr lang="en-US" sz="2000" dirty="0"/>
              <a:t>.</a:t>
            </a:r>
          </a:p>
          <a:p>
            <a:r>
              <a:rPr lang="en-US" sz="2000" dirty="0"/>
              <a:t>Visit the </a:t>
            </a:r>
            <a:r>
              <a:rPr lang="en-US" sz="2000" dirty="0">
                <a:hlinkClick r:id="rId16"/>
              </a:rPr>
              <a:t>Johns Hopkins Coronavirus Resource Center</a:t>
            </a:r>
            <a:r>
              <a:rPr lang="en-US" sz="2000" dirty="0"/>
              <a:t> where our experts help to advance understanding of the virus, inform the public, and brief policymakers in order to guide a response, improve care, and save lives.</a:t>
            </a:r>
          </a:p>
          <a:p>
            <a:r>
              <a:rPr lang="en-US" sz="2000" b="1" dirty="0"/>
              <a:t>Point level</a:t>
            </a:r>
            <a:r>
              <a:rPr lang="en-US" sz="2000" dirty="0"/>
              <a:t>: City level - US, Canada and Australia; Province level - China; Country level - other countries. All points shown on the map are based on geographic centroids, and are not representative of a specific address, building or any location at a spatial scale finer than a city.</a:t>
            </a:r>
          </a:p>
          <a:p>
            <a:r>
              <a:rPr lang="en-US" sz="2000" b="1" dirty="0"/>
              <a:t>Active cases</a:t>
            </a:r>
            <a:r>
              <a:rPr lang="en-US" sz="2000" dirty="0"/>
              <a:t> = total confirmed - total recovered - total deaths.</a:t>
            </a:r>
          </a:p>
          <a:p>
            <a:r>
              <a:rPr lang="en-US" sz="2000" b="1" dirty="0"/>
              <a:t>Time Zones</a:t>
            </a:r>
            <a:r>
              <a:rPr lang="en-US" sz="2000" dirty="0"/>
              <a:t>: lower-left corner indicator - your local time; lower-right corner plot - UTC. </a:t>
            </a:r>
          </a:p>
          <a:p>
            <a:endParaRPr lang="en-CA" sz="2000" dirty="0"/>
          </a:p>
        </p:txBody>
      </p:sp>
    </p:spTree>
    <p:extLst>
      <p:ext uri="{BB962C8B-B14F-4D97-AF65-F5344CB8AC3E}">
        <p14:creationId xmlns:p14="http://schemas.microsoft.com/office/powerpoint/2010/main" val="248189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23B6-1C9F-4BE5-8629-22F68531623C}"/>
              </a:ext>
            </a:extLst>
          </p:cNvPr>
          <p:cNvSpPr>
            <a:spLocks noGrp="1"/>
          </p:cNvSpPr>
          <p:nvPr>
            <p:ph type="title"/>
          </p:nvPr>
        </p:nvSpPr>
        <p:spPr/>
        <p:txBody>
          <a:bodyPr/>
          <a:lstStyle/>
          <a:p>
            <a:r>
              <a:rPr lang="en-CA" dirty="0"/>
              <a:t>More About the Data</a:t>
            </a:r>
          </a:p>
        </p:txBody>
      </p:sp>
      <p:sp>
        <p:nvSpPr>
          <p:cNvPr id="3" name="Content Placeholder 2">
            <a:extLst>
              <a:ext uri="{FF2B5EF4-FFF2-40B4-BE49-F238E27FC236}">
                <a16:creationId xmlns:a16="http://schemas.microsoft.com/office/drawing/2014/main" id="{51967A0D-8AA3-48F1-9B58-01EBB7E0B3B1}"/>
              </a:ext>
            </a:extLst>
          </p:cNvPr>
          <p:cNvSpPr>
            <a:spLocks noGrp="1"/>
          </p:cNvSpPr>
          <p:nvPr>
            <p:ph idx="1"/>
          </p:nvPr>
        </p:nvSpPr>
        <p:spPr/>
        <p:txBody>
          <a:bodyPr/>
          <a:lstStyle/>
          <a:p>
            <a:r>
              <a:rPr lang="en-CA" sz="1900" dirty="0"/>
              <a:t>From January 22-31 the entire data collection and processing was managed manually. During this period the number of updates were typically conducted twice a day, both morning and night (Eastern Time). </a:t>
            </a:r>
          </a:p>
          <a:p>
            <a:r>
              <a:rPr lang="en-CA" sz="1900" dirty="0"/>
              <a:t>As the outbreak evolved, the manual reporting process became unsustainable, and on February 1, we adopted a semi-automated living data stream strategy. </a:t>
            </a:r>
          </a:p>
          <a:p>
            <a:r>
              <a:rPr lang="en-CA" sz="1900" dirty="0"/>
              <a:t>Our primary data source is DXY, an online platform run by members of the Chinese medical community, which aggregates local media and government reports to provide COVID-19 cumulative case totals in near real-time at the province level in China and country-level otherwise. </a:t>
            </a:r>
          </a:p>
          <a:p>
            <a:r>
              <a:rPr lang="en-CA" sz="1900" dirty="0"/>
              <a:t>Every 15 minutes, the cumulative case counts are updated from DXY for all provinces in China and affected countries and regions. </a:t>
            </a:r>
          </a:p>
          <a:p>
            <a:r>
              <a:rPr lang="en-CA" sz="1900" dirty="0"/>
              <a:t>For countries and regions outside mainland China (including Hong Kong, Macau and Taiwan), we found DXY cumulative case counts to frequently through the lag other sources; we therefore manually update these case numbers throughout the day when new cases are identified. To identify new cases, we monitor various Twitter feeds, online news services, and direct communication sent  dashboard. </a:t>
            </a:r>
          </a:p>
        </p:txBody>
      </p:sp>
    </p:spTree>
    <p:extLst>
      <p:ext uri="{BB962C8B-B14F-4D97-AF65-F5344CB8AC3E}">
        <p14:creationId xmlns:p14="http://schemas.microsoft.com/office/powerpoint/2010/main" val="236198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1882-E53F-428F-BEC9-FA678ED71720}"/>
              </a:ext>
            </a:extLst>
          </p:cNvPr>
          <p:cNvSpPr>
            <a:spLocks noGrp="1"/>
          </p:cNvSpPr>
          <p:nvPr>
            <p:ph type="title"/>
          </p:nvPr>
        </p:nvSpPr>
        <p:spPr/>
        <p:txBody>
          <a:bodyPr/>
          <a:lstStyle/>
          <a:p>
            <a:r>
              <a:rPr lang="en-CA" dirty="0"/>
              <a:t>More about the Data</a:t>
            </a:r>
          </a:p>
        </p:txBody>
      </p:sp>
      <p:sp>
        <p:nvSpPr>
          <p:cNvPr id="3" name="Content Placeholder 2">
            <a:extLst>
              <a:ext uri="{FF2B5EF4-FFF2-40B4-BE49-F238E27FC236}">
                <a16:creationId xmlns:a16="http://schemas.microsoft.com/office/drawing/2014/main" id="{98DDF8DE-D71A-4506-BF0F-D332E593E11D}"/>
              </a:ext>
            </a:extLst>
          </p:cNvPr>
          <p:cNvSpPr>
            <a:spLocks noGrp="1"/>
          </p:cNvSpPr>
          <p:nvPr>
            <p:ph idx="1"/>
          </p:nvPr>
        </p:nvSpPr>
        <p:spPr/>
        <p:txBody>
          <a:bodyPr/>
          <a:lstStyle/>
          <a:p>
            <a:r>
              <a:rPr lang="en-CA" sz="2600" dirty="0"/>
              <a:t>Before manually updating the dashboard, we confirm the case numbers using regional and local health departments, namely the China CDC (CCDC), Hong Kong Department of Health, Macau Government, Taiwan CDC, European CDC (ECDC), the World Health Organization (WHO), as well as city and state level health authorities. </a:t>
            </a:r>
          </a:p>
          <a:p>
            <a:r>
              <a:rPr lang="en-CA" sz="2600" dirty="0"/>
              <a:t>For city level case reports in the U.S., Australia, and Canada, which we began reporting on February 1, we rely on the US CDC, Government of Canada, Australia Government Department of Health and various state or territory health authorities. </a:t>
            </a:r>
          </a:p>
          <a:p>
            <a:r>
              <a:rPr lang="en-CA" sz="2600" dirty="0"/>
              <a:t>All manual updates (outside mainland China) are coordinated by a team at JHU.</a:t>
            </a:r>
            <a:r>
              <a:rPr lang="en-CA" sz="2600" dirty="0">
                <a:hlinkClick r:id="rId2"/>
              </a:rPr>
              <a:t> </a:t>
            </a:r>
            <a:endParaRPr lang="en-CA" sz="2600" dirty="0"/>
          </a:p>
          <a:p>
            <a:endParaRPr lang="en-CA" sz="2600" dirty="0"/>
          </a:p>
        </p:txBody>
      </p:sp>
    </p:spTree>
    <p:extLst>
      <p:ext uri="{BB962C8B-B14F-4D97-AF65-F5344CB8AC3E}">
        <p14:creationId xmlns:p14="http://schemas.microsoft.com/office/powerpoint/2010/main" val="8131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07C1-1F60-49F3-A804-A54ACABCCD49}"/>
              </a:ext>
            </a:extLst>
          </p:cNvPr>
          <p:cNvSpPr>
            <a:spLocks noGrp="1"/>
          </p:cNvSpPr>
          <p:nvPr>
            <p:ph type="title"/>
          </p:nvPr>
        </p:nvSpPr>
        <p:spPr/>
        <p:txBody>
          <a:bodyPr/>
          <a:lstStyle/>
          <a:p>
            <a:r>
              <a:rPr lang="en-CA" dirty="0"/>
              <a:t>Links to Files</a:t>
            </a:r>
          </a:p>
        </p:txBody>
      </p:sp>
      <p:sp>
        <p:nvSpPr>
          <p:cNvPr id="3" name="Content Placeholder 2">
            <a:extLst>
              <a:ext uri="{FF2B5EF4-FFF2-40B4-BE49-F238E27FC236}">
                <a16:creationId xmlns:a16="http://schemas.microsoft.com/office/drawing/2014/main" id="{2A8D6982-558B-425B-A037-62438225B268}"/>
              </a:ext>
            </a:extLst>
          </p:cNvPr>
          <p:cNvSpPr>
            <a:spLocks noGrp="1"/>
          </p:cNvSpPr>
          <p:nvPr>
            <p:ph idx="1"/>
          </p:nvPr>
        </p:nvSpPr>
        <p:spPr>
          <a:xfrm>
            <a:off x="609600" y="1485899"/>
            <a:ext cx="10972800" cy="4525963"/>
          </a:xfrm>
        </p:spPr>
        <p:txBody>
          <a:bodyPr/>
          <a:lstStyle/>
          <a:p>
            <a:r>
              <a:rPr lang="en-CA" sz="4400" dirty="0"/>
              <a:t>R scripts and datasets: </a:t>
            </a:r>
            <a:r>
              <a:rPr lang="en-CA" sz="4400" dirty="0">
                <a:hlinkClick r:id="rId2"/>
              </a:rPr>
              <a:t>https://github.com/vejvodab/data_visualization</a:t>
            </a:r>
            <a:endParaRPr lang="en-CA" sz="4400" dirty="0"/>
          </a:p>
          <a:p>
            <a:r>
              <a:rPr lang="en-CA" sz="4400" dirty="0"/>
              <a:t>Alternatively for data: </a:t>
            </a:r>
            <a:r>
              <a:rPr lang="en-CA" sz="4400" dirty="0">
                <a:hlinkClick r:id="rId3"/>
              </a:rPr>
              <a:t>https://github.com/CSSEGISandData/COVID-19</a:t>
            </a:r>
            <a:endParaRPr lang="en-CA" sz="4400" dirty="0"/>
          </a:p>
          <a:p>
            <a:endParaRPr lang="en-CA" sz="4400" dirty="0"/>
          </a:p>
          <a:p>
            <a:pPr marL="0" indent="0">
              <a:buNone/>
            </a:pPr>
            <a:r>
              <a:rPr lang="en-CA" sz="4400" dirty="0"/>
              <a:t> </a:t>
            </a:r>
          </a:p>
          <a:p>
            <a:pPr marL="0" indent="0">
              <a:buNone/>
            </a:pPr>
            <a:endParaRPr lang="en-CA" sz="4400" dirty="0"/>
          </a:p>
          <a:p>
            <a:pPr marL="0" indent="0">
              <a:buNone/>
            </a:pPr>
            <a:endParaRPr lang="en-CA" sz="4400" dirty="0"/>
          </a:p>
        </p:txBody>
      </p:sp>
    </p:spTree>
    <p:extLst>
      <p:ext uri="{BB962C8B-B14F-4D97-AF65-F5344CB8AC3E}">
        <p14:creationId xmlns:p14="http://schemas.microsoft.com/office/powerpoint/2010/main" val="23687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7979-39A6-45E2-B12A-A54AB5662663}"/>
              </a:ext>
            </a:extLst>
          </p:cNvPr>
          <p:cNvSpPr>
            <a:spLocks noGrp="1"/>
          </p:cNvSpPr>
          <p:nvPr>
            <p:ph type="title"/>
          </p:nvPr>
        </p:nvSpPr>
        <p:spPr/>
        <p:txBody>
          <a:bodyPr/>
          <a:lstStyle/>
          <a:p>
            <a:r>
              <a:rPr lang="en-US" dirty="0"/>
              <a:t>Learning objectives</a:t>
            </a:r>
            <a:endParaRPr lang="en-CA" dirty="0"/>
          </a:p>
        </p:txBody>
      </p:sp>
      <p:sp>
        <p:nvSpPr>
          <p:cNvPr id="3" name="Content Placeholder 2">
            <a:extLst>
              <a:ext uri="{FF2B5EF4-FFF2-40B4-BE49-F238E27FC236}">
                <a16:creationId xmlns:a16="http://schemas.microsoft.com/office/drawing/2014/main" id="{056FC2F6-B092-41AF-A6FB-79911D525C1E}"/>
              </a:ext>
            </a:extLst>
          </p:cNvPr>
          <p:cNvSpPr>
            <a:spLocks noGrp="1"/>
          </p:cNvSpPr>
          <p:nvPr>
            <p:ph idx="1"/>
          </p:nvPr>
        </p:nvSpPr>
        <p:spPr>
          <a:xfrm>
            <a:off x="609600" y="1417638"/>
            <a:ext cx="10972800" cy="4525963"/>
          </a:xfrm>
        </p:spPr>
        <p:txBody>
          <a:bodyPr/>
          <a:lstStyle/>
          <a:p>
            <a:r>
              <a:rPr lang="en-CA" sz="3000" dirty="0"/>
              <a:t>Use current global time series data to visualize disease outbreak trends</a:t>
            </a:r>
          </a:p>
          <a:p>
            <a:r>
              <a:rPr lang="en-CA" sz="3000" dirty="0"/>
              <a:t>Manipulate data as a data frame in R </a:t>
            </a:r>
          </a:p>
          <a:p>
            <a:r>
              <a:rPr lang="en-US" sz="3000" dirty="0"/>
              <a:t>Understand the logic of </a:t>
            </a:r>
            <a:r>
              <a:rPr lang="en-US" sz="3000" dirty="0" err="1"/>
              <a:t>ggplot</a:t>
            </a:r>
            <a:r>
              <a:rPr lang="en-US" sz="3000" dirty="0"/>
              <a:t> building blocks (layers) and the basic structure of a plot </a:t>
            </a:r>
            <a:endParaRPr lang="en-CA" sz="3000" dirty="0"/>
          </a:p>
          <a:p>
            <a:r>
              <a:rPr lang="en-CA" sz="3000" dirty="0"/>
              <a:t>Practice creating both static and animated visualization prototypes</a:t>
            </a:r>
          </a:p>
          <a:p>
            <a:pPr lvl="1"/>
            <a:r>
              <a:rPr lang="en-CA" dirty="0"/>
              <a:t>Create line graphs using ggplot2 (also animated plot using </a:t>
            </a:r>
            <a:r>
              <a:rPr lang="en-CA" dirty="0" err="1"/>
              <a:t>gganimate</a:t>
            </a:r>
            <a:r>
              <a:rPr lang="en-CA" dirty="0"/>
              <a:t>)</a:t>
            </a:r>
          </a:p>
          <a:p>
            <a:pPr lvl="1"/>
            <a:r>
              <a:rPr lang="en-CA" dirty="0"/>
              <a:t>Create bar graphs using ggplot2</a:t>
            </a:r>
          </a:p>
        </p:txBody>
      </p:sp>
    </p:spTree>
    <p:extLst>
      <p:ext uri="{BB962C8B-B14F-4D97-AF65-F5344CB8AC3E}">
        <p14:creationId xmlns:p14="http://schemas.microsoft.com/office/powerpoint/2010/main" val="213301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3D14-3C27-4321-B863-ADE98C5AA4A4}"/>
              </a:ext>
            </a:extLst>
          </p:cNvPr>
          <p:cNvSpPr>
            <a:spLocks noGrp="1"/>
          </p:cNvSpPr>
          <p:nvPr>
            <p:ph type="title"/>
          </p:nvPr>
        </p:nvSpPr>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4ED8F426-69E8-4EA2-95AF-76A7A74C576E}"/>
              </a:ext>
            </a:extLst>
          </p:cNvPr>
          <p:cNvSpPr>
            <a:spLocks noGrp="1"/>
          </p:cNvSpPr>
          <p:nvPr>
            <p:ph idx="1"/>
          </p:nvPr>
        </p:nvSpPr>
        <p:spPr/>
        <p:txBody>
          <a:bodyPr/>
          <a:lstStyle/>
          <a:p>
            <a:r>
              <a:rPr lang="en-CA" dirty="0"/>
              <a:t>Large and small data can become easier to understand visually, especially if the data are complicated</a:t>
            </a:r>
          </a:p>
          <a:p>
            <a:r>
              <a:rPr lang="en-CA" dirty="0"/>
              <a:t>Detect patterns, trends, outliers</a:t>
            </a:r>
          </a:p>
          <a:p>
            <a:r>
              <a:rPr lang="en-CA" dirty="0"/>
              <a:t>COVID-19 – infectious disease control</a:t>
            </a:r>
          </a:p>
          <a:p>
            <a:r>
              <a:rPr lang="en-CA" dirty="0"/>
              <a:t>John Snow – 1854 cholera outbreak</a:t>
            </a:r>
          </a:p>
          <a:p>
            <a:endParaRPr lang="en-CA" dirty="0"/>
          </a:p>
          <a:p>
            <a:endParaRPr lang="en-CA" dirty="0"/>
          </a:p>
        </p:txBody>
      </p:sp>
    </p:spTree>
    <p:extLst>
      <p:ext uri="{BB962C8B-B14F-4D97-AF65-F5344CB8AC3E}">
        <p14:creationId xmlns:p14="http://schemas.microsoft.com/office/powerpoint/2010/main" val="119590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2F9A-150B-4473-8A91-74928D2D3583}"/>
              </a:ext>
            </a:extLst>
          </p:cNvPr>
          <p:cNvSpPr>
            <a:spLocks noGrp="1"/>
          </p:cNvSpPr>
          <p:nvPr>
            <p:ph type="title"/>
          </p:nvPr>
        </p:nvSpPr>
        <p:spPr>
          <a:xfrm>
            <a:off x="609600" y="706072"/>
            <a:ext cx="11295888" cy="711565"/>
          </a:xfrm>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AD56492F-1DA4-4E23-BC5C-9E783E738D9C}"/>
              </a:ext>
            </a:extLst>
          </p:cNvPr>
          <p:cNvSpPr>
            <a:spLocks noGrp="1"/>
          </p:cNvSpPr>
          <p:nvPr>
            <p:ph idx="1"/>
          </p:nvPr>
        </p:nvSpPr>
        <p:spPr/>
        <p:txBody>
          <a:bodyPr/>
          <a:lstStyle/>
          <a:p>
            <a:endParaRPr lang="en-CA" dirty="0"/>
          </a:p>
        </p:txBody>
      </p:sp>
      <p:pic>
        <p:nvPicPr>
          <p:cNvPr id="1026" name="Picture 2" descr="Image result for john snow map pump's brewery">
            <a:extLst>
              <a:ext uri="{FF2B5EF4-FFF2-40B4-BE49-F238E27FC236}">
                <a16:creationId xmlns:a16="http://schemas.microsoft.com/office/drawing/2014/main" id="{26D48846-5779-4B5A-963B-CE67E4D94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2"/>
            <a:ext cx="12192000" cy="525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1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F37-E74F-4A9E-A22F-8AEFE6E485B3}"/>
              </a:ext>
            </a:extLst>
          </p:cNvPr>
          <p:cNvSpPr>
            <a:spLocks noGrp="1"/>
          </p:cNvSpPr>
          <p:nvPr>
            <p:ph type="title"/>
          </p:nvPr>
        </p:nvSpPr>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705D2030-40B4-4D44-AAAC-E61BA6437456}"/>
              </a:ext>
            </a:extLst>
          </p:cNvPr>
          <p:cNvSpPr>
            <a:spLocks noGrp="1"/>
          </p:cNvSpPr>
          <p:nvPr>
            <p:ph idx="1"/>
          </p:nvPr>
        </p:nvSpPr>
        <p:spPr/>
        <p:txBody>
          <a:bodyPr/>
          <a:lstStyle/>
          <a:p>
            <a:r>
              <a:rPr lang="en-CA" dirty="0"/>
              <a:t>Data visualization is ONLY as good as how clean and complete your dataset</a:t>
            </a:r>
          </a:p>
          <a:p>
            <a:r>
              <a:rPr lang="en-CA" dirty="0"/>
              <a:t>80% data cleaning and 20% visualization</a:t>
            </a:r>
          </a:p>
          <a:p>
            <a:r>
              <a:rPr lang="en-CA" dirty="0"/>
              <a:t>A lot of steps – so you want to save your code! Trust us </a:t>
            </a:r>
            <a:r>
              <a:rPr lang="en-CA" dirty="0">
                <a:sym typeface="Wingdings" panose="05000000000000000000" pitchFamily="2" charset="2"/>
              </a:rPr>
              <a:t></a:t>
            </a:r>
            <a:endParaRPr lang="en-CA" dirty="0"/>
          </a:p>
          <a:p>
            <a:pPr marL="0" indent="0">
              <a:buNone/>
            </a:pPr>
            <a:endParaRPr lang="en-CA" b="1" dirty="0"/>
          </a:p>
        </p:txBody>
      </p:sp>
    </p:spTree>
    <p:extLst>
      <p:ext uri="{BB962C8B-B14F-4D97-AF65-F5344CB8AC3E}">
        <p14:creationId xmlns:p14="http://schemas.microsoft.com/office/powerpoint/2010/main" val="166471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248A-BE94-4810-9137-39C2D986BF4D}"/>
              </a:ext>
            </a:extLst>
          </p:cNvPr>
          <p:cNvSpPr>
            <a:spLocks noGrp="1"/>
          </p:cNvSpPr>
          <p:nvPr>
            <p:ph type="title"/>
          </p:nvPr>
        </p:nvSpPr>
        <p:spPr/>
        <p:txBody>
          <a:bodyPr/>
          <a:lstStyle/>
          <a:p>
            <a:r>
              <a:rPr lang="en-CA" dirty="0"/>
              <a:t>What is ggplot2</a:t>
            </a:r>
          </a:p>
        </p:txBody>
      </p:sp>
      <p:sp>
        <p:nvSpPr>
          <p:cNvPr id="3" name="Content Placeholder 2">
            <a:extLst>
              <a:ext uri="{FF2B5EF4-FFF2-40B4-BE49-F238E27FC236}">
                <a16:creationId xmlns:a16="http://schemas.microsoft.com/office/drawing/2014/main" id="{A7273143-57FF-4F10-951B-0B04E506675B}"/>
              </a:ext>
            </a:extLst>
          </p:cNvPr>
          <p:cNvSpPr>
            <a:spLocks noGrp="1"/>
          </p:cNvSpPr>
          <p:nvPr>
            <p:ph idx="1"/>
          </p:nvPr>
        </p:nvSpPr>
        <p:spPr/>
        <p:txBody>
          <a:bodyPr/>
          <a:lstStyle/>
          <a:p>
            <a:r>
              <a:rPr lang="en-US" b="1" dirty="0"/>
              <a:t>ggplot2</a:t>
            </a:r>
            <a:r>
              <a:rPr lang="en-US" dirty="0"/>
              <a:t> is a data visualization package for the statistical programming language R</a:t>
            </a:r>
            <a:endParaRPr lang="en-US" b="1" dirty="0"/>
          </a:p>
          <a:p>
            <a:r>
              <a:rPr lang="en-US" b="1" dirty="0"/>
              <a:t>ggplot2</a:t>
            </a:r>
            <a:r>
              <a:rPr lang="en-US" dirty="0"/>
              <a:t> is based on the grammar of graphics, the idea that you can build every graph from the same few components: </a:t>
            </a:r>
          </a:p>
          <a:p>
            <a:pPr lvl="1"/>
            <a:r>
              <a:rPr lang="en-US" sz="3200" b="1" dirty="0"/>
              <a:t>a dataset</a:t>
            </a:r>
          </a:p>
          <a:p>
            <a:pPr lvl="1"/>
            <a:r>
              <a:rPr lang="en-US" sz="3200" dirty="0"/>
              <a:t>a set of </a:t>
            </a:r>
            <a:r>
              <a:rPr lang="en-US" sz="3200" b="1" dirty="0" err="1"/>
              <a:t>geoms</a:t>
            </a:r>
            <a:r>
              <a:rPr lang="en-US" sz="3200" b="1" dirty="0"/>
              <a:t>—</a:t>
            </a:r>
            <a:r>
              <a:rPr lang="en-US" sz="3200" dirty="0"/>
              <a:t>visual marks that represent </a:t>
            </a:r>
            <a:r>
              <a:rPr lang="en-US" sz="3200" b="1" dirty="0"/>
              <a:t>data points</a:t>
            </a:r>
          </a:p>
          <a:p>
            <a:pPr lvl="1"/>
            <a:r>
              <a:rPr lang="en-US" sz="3200" dirty="0"/>
              <a:t>and a</a:t>
            </a:r>
            <a:r>
              <a:rPr lang="en-US" sz="3200" b="1" dirty="0"/>
              <a:t> coordinate system</a:t>
            </a:r>
          </a:p>
          <a:p>
            <a:pPr marL="0" indent="0">
              <a:buNone/>
            </a:pPr>
            <a:endParaRPr lang="en-US" b="1" dirty="0"/>
          </a:p>
          <a:p>
            <a:endParaRPr lang="en-CA" dirty="0"/>
          </a:p>
        </p:txBody>
      </p:sp>
    </p:spTree>
    <p:extLst>
      <p:ext uri="{BB962C8B-B14F-4D97-AF65-F5344CB8AC3E}">
        <p14:creationId xmlns:p14="http://schemas.microsoft.com/office/powerpoint/2010/main" val="109839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9FCD-04E6-4117-BDFC-36EA284A74B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09DBE39-EFE7-49A6-B1AE-BAC3D9DDD3AF}"/>
              </a:ext>
            </a:extLst>
          </p:cNvPr>
          <p:cNvSpPr>
            <a:spLocks noGrp="1"/>
          </p:cNvSpPr>
          <p:nvPr>
            <p:ph idx="1"/>
          </p:nvPr>
        </p:nvSpPr>
        <p:spPr/>
        <p:txBody>
          <a:bodyPr/>
          <a:lstStyle/>
          <a:p>
            <a:pPr marL="0" indent="0" algn="ctr">
              <a:buNone/>
            </a:pPr>
            <a:r>
              <a:rPr lang="en-US" altLang="en-US" sz="6000" dirty="0" err="1">
                <a:solidFill>
                  <a:srgbClr val="333333"/>
                </a:solidFill>
              </a:rPr>
              <a:t>ggplot</a:t>
            </a:r>
            <a:r>
              <a:rPr lang="en-US" altLang="en-US" sz="6000" dirty="0">
                <a:solidFill>
                  <a:srgbClr val="333333"/>
                </a:solidFill>
              </a:rPr>
              <a:t>(</a:t>
            </a:r>
            <a:r>
              <a:rPr lang="en-US" altLang="en-US" sz="6000" b="1" dirty="0">
                <a:solidFill>
                  <a:srgbClr val="333333"/>
                </a:solidFill>
              </a:rPr>
              <a:t>data</a:t>
            </a:r>
            <a:r>
              <a:rPr lang="en-US" altLang="en-US" sz="6000" dirty="0">
                <a:solidFill>
                  <a:srgbClr val="333333"/>
                </a:solidFill>
              </a:rPr>
              <a:t> = &lt;DATA&gt;, mapping = </a:t>
            </a:r>
            <a:r>
              <a:rPr lang="en-US" altLang="en-US" sz="6000" b="1" dirty="0" err="1">
                <a:solidFill>
                  <a:srgbClr val="333333"/>
                </a:solidFill>
              </a:rPr>
              <a:t>aes</a:t>
            </a:r>
            <a:r>
              <a:rPr lang="en-US" altLang="en-US" sz="6000" dirty="0">
                <a:solidFill>
                  <a:srgbClr val="333333"/>
                </a:solidFill>
              </a:rPr>
              <a:t>(&lt;MAPPINGS&gt;)) + &lt;</a:t>
            </a:r>
            <a:r>
              <a:rPr lang="en-US" altLang="en-US" sz="6000" b="1" dirty="0">
                <a:solidFill>
                  <a:srgbClr val="333333"/>
                </a:solidFill>
              </a:rPr>
              <a:t>GEOM</a:t>
            </a:r>
            <a:r>
              <a:rPr lang="en-US" altLang="en-US" sz="6000" dirty="0">
                <a:solidFill>
                  <a:srgbClr val="333333"/>
                </a:solidFill>
              </a:rPr>
              <a:t>_FUNCTION&gt;()</a:t>
            </a:r>
            <a:r>
              <a:rPr lang="en-US" altLang="en-US" sz="6000" dirty="0"/>
              <a:t> </a:t>
            </a:r>
          </a:p>
          <a:p>
            <a:pPr marL="0" indent="0">
              <a:buNone/>
            </a:pPr>
            <a:endParaRPr lang="en-CA" dirty="0"/>
          </a:p>
        </p:txBody>
      </p:sp>
    </p:spTree>
    <p:extLst>
      <p:ext uri="{BB962C8B-B14F-4D97-AF65-F5344CB8AC3E}">
        <p14:creationId xmlns:p14="http://schemas.microsoft.com/office/powerpoint/2010/main" val="16019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A318-7DEA-4A07-856A-09D07292544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1BC646-649D-4A48-B61D-C23582C834C3}"/>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CFBC588E-572C-40A1-8813-16A6FD2C88FC}"/>
              </a:ext>
            </a:extLst>
          </p:cNvPr>
          <p:cNvPicPr>
            <a:picLocks noChangeAspect="1"/>
          </p:cNvPicPr>
          <p:nvPr/>
        </p:nvPicPr>
        <p:blipFill>
          <a:blip r:embed="rId2"/>
          <a:stretch>
            <a:fillRect/>
          </a:stretch>
        </p:blipFill>
        <p:spPr>
          <a:xfrm>
            <a:off x="1361363" y="1417638"/>
            <a:ext cx="9469273" cy="3984986"/>
          </a:xfrm>
          <a:prstGeom prst="rect">
            <a:avLst/>
          </a:prstGeom>
        </p:spPr>
      </p:pic>
    </p:spTree>
    <p:extLst>
      <p:ext uri="{BB962C8B-B14F-4D97-AF65-F5344CB8AC3E}">
        <p14:creationId xmlns:p14="http://schemas.microsoft.com/office/powerpoint/2010/main" val="253610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55D-C19E-46CE-9CDB-BFBC5275ACB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BC9C09C-6265-4DD9-A9FB-A0F295950CB3}"/>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B0876D64-BBF6-405A-B5AF-47C154E2C520}"/>
              </a:ext>
            </a:extLst>
          </p:cNvPr>
          <p:cNvPicPr>
            <a:picLocks noChangeAspect="1"/>
          </p:cNvPicPr>
          <p:nvPr/>
        </p:nvPicPr>
        <p:blipFill>
          <a:blip r:embed="rId2"/>
          <a:stretch>
            <a:fillRect/>
          </a:stretch>
        </p:blipFill>
        <p:spPr>
          <a:xfrm>
            <a:off x="-66675" y="0"/>
            <a:ext cx="12258675" cy="6858000"/>
          </a:xfrm>
          <a:prstGeom prst="rect">
            <a:avLst/>
          </a:prstGeom>
        </p:spPr>
      </p:pic>
    </p:spTree>
    <p:extLst>
      <p:ext uri="{BB962C8B-B14F-4D97-AF65-F5344CB8AC3E}">
        <p14:creationId xmlns:p14="http://schemas.microsoft.com/office/powerpoint/2010/main" val="1917639139"/>
      </p:ext>
    </p:extLst>
  </p:cSld>
  <p:clrMapOvr>
    <a:masterClrMapping/>
  </p:clrMapOvr>
</p:sld>
</file>

<file path=ppt/theme/theme1.xml><?xml version="1.0" encoding="utf-8"?>
<a:theme xmlns:a="http://schemas.openxmlformats.org/drawingml/2006/main" name="uwindso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4144B6C42D14EB4AEAABAEB9D87B0" ma:contentTypeVersion="5" ma:contentTypeDescription="Create a new document." ma:contentTypeScope="" ma:versionID="288de17885dd9a21d51d244cb6656699">
  <xsd:schema xmlns:xsd="http://www.w3.org/2001/XMLSchema" xmlns:xs="http://www.w3.org/2001/XMLSchema" xmlns:p="http://schemas.microsoft.com/office/2006/metadata/properties" xmlns:ns2="7bb0e64d-0ab3-40d1-8fbc-ea606e778350" xmlns:ns3="f3a813e8-0d23-4a84-a510-d336756bac31" targetNamespace="http://schemas.microsoft.com/office/2006/metadata/properties" ma:root="true" ma:fieldsID="8f46239d3dbece23a612e00f4f20071a" ns2:_="" ns3:_="">
    <xsd:import namespace="7bb0e64d-0ab3-40d1-8fbc-ea606e778350"/>
    <xsd:import namespace="f3a813e8-0d23-4a84-a510-d336756bac31"/>
    <xsd:element name="properties">
      <xsd:complexType>
        <xsd:sequence>
          <xsd:element name="documentManagement">
            <xsd:complexType>
              <xsd:all>
                <xsd:element ref="ns2:MediaServiceMetadata" minOccurs="0"/>
                <xsd:element ref="ns2:MediaServiceFastMetadata" minOccurs="0"/>
                <xsd:element ref="ns2:Notes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0e64d-0ab3-40d1-8fbc-ea606e778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s0" ma:index="10" nillable="true" ma:displayName="Notes" ma:format="Dropdown" ma:internalName="Notes0">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a813e8-0d23-4a84-a510-d336756bac3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s0 xmlns="7bb0e64d-0ab3-40d1-8fbc-ea606e778350" xsi:nil="true"/>
  </documentManagement>
</p:properties>
</file>

<file path=customXml/itemProps1.xml><?xml version="1.0" encoding="utf-8"?>
<ds:datastoreItem xmlns:ds="http://schemas.openxmlformats.org/officeDocument/2006/customXml" ds:itemID="{908E141F-0290-48A9-939D-A1224A5955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0e64d-0ab3-40d1-8fbc-ea606e778350"/>
    <ds:schemaRef ds:uri="f3a813e8-0d23-4a84-a510-d336756bac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0AE8B-A1F4-4CF3-8239-DDECFB9423A4}">
  <ds:schemaRefs>
    <ds:schemaRef ds:uri="http://schemas.microsoft.com/sharepoint/v3/contenttype/forms"/>
  </ds:schemaRefs>
</ds:datastoreItem>
</file>

<file path=customXml/itemProps3.xml><?xml version="1.0" encoding="utf-8"?>
<ds:datastoreItem xmlns:ds="http://schemas.openxmlformats.org/officeDocument/2006/customXml" ds:itemID="{49EDA805-6BFC-49E2-9B46-8780792C0CEC}">
  <ds:schemaRefs>
    <ds:schemaRef ds:uri="f3a813e8-0d23-4a84-a510-d336756bac31"/>
    <ds:schemaRef ds:uri="http://schemas.microsoft.com/office/2006/metadata/properties"/>
    <ds:schemaRef ds:uri="http://www.w3.org/XML/1998/namespace"/>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7bb0e64d-0ab3-40d1-8fbc-ea606e778350"/>
  </ds:schemaRefs>
</ds:datastoreItem>
</file>

<file path=docProps/app.xml><?xml version="1.0" encoding="utf-8"?>
<Properties xmlns="http://schemas.openxmlformats.org/officeDocument/2006/extended-properties" xmlns:vt="http://schemas.openxmlformats.org/officeDocument/2006/docPropsVTypes">
  <Template>uwindsor</Template>
  <TotalTime>71199</TotalTime>
  <Words>439</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uwindsor</vt:lpstr>
      <vt:lpstr>Data.Visualization.in.R &lt;- ggplot2(FUN) </vt:lpstr>
      <vt:lpstr>Learning objectives</vt:lpstr>
      <vt:lpstr>Why Visualize Data and What to Consider?</vt:lpstr>
      <vt:lpstr>Why Visualize Data and What to Consider?</vt:lpstr>
      <vt:lpstr>Why Visualize Data and What to Consider?</vt:lpstr>
      <vt:lpstr>What is ggplot2</vt:lpstr>
      <vt:lpstr>PowerPoint Presentation</vt:lpstr>
      <vt:lpstr>PowerPoint Presentation</vt:lpstr>
      <vt:lpstr>PowerPoint Presentation</vt:lpstr>
      <vt:lpstr>To Cover</vt:lpstr>
      <vt:lpstr>To Cover</vt:lpstr>
      <vt:lpstr>To Cover</vt:lpstr>
      <vt:lpstr>Aesthetics Make a Difference</vt:lpstr>
      <vt:lpstr>About the Data</vt:lpstr>
      <vt:lpstr>More About the Data</vt:lpstr>
      <vt:lpstr>More about the Data</vt:lpstr>
      <vt:lpstr>Links to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dc:title>
  <dc:creator>Kristi Thompson</dc:creator>
  <cp:lastModifiedBy>Berenica Vejvoda</cp:lastModifiedBy>
  <cp:revision>287</cp:revision>
  <cp:lastPrinted>2019-10-30T13:49:58Z</cp:lastPrinted>
  <dcterms:created xsi:type="dcterms:W3CDTF">2017-03-13T19:09:36Z</dcterms:created>
  <dcterms:modified xsi:type="dcterms:W3CDTF">2020-03-08T18:47:21Z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0x0101009864144B6C42D14EB4AEAABAEB9D87B0</vt:lpwstr>
  </property>
</Properties>
</file>