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80" r:id="rId26"/>
    <p:sldId id="281" r:id="rId27"/>
    <p:sldId id="284" r:id="rId28"/>
    <p:sldId id="279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70"/>
  </p:normalViewPr>
  <p:slideViewPr>
    <p:cSldViewPr snapToGrid="0">
      <p:cViewPr varScale="1">
        <p:scale>
          <a:sx n="109" d="100"/>
          <a:sy n="109" d="100"/>
        </p:scale>
        <p:origin x="608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4FD4F-4E12-5423-33EF-30BBD167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0AB611-DD27-4C3F-2458-24439279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796BC6-3BF7-4405-6513-2BC69C9F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5BD631-151B-096D-9D67-828C57FA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7D151-EFF0-83C0-96FC-2935FE9B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6598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ADB5-055D-5053-2777-B2AA1D21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0922E0-949C-DA94-C826-E6F219EBF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7B7CD1-16DD-37C0-8FF4-E449FA7C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E174FA-945F-5411-7D68-9C89E66E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1625F2-37AC-8E23-3A28-9125D991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8186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EF0779-378C-4DD3-BF19-DA1A010BB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E78234-23C2-6743-5233-F2DE4A6AA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33AE5-DCD7-A0D7-E5E0-8438813D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F3188D-EF16-1E30-36D7-BF7C4B54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4C3EC-0B8F-B3E5-A507-975930F1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1444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6BF3A-CFAF-00F1-94AE-A29041EA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75043-8EF9-BA1F-B3B3-67E65E58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9314F4-7DE3-9D81-BDBF-D298DF02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84848A-F95D-60A6-400C-018DA3F3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E65A9-FE54-FE95-630F-EFF05730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175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F0BE2-A3F3-0AC2-FB34-6565565E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05AADC-F7E5-ED64-CEB9-E3900CBA3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CA8CC-E194-754F-EAAB-25B7B55D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9B5AC-4C2E-2A4F-DAB7-7823111A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9FDA3-9C86-FF39-C1EA-EC71D839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8076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CDD54-39A0-D101-E9CE-99816F69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B178F-60F3-5618-F3C8-AA86197ED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2A8E2-B985-644A-5DD5-69342F236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236718-326C-7F0D-C145-0ADF0954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88D7C0-0F25-2EEC-1BE3-C4C33978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0E67A-D521-C0E6-F3B3-7C014AF2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3779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63340-18EB-215F-A5A8-700320AA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B54788-5BFC-357F-B40A-AA188417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5BF951-72B7-C8C5-9F5B-4B472E534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8C399C-F667-D4B4-7163-4B03E6681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861256-2D22-5F9C-6C37-13CDE1503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B36AA6-05E5-091F-99B1-CA4CB90E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FD33A7-6747-16F7-93BE-DB3AEE09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E19F97-5657-A464-78C2-0D36E425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62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19BF6-C56C-3317-8AA8-97768B2B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A46A2A-B39D-0116-E481-C159B24B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3B40F1-667B-133B-074C-3C3B04E9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23189C-574D-B13E-3B05-5463BA81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6562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67FE06-2585-2134-C870-16ACDF8B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7CDB0B-CFFD-03B4-5D42-781B576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FE8778-412F-2077-C861-3904A22A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386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7A1C0-D082-8ABB-038D-33F993CF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DCA68-7CA0-42F9-E7AD-5003194C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B90969-4D52-FD73-D351-6A2246093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BECA5-088D-6A7C-010C-8C56701C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6888EF-2B26-7E73-BE04-4804198D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353C08-1342-DEC8-E841-7F391919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462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5FCEB-1475-30D0-626E-BFDDD9C4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0285C8-CE33-14D7-053E-CE772DBBE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C5365B-33E6-3251-44A4-0076B548A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C356D4-B497-FAD2-1F94-2C653ECF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AEE667-1343-3C53-47C2-E657B305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CBCADA-1996-F261-F6F2-1E1894FD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0055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62DC7-1C93-C2AB-985D-B0D3268D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B46447-AD91-C6D9-A883-AFC9FFCD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47067A-4565-9F56-333F-C9B8FAEEB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C650A-A166-424D-97AD-737036FDF21E}" type="datetimeFigureOut">
              <a:rPr lang="ru-BY" smtClean="0"/>
              <a:t>08.09.2025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3BDAF0-FAB7-0BD4-EEE9-1BDE1FFA5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81472B-5AFE-E9EA-4BA4-E3BE994BD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8EBA7-D404-A540-8C9B-11136705471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717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D1411-16A9-9307-CAE8-CAE4CD871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BY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Практика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FCA1A-8A60-11E0-A3A8-B9583219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2462" y="3763181"/>
            <a:ext cx="3261360" cy="1655762"/>
          </a:xfrm>
        </p:spPr>
        <p:txBody>
          <a:bodyPr>
            <a:normAutofit/>
          </a:bodyPr>
          <a:lstStyle/>
          <a:p>
            <a:r>
              <a:rPr lang="ru-BY" sz="44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1 курс</a:t>
            </a:r>
          </a:p>
        </p:txBody>
      </p:sp>
    </p:spTree>
    <p:extLst>
      <p:ext uri="{BB962C8B-B14F-4D97-AF65-F5344CB8AC3E}">
        <p14:creationId xmlns:p14="http://schemas.microsoft.com/office/powerpoint/2010/main" val="2249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C69EE-DE58-DDF4-372B-01AD8381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8204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с) Вычисление среднего балла каждого студента с формированием нового бинарного файла;</a:t>
            </a:r>
            <a:r>
              <a:rPr lang="ru-BY" dirty="0">
                <a:solidFill>
                  <a:schemeClr val="bg1"/>
                </a:solidFill>
                <a:effectLst/>
              </a:rPr>
              <a:t> </a:t>
            </a: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5" name="Объект 4" descr="Изображение выглядит как текст, снимок экрана, программное обеспечение, Операционная систе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041D442-8972-8CA5-4C20-069718F36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065"/>
            <a:ext cx="72602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8A4C7D-A34A-83FB-8D86-747B9AD72464}"/>
              </a:ext>
            </a:extLst>
          </p:cNvPr>
          <p:cNvSpPr txBox="1"/>
          <p:nvPr/>
        </p:nvSpPr>
        <p:spPr>
          <a:xfrm>
            <a:off x="8351520" y="1917065"/>
            <a:ext cx="355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Функция производит вычисление средних оценок студентов и запись результатов в новый бинарный файл.</a:t>
            </a:r>
            <a:endParaRPr lang="ru-BY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9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D12C9-82BF-78B3-6FAC-0038C6B4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177"/>
            <a:ext cx="10515600" cy="1325563"/>
          </a:xfrm>
        </p:spPr>
        <p:txBody>
          <a:bodyPr/>
          <a:lstStyle/>
          <a:p>
            <a:r>
              <a:rPr lang="ru-BY" dirty="0">
                <a:solidFill>
                  <a:schemeClr val="bg1"/>
                </a:solidFill>
              </a:rPr>
              <a:t>Описание работы функции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62F81-6FA9-FB5B-4025-D77CB252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1) </a:t>
            </a:r>
            <a:r>
              <a:rPr lang="ru-RU" dirty="0">
                <a:solidFill>
                  <a:schemeClr val="bg1"/>
                </a:solidFill>
              </a:rPr>
              <a:t>Открытие файлов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2)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Объявление структуры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3)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Чтение данных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4)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Создание объекта для хранения данных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Создает новый объект </a:t>
            </a:r>
            <a:r>
              <a:rPr lang="en" dirty="0">
                <a:solidFill>
                  <a:schemeClr val="bg1"/>
                </a:solidFill>
              </a:rPr>
              <a:t>avg </a:t>
            </a:r>
            <a:r>
              <a:rPr lang="ru-RU" dirty="0">
                <a:solidFill>
                  <a:schemeClr val="bg1"/>
                </a:solidFill>
              </a:rPr>
              <a:t>для записи информации о студенте.</a:t>
            </a: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67611-8FED-1B5C-4905-991F0AF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51" y="2834249"/>
            <a:ext cx="2928777" cy="454074"/>
          </a:xfrm>
          <a:prstGeom prst="rect">
            <a:avLst/>
          </a:prstGeom>
        </p:spPr>
      </p:pic>
      <p:pic>
        <p:nvPicPr>
          <p:cNvPr id="7" name="Рисунок 6" descr="Изображение выглядит как Шрифт, Графика,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A38BDD8-B19F-93EE-B2AD-D257FF27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88" y="4942350"/>
            <a:ext cx="3581486" cy="7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1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70A8CA4-9D77-A1D7-3180-BCE21182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08"/>
            <a:ext cx="10515600" cy="6636092"/>
          </a:xfrm>
        </p:spPr>
        <p:txBody>
          <a:bodyPr/>
          <a:lstStyle/>
          <a:p>
            <a:pPr marL="0" indent="0">
              <a:buNone/>
            </a:pPr>
            <a:r>
              <a:rPr lang="ru-BY" sz="2600" dirty="0">
                <a:solidFill>
                  <a:schemeClr val="bg1"/>
                </a:solidFill>
              </a:rPr>
              <a:t>5)</a:t>
            </a:r>
            <a:r>
              <a:rPr lang="ru-RU" sz="2600" dirty="0">
                <a:solidFill>
                  <a:schemeClr val="bg1"/>
                </a:solidFill>
              </a:rPr>
              <a:t> Копирование данных</a:t>
            </a: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600" dirty="0">
                <a:solidFill>
                  <a:schemeClr val="bg1"/>
                </a:solidFill>
              </a:rPr>
              <a:t>6) Вычисление среднего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bg1"/>
                </a:solidFill>
              </a:rPr>
              <a:t>	Вычисляет среднюю оценку на основе трех предметов и 	записывает её в поле </a:t>
            </a:r>
            <a:r>
              <a:rPr lang="en" sz="2600" dirty="0">
                <a:solidFill>
                  <a:schemeClr val="bg1"/>
                </a:solidFill>
              </a:rPr>
              <a:t>average.</a:t>
            </a: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600" dirty="0">
                <a:solidFill>
                  <a:schemeClr val="bg1"/>
                </a:solidFill>
              </a:rPr>
              <a:t>7) </a:t>
            </a:r>
            <a:r>
              <a:rPr lang="ru-RU" sz="2400" dirty="0">
                <a:solidFill>
                  <a:schemeClr val="bg1"/>
                </a:solidFill>
              </a:rPr>
              <a:t>Запись в выходной файл</a:t>
            </a: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39F105F-EC48-8976-DAD6-BB0EAE07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31" y="677035"/>
            <a:ext cx="7366024" cy="23437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5D9773-E106-68E3-7A4B-8A41216B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315" y="4582160"/>
            <a:ext cx="7411321" cy="4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9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9B5F2-EA36-CC21-618A-EE097E0B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d)</a:t>
            </a:r>
            <a:r>
              <a:rPr lang="ru-BY" sz="3500" dirty="0">
                <a:solidFill>
                  <a:schemeClr val="bg1"/>
                </a:solidFill>
              </a:rPr>
              <a:t> </a:t>
            </a:r>
            <a:r>
              <a:rPr lang="ru-RU" sz="3500" dirty="0">
                <a:solidFill>
                  <a:schemeClr val="bg1"/>
                </a:solidFill>
              </a:rPr>
              <a:t>Формирование списка неуспевающих, состоящего из фамилии, номера группы, номера зачетки</a:t>
            </a:r>
            <a:r>
              <a:rPr lang="ru-BY" sz="3500" dirty="0">
                <a:solidFill>
                  <a:schemeClr val="bg1"/>
                </a:solidFill>
                <a:effectLst/>
              </a:rPr>
              <a:t> </a:t>
            </a:r>
            <a:endParaRPr lang="ru-BY" sz="3500" dirty="0">
              <a:solidFill>
                <a:schemeClr val="bg1"/>
              </a:solidFill>
            </a:endParaRPr>
          </a:p>
        </p:txBody>
      </p:sp>
      <p:pic>
        <p:nvPicPr>
          <p:cNvPr id="5" name="Объект 4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686BEE7-F201-D830-930F-495F0CB1C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957" y="1253330"/>
            <a:ext cx="6739990" cy="54710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A9654-C923-C5F0-ECAF-5529A8585CC6}"/>
              </a:ext>
            </a:extLst>
          </p:cNvPr>
          <p:cNvSpPr txBox="1"/>
          <p:nvPr/>
        </p:nvSpPr>
        <p:spPr>
          <a:xfrm>
            <a:off x="8257735" y="2459504"/>
            <a:ext cx="3502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2400" dirty="0">
                <a:solidFill>
                  <a:schemeClr val="bg1"/>
                </a:solidFill>
              </a:rPr>
              <a:t>Функция создает список неуспевающих студентов и записывает данные в бинарный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323561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2A83A-8F3F-9EC1-628D-3DFB23FC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3035"/>
            <a:ext cx="10515600" cy="1325563"/>
          </a:xfrm>
        </p:spPr>
        <p:txBody>
          <a:bodyPr/>
          <a:lstStyle/>
          <a:p>
            <a:r>
              <a:rPr lang="ru-BY" dirty="0">
                <a:solidFill>
                  <a:schemeClr val="bg1"/>
                </a:solidFill>
              </a:rPr>
              <a:t>Описание работы функции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1249F-60CF-CAD7-E63D-5AD78825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756"/>
            <a:ext cx="11353800" cy="568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BY" sz="2600" dirty="0">
                <a:solidFill>
                  <a:schemeClr val="bg1"/>
                </a:solidFill>
              </a:rPr>
              <a:t>1) </a:t>
            </a:r>
            <a:r>
              <a:rPr lang="ru-RU" sz="2600" dirty="0">
                <a:solidFill>
                  <a:schemeClr val="bg1"/>
                </a:solidFill>
              </a:rPr>
              <a:t>Открытие файлов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bg1"/>
                </a:solidFill>
              </a:rPr>
              <a:t>2)</a:t>
            </a:r>
            <a:r>
              <a:rPr lang="ru-RU" sz="2600" dirty="0"/>
              <a:t> </a:t>
            </a:r>
            <a:r>
              <a:rPr lang="ru-RU" sz="2600" dirty="0">
                <a:solidFill>
                  <a:schemeClr val="bg1"/>
                </a:solidFill>
              </a:rPr>
              <a:t>Объявление структуры</a:t>
            </a: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BY" sz="2600" dirty="0">
                <a:solidFill>
                  <a:schemeClr val="bg1"/>
                </a:solidFill>
              </a:rPr>
              <a:t>3)</a:t>
            </a:r>
            <a:r>
              <a:rPr lang="ru-RU" sz="2600" dirty="0">
                <a:solidFill>
                  <a:schemeClr val="bg1"/>
                </a:solidFill>
              </a:rPr>
              <a:t> Чтение данных</a:t>
            </a: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600" dirty="0">
                <a:solidFill>
                  <a:schemeClr val="bg1"/>
                </a:solidFill>
              </a:rPr>
              <a:t>4) Проверка на неуспех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bg1"/>
                </a:solidFill>
              </a:rPr>
              <a:t>	Проверяет, ниже ли средняя оценка 4.0.</a:t>
            </a: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600" dirty="0">
                <a:solidFill>
                  <a:schemeClr val="bg1"/>
                </a:solidFill>
              </a:rPr>
              <a:t>5)</a:t>
            </a:r>
            <a:r>
              <a:rPr lang="ru-RU" sz="2600" dirty="0"/>
              <a:t> </a:t>
            </a:r>
            <a:r>
              <a:rPr lang="ru-RU" sz="2600" dirty="0">
                <a:solidFill>
                  <a:schemeClr val="bg1"/>
                </a:solidFill>
              </a:rPr>
              <a:t>Создание объекта для неуспевающего студента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bg1"/>
                </a:solidFill>
              </a:rPr>
              <a:t>	Создает новый объект </a:t>
            </a:r>
            <a:r>
              <a:rPr lang="en" sz="2600" dirty="0">
                <a:solidFill>
                  <a:schemeClr val="bg1"/>
                </a:solidFill>
              </a:rPr>
              <a:t>fs </a:t>
            </a:r>
            <a:r>
              <a:rPr lang="ru-RU" sz="2600" dirty="0">
                <a:solidFill>
                  <a:schemeClr val="bg1"/>
                </a:solidFill>
              </a:rPr>
              <a:t>для записи информации о неуспевающем 	студенте.</a:t>
            </a: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Шрифт, Графика, снимок экрана, типограф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95E5381-70AF-F5F4-25D9-8AC320A5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96" y="1756840"/>
            <a:ext cx="3553353" cy="662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553324-0EFD-6619-BBD0-F605983C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66" y="4229858"/>
            <a:ext cx="4008230" cy="5422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45EA31-7B60-DA44-B4FF-15265ACD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066" y="6167593"/>
            <a:ext cx="3303033" cy="5422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D4E725-AC09-0525-0F76-47037D1B9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796" y="2834413"/>
            <a:ext cx="10450605" cy="44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5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18B266-6D59-6026-787B-F4F852C3A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840886"/>
            <a:ext cx="10515600" cy="6650160"/>
          </a:xfrm>
        </p:spPr>
        <p:txBody>
          <a:bodyPr/>
          <a:lstStyle/>
          <a:p>
            <a:pPr marL="0" indent="0">
              <a:buNone/>
            </a:pPr>
            <a:r>
              <a:rPr lang="ru-BY" sz="2600" dirty="0">
                <a:solidFill>
                  <a:schemeClr val="bg1"/>
                </a:solidFill>
              </a:rPr>
              <a:t>6) </a:t>
            </a:r>
            <a:r>
              <a:rPr lang="ru-RU" sz="2600" dirty="0">
                <a:solidFill>
                  <a:schemeClr val="bg1"/>
                </a:solidFill>
              </a:rPr>
              <a:t>Заполнение полей структуры</a:t>
            </a:r>
          </a:p>
          <a:p>
            <a:pPr marL="0" indent="0">
              <a:buNone/>
            </a:pPr>
            <a:r>
              <a:rPr lang="ru-RU" sz="2600" dirty="0">
                <a:solidFill>
                  <a:schemeClr val="bg1"/>
                </a:solidFill>
              </a:rPr>
              <a:t>	Заполняет поля нового объекта данными о студенте.</a:t>
            </a: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600" dirty="0">
                <a:solidFill>
                  <a:schemeClr val="bg1"/>
                </a:solidFill>
              </a:rPr>
              <a:t>7)</a:t>
            </a:r>
            <a:r>
              <a:rPr lang="ru-RU" sz="2400" dirty="0">
                <a:solidFill>
                  <a:schemeClr val="bg1"/>
                </a:solidFill>
              </a:rPr>
              <a:t> Запись в выходной файл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14941DD-99A8-81EF-493D-78A5787E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25" y="1731303"/>
            <a:ext cx="7128231" cy="2316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E30795-DB8D-A684-CC24-56C183EF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24" y="4948946"/>
            <a:ext cx="7180505" cy="3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7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10C13-3D4A-205C-1ADD-076DBCCF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BY" sz="3500" dirty="0">
                <a:solidFill>
                  <a:schemeClr val="bg1"/>
                </a:solidFill>
              </a:rPr>
              <a:t>е) </a:t>
            </a:r>
            <a:r>
              <a:rPr lang="ru-RU" sz="3500" dirty="0">
                <a:solidFill>
                  <a:schemeClr val="bg1"/>
                </a:solidFill>
              </a:rPr>
              <a:t>Сортировка списка неуспевающих по группам, в группе - по фамилиям в алфавитном порядке</a:t>
            </a:r>
            <a:r>
              <a:rPr lang="ru-BY" sz="3500" dirty="0">
                <a:solidFill>
                  <a:schemeClr val="bg1"/>
                </a:solidFill>
                <a:effectLst/>
              </a:rPr>
              <a:t> </a:t>
            </a:r>
            <a:endParaRPr lang="ru-BY" sz="3500" dirty="0">
              <a:solidFill>
                <a:schemeClr val="bg1"/>
              </a:solidFill>
            </a:endParaRPr>
          </a:p>
        </p:txBody>
      </p:sp>
      <p:pic>
        <p:nvPicPr>
          <p:cNvPr id="5" name="Объект 4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A9741DD-BE19-7401-CEC7-EC0785AEA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3818"/>
            <a:ext cx="6097172" cy="52539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226AAE-F573-9B73-D6F3-5613732C52F2}"/>
              </a:ext>
            </a:extLst>
          </p:cNvPr>
          <p:cNvSpPr txBox="1"/>
          <p:nvPr/>
        </p:nvSpPr>
        <p:spPr>
          <a:xfrm>
            <a:off x="7533249" y="2493455"/>
            <a:ext cx="4154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2400" dirty="0">
                <a:solidFill>
                  <a:schemeClr val="bg1"/>
                </a:solidFill>
              </a:rPr>
              <a:t>Функция производит </a:t>
            </a:r>
            <a:r>
              <a:rPr lang="ru-RU" sz="2400" dirty="0">
                <a:solidFill>
                  <a:schemeClr val="bg1"/>
                </a:solidFill>
              </a:rPr>
              <a:t>сортировку списка неуспевающих студентов по группам и фамилиям, а затем запись отсортированных данных обратно в бинарный файл.</a:t>
            </a:r>
            <a:endParaRPr lang="ru-BY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4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1071B-EF09-3233-CA24-F9E441D9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BY" dirty="0">
                <a:solidFill>
                  <a:schemeClr val="bg1"/>
                </a:solidFill>
              </a:rPr>
              <a:t>Описание работы функции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221D-5EA8-14E9-52E8-6002E14B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1) </a:t>
            </a:r>
            <a:r>
              <a:rPr lang="ru-RU" dirty="0">
                <a:solidFill>
                  <a:schemeClr val="bg1"/>
                </a:solidFill>
              </a:rPr>
              <a:t>Открытие файла</a:t>
            </a:r>
          </a:p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2) </a:t>
            </a:r>
            <a:r>
              <a:rPr lang="ru-RU" dirty="0">
                <a:solidFill>
                  <a:schemeClr val="bg1"/>
                </a:solidFill>
              </a:rPr>
              <a:t>Объявление переменных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3)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Чтение данных о неуспевающих студентах и запись их в   массив</a:t>
            </a:r>
          </a:p>
          <a:p>
            <a:pPr marL="0" indent="0">
              <a:buNone/>
            </a:pP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, Шрифт, снимок экрана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A4DA888-2EBF-9F06-266D-DC62E153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41" y="2872838"/>
            <a:ext cx="3647834" cy="10801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B7FAF2-EC74-0AAD-525D-23990238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41" y="5000235"/>
            <a:ext cx="8983530" cy="10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6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D54700-59A1-A5F8-7BA0-BB5D835C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36"/>
            <a:ext cx="10515600" cy="669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4) </a:t>
            </a:r>
            <a:r>
              <a:rPr lang="ru-RU" sz="2400" dirty="0">
                <a:solidFill>
                  <a:schemeClr val="bg1"/>
                </a:solidFill>
              </a:rPr>
              <a:t>Сортировка данных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Использует стандартный алгоритм сортировки для 	упорядочивания студентов по группам и фамилиям с 	помощью функции </a:t>
            </a:r>
            <a:r>
              <a:rPr lang="en" sz="2400" dirty="0" err="1">
                <a:solidFill>
                  <a:schemeClr val="bg1"/>
                </a:solidFill>
              </a:rPr>
              <a:t>compareGroupAndSurnames</a:t>
            </a:r>
            <a:r>
              <a:rPr lang="en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" sz="2400" dirty="0">
                <a:solidFill>
                  <a:schemeClr val="bg1"/>
                </a:solidFill>
              </a:rPr>
              <a:t>5)</a:t>
            </a:r>
            <a:r>
              <a:rPr lang="ru-RU" sz="2400" dirty="0">
                <a:solidFill>
                  <a:schemeClr val="bg1"/>
                </a:solidFill>
              </a:rPr>
              <a:t> Запись в выходной файл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ru-RU" sz="2400" dirty="0">
                <a:solidFill>
                  <a:schemeClr val="bg1"/>
                </a:solidFill>
              </a:rPr>
              <a:t> Очистка памяти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1F73EC-B9D9-60C8-11C4-F437153E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82" y="1839645"/>
            <a:ext cx="7154949" cy="40779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30415B7-12BB-C9E0-A03E-29ACECBDD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982" y="2389724"/>
            <a:ext cx="7895724" cy="188061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A97FE2A-2513-7A6F-B2BC-C78801EB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982" y="4964429"/>
            <a:ext cx="8793436" cy="129569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рифт, Графика, текст, типограф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3A82951-ABFC-ED68-398B-CB811EBB7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981" y="6260122"/>
            <a:ext cx="1795467" cy="4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420EC-EE0F-B4BD-4A0B-6EBB8BF5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f) </a:t>
            </a:r>
            <a:r>
              <a:rPr lang="ru-RU" sz="3500" dirty="0">
                <a:solidFill>
                  <a:schemeClr val="bg1"/>
                </a:solidFill>
              </a:rPr>
              <a:t>Распечатка бинарного файла до сортировки и после</a:t>
            </a:r>
            <a:r>
              <a:rPr lang="ru-BY" sz="3500" dirty="0">
                <a:solidFill>
                  <a:schemeClr val="bg1"/>
                </a:solidFill>
                <a:effectLst/>
              </a:rPr>
              <a:t> </a:t>
            </a:r>
            <a:endParaRPr lang="ru-BY" sz="3500" dirty="0">
              <a:solidFill>
                <a:schemeClr val="bg1"/>
              </a:solidFill>
            </a:endParaRPr>
          </a:p>
        </p:txBody>
      </p:sp>
      <p:pic>
        <p:nvPicPr>
          <p:cNvPr id="5" name="Объект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5678A36-ADA6-E504-C078-F6B401251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343818"/>
            <a:ext cx="8191500" cy="33829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748D7-DED2-2F23-F7A0-52C09B0F91F7}"/>
              </a:ext>
            </a:extLst>
          </p:cNvPr>
          <p:cNvSpPr txBox="1"/>
          <p:nvPr/>
        </p:nvSpPr>
        <p:spPr>
          <a:xfrm>
            <a:off x="1278014" y="5283349"/>
            <a:ext cx="963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sz="2400" dirty="0">
                <a:solidFill>
                  <a:schemeClr val="bg1"/>
                </a:solidFill>
              </a:rPr>
              <a:t>Функция производит вывод на консоль данных из бинарного файла </a:t>
            </a:r>
          </a:p>
        </p:txBody>
      </p:sp>
    </p:spTree>
    <p:extLst>
      <p:ext uri="{BB962C8B-B14F-4D97-AF65-F5344CB8AC3E}">
        <p14:creationId xmlns:p14="http://schemas.microsoft.com/office/powerpoint/2010/main" val="162914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C08CB-8806-EA25-8ECB-D10146BB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350007"/>
            <a:ext cx="11161542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n-lt"/>
                <a:ea typeface="Hiragino Kaku Gothic StdN W8" panose="020B0800000000000000" pitchFamily="34" charset="-128"/>
              </a:rPr>
              <a:t>а) Формирование исходных бинарных файлов на базе исходных текстовых </a:t>
            </a:r>
            <a:endParaRPr lang="ru-BY" sz="5400" dirty="0">
              <a:solidFill>
                <a:schemeClr val="bg1"/>
              </a:solidFill>
              <a:latin typeface="+mn-lt"/>
              <a:ea typeface="Hiragino Kaku Gothic StdN W8" panose="020B0800000000000000" pitchFamily="34" charset="-128"/>
            </a:endParaRPr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5420391-55A6-7955-B0C1-FADB00AE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07" y="1675570"/>
            <a:ext cx="5209263" cy="48324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902B2A-9899-B273-2DE9-56E5B59D178D}"/>
              </a:ext>
            </a:extLst>
          </p:cNvPr>
          <p:cNvSpPr txBox="1"/>
          <p:nvPr/>
        </p:nvSpPr>
        <p:spPr>
          <a:xfrm>
            <a:off x="5759116" y="1675570"/>
            <a:ext cx="6144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2400" dirty="0">
                <a:solidFill>
                  <a:schemeClr val="bg1"/>
                </a:solidFill>
              </a:rPr>
              <a:t>Задача функции </a:t>
            </a:r>
            <a:r>
              <a:rPr lang="en-US" sz="2400" dirty="0" err="1">
                <a:solidFill>
                  <a:schemeClr val="bg1"/>
                </a:solidFill>
              </a:rPr>
              <a:t>createBinaryStudents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BY" sz="2400" dirty="0">
                <a:solidFill>
                  <a:schemeClr val="bg1"/>
                </a:solidFill>
              </a:rPr>
              <a:t>создать </a:t>
            </a:r>
            <a:r>
              <a:rPr lang="ru-RU" sz="2400" dirty="0">
                <a:solidFill>
                  <a:schemeClr val="bg1"/>
                </a:solidFill>
              </a:rPr>
              <a:t>бинарный файл с данными о студентах из текстового файла</a:t>
            </a:r>
          </a:p>
          <a:p>
            <a:endParaRPr lang="ru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1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72A48-0527-F79C-A90C-5DF9ECEB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BY" dirty="0">
                <a:solidFill>
                  <a:schemeClr val="bg1"/>
                </a:solidFill>
              </a:rPr>
              <a:t>Описание работы функции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01EB0F-E533-1F20-B93D-16EFAB7B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18396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1)</a:t>
            </a:r>
            <a:r>
              <a:rPr lang="ru-RU" dirty="0">
                <a:solidFill>
                  <a:schemeClr val="bg1"/>
                </a:solidFill>
              </a:rPr>
              <a:t> Открытие файла</a:t>
            </a:r>
          </a:p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2) Использование объекта</a:t>
            </a:r>
          </a:p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	Использование объекта с данными о неуспевающем 	студенте </a:t>
            </a:r>
          </a:p>
          <a:p>
            <a:pPr marL="0" indent="0">
              <a:buNone/>
            </a:pPr>
            <a:endParaRPr lang="ru-BY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3) Чтение данных</a:t>
            </a:r>
          </a:p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В цикле </a:t>
            </a:r>
            <a:r>
              <a:rPr lang="en" dirty="0">
                <a:solidFill>
                  <a:schemeClr val="bg1"/>
                </a:solidFill>
              </a:rPr>
              <a:t>while </a:t>
            </a:r>
            <a:r>
              <a:rPr lang="ru-RU" dirty="0">
                <a:solidFill>
                  <a:schemeClr val="bg1"/>
                </a:solidFill>
              </a:rPr>
              <a:t>происходит считывание записей студентов 	из файла. Чтение продолжается до тех пор, пока не 	достигнут конец файла.</a:t>
            </a:r>
            <a:endParaRPr lang="ru-BY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4DA384-BB80-3718-BC75-B18E3DC0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15" y="3736352"/>
            <a:ext cx="2762576" cy="483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B3318B-D3B6-A34F-6133-397AF4B9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15" y="6116966"/>
            <a:ext cx="9808043" cy="4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98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EFBD05-08BD-9605-56B4-AAA559B7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7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4) Вывод на консоль</a:t>
            </a:r>
          </a:p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Для каждого считанного студента выводится следующая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информация: Фамилия, Группа, </a:t>
            </a:r>
            <a:r>
              <a:rPr lang="en" dirty="0">
                <a:solidFill>
                  <a:schemeClr val="bg1"/>
                </a:solidFill>
              </a:rPr>
              <a:t>ID</a:t>
            </a:r>
            <a:r>
              <a:rPr lang="ru-RU" dirty="0">
                <a:solidFill>
                  <a:schemeClr val="bg1"/>
                </a:solidFill>
              </a:rPr>
              <a:t>, Средняя оценка.</a:t>
            </a: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9B6CF92-6B71-7EE4-0304-76296924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37" y="2789895"/>
            <a:ext cx="8066454" cy="15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6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732B-1C62-642C-ADF9-FC61D063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g)</a:t>
            </a:r>
            <a:r>
              <a:rPr lang="ru-RU" sz="3500" dirty="0">
                <a:solidFill>
                  <a:schemeClr val="bg1"/>
                </a:solidFill>
              </a:rPr>
              <a:t> Формирование ведомости оценок для заданной группы, упорядоченной по алфавиту</a:t>
            </a:r>
            <a:endParaRPr lang="ru-BY" sz="3500" dirty="0">
              <a:solidFill>
                <a:schemeClr val="bg1"/>
              </a:solidFill>
            </a:endParaRPr>
          </a:p>
        </p:txBody>
      </p:sp>
      <p:pic>
        <p:nvPicPr>
          <p:cNvPr id="5" name="Объект 4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10AE192-FB50-8D3C-0583-575C47B2F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13521" cy="49773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D4122-74BB-10AA-6E31-09DE26308953}"/>
              </a:ext>
            </a:extLst>
          </p:cNvPr>
          <p:cNvSpPr txBox="1"/>
          <p:nvPr/>
        </p:nvSpPr>
        <p:spPr>
          <a:xfrm>
            <a:off x="7356841" y="2110154"/>
            <a:ext cx="4474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Функция предназначена для сортировки студентов по фамилиям в указанной группе и записи отсортированных данных обратно в бинарный файл.</a:t>
            </a:r>
            <a:endParaRPr lang="ru-BY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63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8A410-0D67-EE07-BDEC-17CE2B77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>
                <a:solidFill>
                  <a:schemeClr val="bg1"/>
                </a:solidFill>
              </a:rPr>
              <a:t>Описание работы функции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AB01B5-FD7C-B1BB-25C7-DCEA303B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1) </a:t>
            </a:r>
            <a:r>
              <a:rPr lang="ru-RU" sz="2400" dirty="0">
                <a:solidFill>
                  <a:schemeClr val="bg1"/>
                </a:solidFill>
              </a:rPr>
              <a:t>Открытие файла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2) Использование динамического массива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Создаётся указатель на массив </a:t>
            </a:r>
            <a:r>
              <a:rPr lang="en" sz="2400" dirty="0" err="1">
                <a:solidFill>
                  <a:schemeClr val="bg1"/>
                </a:solidFill>
              </a:rPr>
              <a:t>StudentFull</a:t>
            </a:r>
            <a:r>
              <a:rPr lang="en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хранения 	студентов целевой группы, а также переменная </a:t>
            </a:r>
            <a:r>
              <a:rPr lang="en" sz="2400" dirty="0">
                <a:solidFill>
                  <a:schemeClr val="bg1"/>
                </a:solidFill>
              </a:rPr>
              <a:t>size </a:t>
            </a:r>
            <a:r>
              <a:rPr lang="ru-RU" sz="2400" dirty="0">
                <a:solidFill>
                  <a:schemeClr val="bg1"/>
                </a:solidFill>
              </a:rPr>
              <a:t>для 	отслеживания количества студентов.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endParaRPr lang="ru-BY" dirty="0"/>
          </a:p>
        </p:txBody>
      </p:sp>
      <p:pic>
        <p:nvPicPr>
          <p:cNvPr id="6" name="Рисунок 5" descr="Изображение выглядит как текст, Шрифт, снимок экрана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832FA05-7B59-00D4-E696-CAD5B560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83" y="3958459"/>
            <a:ext cx="4019756" cy="11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98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BF2870-BFFE-A07F-C816-4E4C1BCA7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C41C28-A31A-BD02-7BF8-B32EADA0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04"/>
            <a:ext cx="10515600" cy="667829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3) Чтение данных и запись в массив. Закрытие файла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В цикле </a:t>
            </a:r>
            <a:r>
              <a:rPr lang="en" sz="2400" dirty="0">
                <a:solidFill>
                  <a:schemeClr val="bg1"/>
                </a:solidFill>
              </a:rPr>
              <a:t>while </a:t>
            </a:r>
            <a:r>
              <a:rPr lang="ru-RU" sz="2400" dirty="0">
                <a:solidFill>
                  <a:schemeClr val="bg1"/>
                </a:solidFill>
              </a:rPr>
              <a:t>происходит считывание записей студентов из 	файла. Если группа студента совпадает с целевой, запись 	добавляется в массив.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4) Сортировка массива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После завершения чтения данные студентов целевой группы 	сортируются по фамилиям с помощью функции </a:t>
            </a:r>
            <a:r>
              <a:rPr lang="en" sz="2400" dirty="0">
                <a:solidFill>
                  <a:schemeClr val="bg1"/>
                </a:solidFill>
              </a:rPr>
              <a:t>std::sort </a:t>
            </a:r>
            <a:r>
              <a:rPr lang="ru-RU" sz="2400" dirty="0">
                <a:solidFill>
                  <a:schemeClr val="bg1"/>
                </a:solidFill>
              </a:rPr>
              <a:t>и 	функции 	сравнения </a:t>
            </a:r>
            <a:r>
              <a:rPr lang="en" sz="2400" dirty="0" err="1">
                <a:solidFill>
                  <a:schemeClr val="bg1"/>
                </a:solidFill>
              </a:rPr>
              <a:t>compareSurnames</a:t>
            </a:r>
            <a:r>
              <a:rPr lang="en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BY" dirty="0"/>
              <a:t>	</a:t>
            </a: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9" name="Рисунок 8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50D2FE7-5A6D-AEAF-B9DD-9234F730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78" y="5398038"/>
            <a:ext cx="8246857" cy="128025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255ABF9-2BBA-8BE9-FED0-0F891CF8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78" y="1695353"/>
            <a:ext cx="6400800" cy="1397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4C79DD-F8C7-DAD9-80C8-7C6F774BB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578" y="4840357"/>
            <a:ext cx="5704032" cy="37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5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11A06F-E90C-B87E-3B0C-39A0A2B4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650"/>
            <a:ext cx="10515600" cy="6718300"/>
          </a:xfrm>
        </p:spPr>
        <p:txBody>
          <a:bodyPr/>
          <a:lstStyle/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5) Запись данных в файл</a:t>
            </a:r>
          </a:p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Открывается тот же бинарный файл для записи. 	Отсортированные данные записываются обратно в файл.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6) Очистка памяти</a:t>
            </a: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2852E04-8D22-BDF6-A768-B769D5C2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2296319"/>
            <a:ext cx="7707669" cy="1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4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3480F-7F61-ED80-8360-16E0785F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3"/>
            <a:ext cx="10515600" cy="1325563"/>
          </a:xfrm>
        </p:spPr>
        <p:txBody>
          <a:bodyPr>
            <a:normAutofit/>
          </a:bodyPr>
          <a:lstStyle/>
          <a:p>
            <a:r>
              <a:rPr lang="ru-BY" sz="3500" dirty="0">
                <a:solidFill>
                  <a:schemeClr val="bg1"/>
                </a:solidFill>
              </a:rPr>
              <a:t>h</a:t>
            </a:r>
            <a:r>
              <a:rPr lang="en-US" sz="3500" dirty="0">
                <a:solidFill>
                  <a:schemeClr val="bg1"/>
                </a:solidFill>
              </a:rPr>
              <a:t>)</a:t>
            </a:r>
            <a:r>
              <a:rPr lang="ru-BY" sz="3500" dirty="0">
                <a:solidFill>
                  <a:schemeClr val="bg1"/>
                </a:solidFill>
              </a:rPr>
              <a:t> </a:t>
            </a:r>
            <a:r>
              <a:rPr lang="ru-RU" sz="3500" dirty="0">
                <a:solidFill>
                  <a:schemeClr val="bg1"/>
                </a:solidFill>
              </a:rPr>
              <a:t>Формирование ведомости оценок для заданной группы, упорядоченной по убыванию среднего балла</a:t>
            </a:r>
            <a:endParaRPr lang="ru-BY" sz="3500" dirty="0">
              <a:solidFill>
                <a:schemeClr val="bg1"/>
              </a:solidFill>
            </a:endParaRPr>
          </a:p>
        </p:txBody>
      </p:sp>
      <p:pic>
        <p:nvPicPr>
          <p:cNvPr id="5" name="Объект 4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D6939DA-2933-87FD-20A2-CBE9B58B1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6375"/>
            <a:ext cx="6023670" cy="52308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95EE9-CA66-F192-A863-8A53E31CCAE7}"/>
              </a:ext>
            </a:extLst>
          </p:cNvPr>
          <p:cNvSpPr txBox="1"/>
          <p:nvPr/>
        </p:nvSpPr>
        <p:spPr>
          <a:xfrm>
            <a:off x="7710487" y="2337455"/>
            <a:ext cx="39766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Функция предназначена для сортировки студентов по убыванию среднего балла в указанной группе и записи отсортированных данных обратно в бинарный файл.</a:t>
            </a:r>
            <a:endParaRPr lang="ru-BY" sz="2400" dirty="0">
              <a:solidFill>
                <a:schemeClr val="bg1"/>
              </a:solidFill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71649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7CDB00-D89E-8A79-58DC-8E7025464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731-6B7C-D1ED-D943-568BAE92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>
                <a:solidFill>
                  <a:schemeClr val="bg1"/>
                </a:solidFill>
              </a:rPr>
              <a:t>Описание работы функции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F16EC-BA75-4908-4227-07688F9A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1) </a:t>
            </a:r>
            <a:r>
              <a:rPr lang="ru-RU" sz="2400" dirty="0">
                <a:solidFill>
                  <a:schemeClr val="bg1"/>
                </a:solidFill>
              </a:rPr>
              <a:t>Открытие файла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2) Использование динамического массива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Создаётся указатель на массив </a:t>
            </a:r>
            <a:r>
              <a:rPr lang="en" sz="2400" dirty="0" err="1">
                <a:solidFill>
                  <a:schemeClr val="bg1"/>
                </a:solidFill>
              </a:rPr>
              <a:t>StudentFull</a:t>
            </a:r>
            <a:r>
              <a:rPr lang="en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хранения 	студентов целевой группы, а также переменная </a:t>
            </a:r>
            <a:r>
              <a:rPr lang="en" sz="2400" dirty="0">
                <a:solidFill>
                  <a:schemeClr val="bg1"/>
                </a:solidFill>
              </a:rPr>
              <a:t>size </a:t>
            </a:r>
            <a:r>
              <a:rPr lang="ru-RU" sz="2400" dirty="0">
                <a:solidFill>
                  <a:schemeClr val="bg1"/>
                </a:solidFill>
              </a:rPr>
              <a:t>для 	отслеживания количества студентов.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endParaRPr lang="ru-BY" dirty="0"/>
          </a:p>
        </p:txBody>
      </p:sp>
      <p:pic>
        <p:nvPicPr>
          <p:cNvPr id="6" name="Рисунок 5" descr="Изображение выглядит как текст, Шрифт, снимок экрана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197A6AC-3898-198C-3399-64906E24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83" y="3958459"/>
            <a:ext cx="4019756" cy="11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1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B5F8EDE-E229-4650-1A36-DF954CE4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04"/>
            <a:ext cx="10515600" cy="667829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3) Чтение данных и запись в массив. Закрытие файла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В цикле </a:t>
            </a:r>
            <a:r>
              <a:rPr lang="en" sz="2400" dirty="0">
                <a:solidFill>
                  <a:schemeClr val="bg1"/>
                </a:solidFill>
              </a:rPr>
              <a:t>while </a:t>
            </a:r>
            <a:r>
              <a:rPr lang="ru-RU" sz="2400" dirty="0">
                <a:solidFill>
                  <a:schemeClr val="bg1"/>
                </a:solidFill>
              </a:rPr>
              <a:t>происходит считывание записей студентов из 	файла. Если группа студента совпадает с целевой, запись 	добавляется в массив.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4) Сортировка массива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После завершения чтения данные студентов целевой группы 	сортируются по фамилиям с помощью функции </a:t>
            </a:r>
            <a:r>
              <a:rPr lang="en" sz="2400" dirty="0">
                <a:solidFill>
                  <a:schemeClr val="bg1"/>
                </a:solidFill>
              </a:rPr>
              <a:t>std::sort </a:t>
            </a:r>
            <a:r>
              <a:rPr lang="ru-RU" sz="2400" dirty="0">
                <a:solidFill>
                  <a:schemeClr val="bg1"/>
                </a:solidFill>
              </a:rPr>
              <a:t>и 	функции 	сравнения </a:t>
            </a:r>
            <a:r>
              <a:rPr lang="en" sz="2400" dirty="0">
                <a:solidFill>
                  <a:schemeClr val="bg1"/>
                </a:solidFill>
              </a:rPr>
              <a:t>compare</a:t>
            </a:r>
            <a:r>
              <a:rPr lang="en-US" sz="2400" dirty="0">
                <a:solidFill>
                  <a:schemeClr val="bg1"/>
                </a:solidFill>
              </a:rPr>
              <a:t>Average</a:t>
            </a:r>
            <a:r>
              <a:rPr lang="en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BY" dirty="0"/>
              <a:t>	</a:t>
            </a: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B42546-E6D3-89C3-8E06-3C050D34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29" y="4826980"/>
            <a:ext cx="6913938" cy="39135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B309189-49C6-F1C7-6138-D3316CF1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78" y="1695353"/>
            <a:ext cx="6400800" cy="139700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14211E1-5E26-A701-8737-E0491536A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329" y="5308170"/>
            <a:ext cx="8080485" cy="13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82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B2B4C-7D23-4ADA-AF5B-D6F443B9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 err="1">
                <a:solidFill>
                  <a:schemeClr val="bg1"/>
                </a:solidFill>
              </a:rPr>
              <a:t>i</a:t>
            </a:r>
            <a:r>
              <a:rPr lang="en-US" sz="3500" dirty="0">
                <a:solidFill>
                  <a:schemeClr val="bg1"/>
                </a:solidFill>
              </a:rPr>
              <a:t>) </a:t>
            </a:r>
            <a:r>
              <a:rPr lang="ru-RU" sz="3500" dirty="0">
                <a:solidFill>
                  <a:schemeClr val="bg1"/>
                </a:solidFill>
              </a:rPr>
              <a:t>Формирования списка отличников, состоящего из фамилии, номера группы, номера зачетки</a:t>
            </a:r>
            <a:r>
              <a:rPr lang="ru-BY" sz="3500" dirty="0">
                <a:solidFill>
                  <a:schemeClr val="bg1"/>
                </a:solidFill>
                <a:effectLst/>
              </a:rPr>
              <a:t> </a:t>
            </a:r>
            <a:endParaRPr lang="ru-BY" sz="3500" dirty="0">
              <a:solidFill>
                <a:schemeClr val="bg1"/>
              </a:solidFill>
            </a:endParaRPr>
          </a:p>
        </p:txBody>
      </p:sp>
      <p:pic>
        <p:nvPicPr>
          <p:cNvPr id="5" name="Объект 4" descr="Изображение выглядит как текст, снимок экрана, программное обеспечение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BB43B06-1088-5FFC-CEE7-FE14B9C3C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3818"/>
            <a:ext cx="5970563" cy="48741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FC523-954E-66BE-DFB4-D847561F3093}"/>
              </a:ext>
            </a:extLst>
          </p:cNvPr>
          <p:cNvSpPr txBox="1"/>
          <p:nvPr/>
        </p:nvSpPr>
        <p:spPr>
          <a:xfrm>
            <a:off x="7371471" y="1955410"/>
            <a:ext cx="3982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Функция предназначена для создания списка студентов с хорошими оценками (средняя оценка 8.0 и выше) и записи этих данных в новый бинарный файл.</a:t>
            </a:r>
            <a:endParaRPr lang="ru-BY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5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04A62-7A17-55AA-F05A-4986D122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Описание работы функции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25E64-2D2A-596D-175F-360ECF157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1) </a:t>
            </a:r>
            <a:r>
              <a:rPr lang="ru-RU" sz="2400" dirty="0">
                <a:solidFill>
                  <a:schemeClr val="bg1"/>
                </a:solidFill>
              </a:rPr>
              <a:t>Открытие файлов.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Открывает входной файл для чтения.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Открывает выходной файл для записи в бинарном 	формате.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2)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Чтение данных.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Считывает строки из входного файла до конца файла.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98C625-89FB-A130-7A41-AC4E35CE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95" y="3259848"/>
            <a:ext cx="9131609" cy="955926"/>
          </a:xfrm>
          <a:prstGeom prst="rect">
            <a:avLst/>
          </a:prstGeom>
        </p:spPr>
      </p:pic>
      <p:pic>
        <p:nvPicPr>
          <p:cNvPr id="8" name="Рисунок 7" descr="Изображение выглядит как Шрифт, текст, Графика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27EAF3E-EC14-68E5-7FEE-1DAC3822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78" y="5251181"/>
            <a:ext cx="7325403" cy="10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84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78676-FE25-5DD7-F94A-4A8383D1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BY" dirty="0">
                <a:solidFill>
                  <a:schemeClr val="bg1"/>
                </a:solidFill>
              </a:rPr>
              <a:t>Описание работы функции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E6055-4F8B-3C2D-C7B9-6C41158B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1) </a:t>
            </a:r>
            <a:r>
              <a:rPr lang="ru-RU" sz="2400" dirty="0">
                <a:solidFill>
                  <a:schemeClr val="bg1"/>
                </a:solidFill>
              </a:rPr>
              <a:t>Открытие файлов</a:t>
            </a:r>
          </a:p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2) Чтение данных</a:t>
            </a:r>
          </a:p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В цикле </a:t>
            </a:r>
            <a:r>
              <a:rPr lang="en" sz="2400" dirty="0">
                <a:solidFill>
                  <a:schemeClr val="bg1"/>
                </a:solidFill>
              </a:rPr>
              <a:t>while </a:t>
            </a:r>
            <a:r>
              <a:rPr lang="ru-RU" sz="2400" dirty="0">
                <a:solidFill>
                  <a:schemeClr val="bg1"/>
                </a:solidFill>
              </a:rPr>
              <a:t>происходит считывание записей студентов 	из 	входного файла.</a:t>
            </a:r>
          </a:p>
          <a:p>
            <a:pPr marL="0" indent="0">
              <a:buNone/>
            </a:pPr>
            <a:endParaRPr lang="ru-BY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CCEDA8-5F2D-3AB5-550D-4B15B730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39" y="3582647"/>
            <a:ext cx="8809565" cy="3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3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5FB0E3-22EC-B769-84BB-95FF79E5B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D7C31B6-92DF-74D8-EEE8-44B4548D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7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3) Отбор студентов. Запись данных</a:t>
            </a:r>
          </a:p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Если средняя оценка студента равна или превышает 8.0, создаётся 	новый объект </a:t>
            </a:r>
            <a:r>
              <a:rPr lang="en" sz="2400" dirty="0" err="1">
                <a:solidFill>
                  <a:schemeClr val="bg1"/>
                </a:solidFill>
              </a:rPr>
              <a:t>StudentFull</a:t>
            </a:r>
            <a:r>
              <a:rPr lang="en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в который копируются данные о 	фамилии, </a:t>
            </a:r>
            <a:r>
              <a:rPr lang="en" sz="2400" dirty="0">
                <a:solidFill>
                  <a:schemeClr val="bg1"/>
                </a:solidFill>
              </a:rPr>
              <a:t>ID </a:t>
            </a:r>
            <a:r>
              <a:rPr lang="ru-RU" sz="2400" dirty="0">
                <a:solidFill>
                  <a:schemeClr val="bg1"/>
                </a:solidFill>
              </a:rPr>
              <a:t>и группе. Остальные поля инициализируются нулями.</a:t>
            </a:r>
            <a:endParaRPr lang="ru-BY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 descr="Изображение выглядит как текст, снимок экрана, программное обеспечение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96A7D81-CD62-2BC6-3525-6FE00AB1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27" y="2097958"/>
            <a:ext cx="79129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67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8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4D3397-D73E-2018-F25E-B2D2135D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674"/>
            <a:ext cx="10515600" cy="5920289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3)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Парсинг данных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Для каждой строки: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Создает строковый поток (</a:t>
            </a:r>
            <a:r>
              <a:rPr lang="en" sz="2400" dirty="0">
                <a:solidFill>
                  <a:schemeClr val="bg1"/>
                </a:solidFill>
              </a:rPr>
              <a:t>std::</a:t>
            </a:r>
            <a:r>
              <a:rPr lang="en" sz="2400" dirty="0" err="1">
                <a:solidFill>
                  <a:schemeClr val="bg1"/>
                </a:solidFill>
              </a:rPr>
              <a:t>stringstream</a:t>
            </a:r>
            <a:r>
              <a:rPr lang="en" sz="2400" dirty="0">
                <a:solidFill>
                  <a:schemeClr val="bg1"/>
                </a:solidFill>
              </a:rPr>
              <a:t>) </a:t>
            </a:r>
            <a:r>
              <a:rPr lang="ru-RU" sz="2400" dirty="0">
                <a:solidFill>
                  <a:schemeClr val="bg1"/>
                </a:solidFill>
              </a:rPr>
              <a:t>для разбора.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Извлекает поля: индекс, фамилию, имя и отчество.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4)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Проверка и создание структуры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	Проверяет, успешно ли извлечены все поля.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Создает объект структуры </a:t>
            </a:r>
            <a:r>
              <a:rPr lang="en-US" sz="2400" dirty="0" err="1">
                <a:solidFill>
                  <a:schemeClr val="bg1"/>
                </a:solidFill>
              </a:rPr>
              <a:t>StudentFull</a:t>
            </a:r>
            <a:r>
              <a:rPr lang="en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хранения информации о 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студенте.</a:t>
            </a: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E6A8BA-3369-E9F3-6ABB-096A2011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84" y="2288381"/>
            <a:ext cx="10301230" cy="92843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31DF782-95D1-7687-3EC7-66B75915C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84" y="4588502"/>
            <a:ext cx="5918200" cy="20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9DA2C0-941F-22A1-FDCE-A0F81F5ED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49"/>
            <a:ext cx="10515600" cy="660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5) </a:t>
            </a:r>
            <a:r>
              <a:rPr lang="ru-RU" sz="2200" dirty="0">
                <a:solidFill>
                  <a:schemeClr val="bg1"/>
                </a:solidFill>
              </a:rPr>
              <a:t>Копирование данных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ru-RU" sz="2200" dirty="0">
                <a:solidFill>
                  <a:schemeClr val="bg1"/>
                </a:solidFill>
              </a:rPr>
              <a:t>Копирует фамилию, имя и отчество в соответствующие поля </a:t>
            </a: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ru-RU" sz="2200" dirty="0">
                <a:solidFill>
                  <a:schemeClr val="bg1"/>
                </a:solidFill>
              </a:rPr>
              <a:t>структуры.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6) </a:t>
            </a:r>
            <a:r>
              <a:rPr lang="ru-RU" sz="2200" dirty="0">
                <a:solidFill>
                  <a:schemeClr val="bg1"/>
                </a:solidFill>
              </a:rPr>
              <a:t>Инициализация остальных полей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ru-RU" sz="2200" dirty="0">
                <a:solidFill>
                  <a:schemeClr val="bg1"/>
                </a:solidFill>
              </a:rPr>
              <a:t>Устанавливает значения для группы и оценок в 0, а среднее </a:t>
            </a: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ru-RU" sz="2200" dirty="0">
                <a:solidFill>
                  <a:schemeClr val="bg1"/>
                </a:solidFill>
              </a:rPr>
              <a:t>значение в 0.0.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7) </a:t>
            </a:r>
            <a:r>
              <a:rPr lang="ru-RU" sz="2200" dirty="0">
                <a:solidFill>
                  <a:schemeClr val="bg1"/>
                </a:solidFill>
              </a:rPr>
              <a:t>Запись в бинарный файл. Закрытие файлов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	Записывает объект </a:t>
            </a:r>
            <a:r>
              <a:rPr lang="en-US" sz="2200" dirty="0" err="1">
                <a:solidFill>
                  <a:schemeClr val="bg1"/>
                </a:solidFill>
              </a:rPr>
              <a:t>StudentFull</a:t>
            </a:r>
            <a:r>
              <a:rPr lang="en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в выходной бинарный файл. </a:t>
            </a: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ru-RU" sz="2200" dirty="0">
                <a:solidFill>
                  <a:schemeClr val="bg1"/>
                </a:solidFill>
              </a:rPr>
              <a:t>Закрывает входной и выходной файлы после завершения работы.</a:t>
            </a:r>
            <a:endParaRPr lang="ru-BY" sz="22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7EA972-7200-9061-1A95-43BAFE49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67" y="1262106"/>
            <a:ext cx="8315828" cy="93436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Шрифт, снимок экрана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E80C478-41D8-7C61-8472-E9CCB76BA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66" y="3267533"/>
            <a:ext cx="4433637" cy="121469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Шрифт, Графика, снимок экрана, текс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DC36082-2244-ADED-BCD6-A9F5F8791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499" y="6105167"/>
            <a:ext cx="1963155" cy="7528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481630-1798-CCA1-A198-6BF3EBAD6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865" y="5679288"/>
            <a:ext cx="8984019" cy="4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9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DDADA-ED50-D4F8-D582-78EA8266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b) </a:t>
            </a:r>
            <a:r>
              <a:rPr lang="ru-RU" sz="3200" dirty="0">
                <a:solidFill>
                  <a:schemeClr val="bg1"/>
                </a:solidFill>
              </a:rPr>
              <a:t>Подсоединения фамилии студентов к ведомостям оценок с формированием нового бинарного файла</a:t>
            </a:r>
            <a:r>
              <a:rPr lang="ru-BY" sz="3200" dirty="0">
                <a:solidFill>
                  <a:schemeClr val="bg1"/>
                </a:solidFill>
                <a:effectLst/>
              </a:rPr>
              <a:t> </a:t>
            </a:r>
            <a:endParaRPr lang="ru-BY" sz="3200" dirty="0">
              <a:solidFill>
                <a:schemeClr val="bg1"/>
              </a:solidFill>
            </a:endParaRP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A3BB127-A274-79BC-8AC1-8D4616E9A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5563"/>
            <a:ext cx="6025610" cy="54675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E5028-A2AC-2AEA-97A1-2805B0DE42DF}"/>
              </a:ext>
            </a:extLst>
          </p:cNvPr>
          <p:cNvSpPr txBox="1"/>
          <p:nvPr/>
        </p:nvSpPr>
        <p:spPr>
          <a:xfrm>
            <a:off x="7376160" y="2644170"/>
            <a:ext cx="4430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sz="2400" dirty="0">
                <a:solidFill>
                  <a:schemeClr val="bg1"/>
                </a:solidFill>
              </a:rPr>
              <a:t>Задача данной функции создать бинарный файл, в котором будут данные студентов и их оценки </a:t>
            </a:r>
          </a:p>
        </p:txBody>
      </p:sp>
    </p:spTree>
    <p:extLst>
      <p:ext uri="{BB962C8B-B14F-4D97-AF65-F5344CB8AC3E}">
        <p14:creationId xmlns:p14="http://schemas.microsoft.com/office/powerpoint/2010/main" val="219533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04F27-738E-57C2-D836-F4D3A1F6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dirty="0">
                <a:solidFill>
                  <a:schemeClr val="bg1"/>
                </a:solidFill>
              </a:rPr>
              <a:t>Описание работы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EE6613-DD81-8106-8E3E-B9143CC55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2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1) </a:t>
            </a:r>
            <a:r>
              <a:rPr lang="ru-RU" sz="2400" dirty="0">
                <a:solidFill>
                  <a:schemeClr val="bg1"/>
                </a:solidFill>
              </a:rPr>
              <a:t>Открытие файлов</a:t>
            </a:r>
          </a:p>
          <a:p>
            <a:pPr marL="0" indent="0">
              <a:buNone/>
            </a:pPr>
            <a:r>
              <a:rPr lang="ru-BY" sz="2400" dirty="0">
                <a:solidFill>
                  <a:schemeClr val="bg1"/>
                </a:solidFill>
              </a:rPr>
              <a:t>2)</a:t>
            </a:r>
            <a:r>
              <a:rPr lang="ru-RU" sz="2400" dirty="0">
                <a:solidFill>
                  <a:schemeClr val="bg1"/>
                </a:solidFill>
              </a:rPr>
              <a:t> Чтение данных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3) Парсинг данных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Для каждой строки: Создает строковый поток 	(</a:t>
            </a:r>
            <a:r>
              <a:rPr lang="en" sz="2400" dirty="0">
                <a:solidFill>
                  <a:schemeClr val="bg1"/>
                </a:solidFill>
              </a:rPr>
              <a:t>std::</a:t>
            </a:r>
            <a:r>
              <a:rPr lang="en" sz="2400" dirty="0" err="1">
                <a:solidFill>
                  <a:schemeClr val="bg1"/>
                </a:solidFill>
              </a:rPr>
              <a:t>stringstream</a:t>
            </a:r>
            <a:r>
              <a:rPr lang="en" sz="2400" dirty="0">
                <a:solidFill>
                  <a:schemeClr val="bg1"/>
                </a:solidFill>
              </a:rPr>
              <a:t>) </a:t>
            </a:r>
            <a:r>
              <a:rPr lang="ru-RU" sz="2400" dirty="0">
                <a:solidFill>
                  <a:schemeClr val="bg1"/>
                </a:solidFill>
              </a:rPr>
              <a:t>для  	разбора.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	Извлекает поля: группу, индекс студента, предметы и оценки.</a:t>
            </a: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 descr="Изображение выглядит как текст, Шриф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A7FCADA-E6A6-23B3-B613-143C02CF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99" y="4446903"/>
            <a:ext cx="878185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3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C02C45-2C53-8AB0-4876-919F3127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4) </a:t>
            </a:r>
            <a:r>
              <a:rPr lang="ru-RU" dirty="0">
                <a:solidFill>
                  <a:schemeClr val="bg1"/>
                </a:solidFill>
              </a:rPr>
              <a:t>Проверка и создание структуры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Проверяет, успешно ли извлечены все поля.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Создает объект структуры </a:t>
            </a:r>
            <a:r>
              <a:rPr lang="en" dirty="0" err="1">
                <a:solidFill>
                  <a:schemeClr val="bg1"/>
                </a:solidFill>
              </a:rPr>
              <a:t>StudentFull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хранения 	информации о оценках студента.</a:t>
            </a: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7ECF6C3-975B-612E-5060-8EF2EF54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30" y="2504122"/>
            <a:ext cx="4941570" cy="36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7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59C5DF-6A4E-F499-9699-36F69E58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4"/>
            <a:ext cx="10515600" cy="6358255"/>
          </a:xfrm>
        </p:spPr>
        <p:txBody>
          <a:bodyPr/>
          <a:lstStyle/>
          <a:p>
            <a:pPr marL="0" indent="0">
              <a:buNone/>
            </a:pPr>
            <a:r>
              <a:rPr lang="ru-BY" dirty="0">
                <a:solidFill>
                  <a:schemeClr val="bg1"/>
                </a:solidFill>
              </a:rPr>
              <a:t>5) </a:t>
            </a:r>
            <a:r>
              <a:rPr lang="ru-RU" dirty="0">
                <a:solidFill>
                  <a:schemeClr val="bg1"/>
                </a:solidFill>
              </a:rPr>
              <a:t>Заполнение оценок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Преобразует оценки из строк в целые числа и заполняет 	соответствующие поля структуры.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6) Запись в бинарный файл. Закрытие файлов</a:t>
            </a:r>
            <a:endParaRPr lang="ru-BY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, Шрифт, снимок экрана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2C60645-A0DF-4F29-B1BA-AA2750F5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69" y="1612900"/>
            <a:ext cx="4972793" cy="23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8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1097</Words>
  <Application>Microsoft Macintosh PowerPoint</Application>
  <PresentationFormat>Широкоэкранный</PresentationFormat>
  <Paragraphs>171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Hiragino Kaku Gothic StdN W8</vt:lpstr>
      <vt:lpstr>Aptos</vt:lpstr>
      <vt:lpstr>Aptos Display</vt:lpstr>
      <vt:lpstr>Arial</vt:lpstr>
      <vt:lpstr>Тема Office</vt:lpstr>
      <vt:lpstr>Практика</vt:lpstr>
      <vt:lpstr>а) Формирование исходных бинарных файлов на базе исходных текстовых </vt:lpstr>
      <vt:lpstr>Описание работы функции</vt:lpstr>
      <vt:lpstr>Презентация PowerPoint</vt:lpstr>
      <vt:lpstr>Презентация PowerPoint</vt:lpstr>
      <vt:lpstr>b) Подсоединения фамилии студентов к ведомостям оценок с формированием нового бинарного файла </vt:lpstr>
      <vt:lpstr>Описание работы функции</vt:lpstr>
      <vt:lpstr>Презентация PowerPoint</vt:lpstr>
      <vt:lpstr>Презентация PowerPoint</vt:lpstr>
      <vt:lpstr>с) Вычисление среднего балла каждого студента с формированием нового бинарного файла; </vt:lpstr>
      <vt:lpstr>Описание работы функции</vt:lpstr>
      <vt:lpstr>Презентация PowerPoint</vt:lpstr>
      <vt:lpstr>d) Формирование списка неуспевающих, состоящего из фамилии, номера группы, номера зачетки </vt:lpstr>
      <vt:lpstr>Описание работы функции</vt:lpstr>
      <vt:lpstr>Презентация PowerPoint</vt:lpstr>
      <vt:lpstr>е) Сортировка списка неуспевающих по группам, в группе - по фамилиям в алфавитном порядке </vt:lpstr>
      <vt:lpstr>Описание работы функции</vt:lpstr>
      <vt:lpstr>Презентация PowerPoint</vt:lpstr>
      <vt:lpstr>f) Распечатка бинарного файла до сортировки и после </vt:lpstr>
      <vt:lpstr>Описание работы функции</vt:lpstr>
      <vt:lpstr>Презентация PowerPoint</vt:lpstr>
      <vt:lpstr>g) Формирование ведомости оценок для заданной группы, упорядоченной по алфавиту</vt:lpstr>
      <vt:lpstr>Описание работы функции</vt:lpstr>
      <vt:lpstr>Презентация PowerPoint</vt:lpstr>
      <vt:lpstr>Презентация PowerPoint</vt:lpstr>
      <vt:lpstr>h) Формирование ведомости оценок для заданной группы, упорядоченной по убыванию среднего балла</vt:lpstr>
      <vt:lpstr>Описание работы функции</vt:lpstr>
      <vt:lpstr>Презентация PowerPoint</vt:lpstr>
      <vt:lpstr>i) Формирования списка отличников, состоящего из фамилии, номера группы, номера зачетки </vt:lpstr>
      <vt:lpstr>Описание работы функции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academikmonstr1331@outlook.com</dc:creator>
  <cp:lastModifiedBy>academikmonstr1331@outlook.com</cp:lastModifiedBy>
  <cp:revision>2</cp:revision>
  <dcterms:created xsi:type="dcterms:W3CDTF">2025-09-07T18:15:21Z</dcterms:created>
  <dcterms:modified xsi:type="dcterms:W3CDTF">2025-09-07T22:15:19Z</dcterms:modified>
</cp:coreProperties>
</file>