
<file path=[Content_Types].xml><?xml version="1.0" encoding="utf-8"?>
<Types xmlns="http://schemas.openxmlformats.org/package/2006/content-types">
  <Default Extension="png" ContentType="image/png"/>
  <Default Extension="gif89" ContentType="image/gi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59" r:id="rId4"/>
    <p:sldId id="282" r:id="rId5"/>
    <p:sldId id="260" r:id="rId6"/>
    <p:sldId id="276" r:id="rId7"/>
    <p:sldId id="277" r:id="rId8"/>
    <p:sldId id="278" r:id="rId9"/>
    <p:sldId id="261" r:id="rId10"/>
    <p:sldId id="279" r:id="rId11"/>
    <p:sldId id="280" r:id="rId12"/>
    <p:sldId id="281" r:id="rId13"/>
    <p:sldId id="283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1" r:id="rId22"/>
    <p:sldId id="270" r:id="rId23"/>
    <p:sldId id="272" r:id="rId24"/>
    <p:sldId id="273" r:id="rId25"/>
    <p:sldId id="274" r:id="rId26"/>
    <p:sldId id="275" r:id="rId27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26" autoAdjust="0"/>
    <p:restoredTop sz="85732" autoAdjust="0"/>
  </p:normalViewPr>
  <p:slideViewPr>
    <p:cSldViewPr>
      <p:cViewPr varScale="1">
        <p:scale>
          <a:sx n="93" d="100"/>
          <a:sy n="93" d="100"/>
        </p:scale>
        <p:origin x="34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10851-135B-40D7-97B1-D76BA4B05515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611D4-07BF-4C08-8A5F-FAF27C8B4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226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smtClean="0">
                <a:solidFill>
                  <a:schemeClr val="accent6"/>
                </a:solidFill>
              </a:rPr>
              <a:t>Click to edit Master title style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2954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01646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pPr algn="l"/>
            <a:r>
              <a:rPr lang="en-US" smtClean="0">
                <a:solidFill>
                  <a:schemeClr val="accent6"/>
                </a:solidFill>
              </a:rPr>
              <a:t>Click to edit Master title style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Click to edit Master text styles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Second level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Third level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Fourth level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Fifth level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54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3339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89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755775"/>
          </a:xfrm>
        </p:spPr>
        <p:txBody>
          <a:bodyPr/>
          <a:lstStyle/>
          <a:p>
            <a:r>
              <a:rPr lang="bg-BG" dirty="0" smtClean="0"/>
              <a:t>Типове </a:t>
            </a:r>
            <a:r>
              <a:rPr lang="ru-RU" dirty="0" smtClean="0"/>
              <a:t>данни</a:t>
            </a:r>
            <a:r>
              <a:rPr lang="ru-RU" dirty="0"/>
              <a:t>, променливи и оператори</a:t>
            </a:r>
            <a:br>
              <a:rPr lang="ru-RU" dirty="0"/>
            </a:b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7359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685800"/>
            <a:ext cx="8229600" cy="11430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1026" name="Picture 2" descr="http://9.mshcdn.com/wp-content/uploads/2012/01/data-numbers-600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530" y="1676400"/>
            <a:ext cx="724154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48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685800"/>
            <a:ext cx="8229600" cy="1143000"/>
          </a:xfrm>
        </p:spPr>
        <p:txBody>
          <a:bodyPr/>
          <a:lstStyle/>
          <a:p>
            <a:r>
              <a:rPr lang="bg-BG" dirty="0" smtClean="0"/>
              <a:t>Обектен Тип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Обектния тип </a:t>
            </a:r>
            <a:r>
              <a:rPr lang="en-US" dirty="0" smtClean="0"/>
              <a:t>(object) – </a:t>
            </a:r>
            <a:r>
              <a:rPr lang="bg-BG" dirty="0" smtClean="0"/>
              <a:t>се явява родител на всички останали типове</a:t>
            </a:r>
          </a:p>
          <a:p>
            <a:r>
              <a:rPr lang="bg-BG" dirty="0" smtClean="0"/>
              <a:t>Универсален – може да приеме стойността на всеки един друг тип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44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685800"/>
            <a:ext cx="8229600" cy="1143000"/>
          </a:xfrm>
        </p:spPr>
        <p:txBody>
          <a:bodyPr/>
          <a:lstStyle/>
          <a:p>
            <a:r>
              <a:rPr lang="bg-BG" dirty="0" smtClean="0"/>
              <a:t>Нулеви Типове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Обвивка около стойностните типове 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, double, </a:t>
            </a:r>
            <a:r>
              <a:rPr lang="en-US" dirty="0" err="1" smtClean="0"/>
              <a:t>bool</a:t>
            </a:r>
            <a:r>
              <a:rPr lang="en-US" dirty="0" smtClean="0"/>
              <a:t>..)</a:t>
            </a:r>
          </a:p>
          <a:p>
            <a:r>
              <a:rPr lang="bg-BG" dirty="0" smtClean="0"/>
              <a:t>Позволява в тях да се запише стойност </a:t>
            </a:r>
            <a:r>
              <a:rPr lang="en-US" dirty="0" smtClean="0"/>
              <a:t>null</a:t>
            </a:r>
          </a:p>
          <a:p>
            <a:r>
              <a:rPr lang="bg-BG" dirty="0" smtClean="0"/>
              <a:t>Декларация: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Nullable</a:t>
            </a:r>
            <a:r>
              <a:rPr lang="bg-BG" dirty="0" smtClean="0">
                <a:solidFill>
                  <a:schemeClr val="bg1"/>
                </a:solidFill>
              </a:rPr>
              <a:t>&lt;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&gt; </a:t>
            </a:r>
            <a:r>
              <a:rPr lang="en-US" dirty="0">
                <a:solidFill>
                  <a:schemeClr val="bg1"/>
                </a:solidFill>
              </a:rPr>
              <a:t>i1 = null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 err="1" smtClean="0">
                <a:solidFill>
                  <a:schemeClr val="bg1"/>
                </a:solidFill>
              </a:rPr>
              <a:t>nt</a:t>
            </a:r>
            <a:r>
              <a:rPr lang="en-US" dirty="0" smtClean="0">
                <a:solidFill>
                  <a:schemeClr val="bg1"/>
                </a:solidFill>
              </a:rPr>
              <a:t>? i2 = null;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42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685800"/>
            <a:ext cx="8229600" cy="1143000"/>
          </a:xfrm>
        </p:spPr>
        <p:txBody>
          <a:bodyPr/>
          <a:lstStyle/>
          <a:p>
            <a:r>
              <a:rPr lang="bg-BG" dirty="0" smtClean="0"/>
              <a:t>Литерали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876800"/>
          </a:xfrm>
        </p:spPr>
        <p:txBody>
          <a:bodyPr/>
          <a:lstStyle/>
          <a:p>
            <a:r>
              <a:rPr lang="bg-BG" sz="2400" dirty="0" smtClean="0"/>
              <a:t>Това са стойностите (зададени в сорс кода) на примитивните типове:</a:t>
            </a:r>
          </a:p>
          <a:p>
            <a:pPr lvl="1"/>
            <a:r>
              <a:rPr lang="en-US" sz="1400" dirty="0" err="1">
                <a:solidFill>
                  <a:schemeClr val="bg1"/>
                </a:solidFill>
              </a:rPr>
              <a:t>bool</a:t>
            </a:r>
            <a:r>
              <a:rPr lang="en-US" sz="1400" dirty="0">
                <a:solidFill>
                  <a:schemeClr val="bg1"/>
                </a:solidFill>
              </a:rPr>
              <a:t> result = true; </a:t>
            </a:r>
            <a:endParaRPr lang="bg-BG" sz="1400" dirty="0" smtClean="0">
              <a:solidFill>
                <a:schemeClr val="bg1"/>
              </a:solidFill>
            </a:endParaRPr>
          </a:p>
          <a:p>
            <a:pPr lvl="1"/>
            <a:r>
              <a:rPr lang="en-US" sz="1400" dirty="0" smtClean="0">
                <a:solidFill>
                  <a:schemeClr val="bg1"/>
                </a:solidFill>
              </a:rPr>
              <a:t>char </a:t>
            </a:r>
            <a:r>
              <a:rPr lang="en-US" sz="1400" dirty="0" err="1">
                <a:solidFill>
                  <a:schemeClr val="bg1"/>
                </a:solidFill>
              </a:rPr>
              <a:t>capitalC</a:t>
            </a:r>
            <a:r>
              <a:rPr lang="en-US" sz="1400" dirty="0">
                <a:solidFill>
                  <a:schemeClr val="bg1"/>
                </a:solidFill>
              </a:rPr>
              <a:t> = 'C'; </a:t>
            </a:r>
            <a:endParaRPr lang="bg-BG" sz="1400" dirty="0" smtClean="0">
              <a:solidFill>
                <a:schemeClr val="bg1"/>
              </a:solidFill>
            </a:endParaRPr>
          </a:p>
          <a:p>
            <a:pPr lvl="1"/>
            <a:r>
              <a:rPr lang="en-US" sz="1400" dirty="0" smtClean="0">
                <a:solidFill>
                  <a:schemeClr val="bg1"/>
                </a:solidFill>
              </a:rPr>
              <a:t>byte </a:t>
            </a:r>
            <a:r>
              <a:rPr lang="en-US" sz="1400" dirty="0">
                <a:solidFill>
                  <a:schemeClr val="bg1"/>
                </a:solidFill>
              </a:rPr>
              <a:t>b = 100; </a:t>
            </a:r>
            <a:endParaRPr lang="bg-BG" sz="1400" dirty="0" smtClean="0">
              <a:solidFill>
                <a:schemeClr val="bg1"/>
              </a:solidFill>
            </a:endParaRPr>
          </a:p>
          <a:p>
            <a:pPr lvl="1"/>
            <a:r>
              <a:rPr lang="en-US" sz="1400" dirty="0" smtClean="0">
                <a:solidFill>
                  <a:schemeClr val="bg1"/>
                </a:solidFill>
              </a:rPr>
              <a:t>short </a:t>
            </a:r>
            <a:r>
              <a:rPr lang="en-US" sz="1400" dirty="0">
                <a:solidFill>
                  <a:schemeClr val="bg1"/>
                </a:solidFill>
              </a:rPr>
              <a:t>s = 20000; </a:t>
            </a:r>
            <a:endParaRPr lang="bg-BG" sz="1400" dirty="0" smtClean="0">
              <a:solidFill>
                <a:schemeClr val="bg1"/>
              </a:solidFill>
            </a:endParaRPr>
          </a:p>
          <a:p>
            <a:pPr lvl="1"/>
            <a:r>
              <a:rPr lang="en-US" sz="1400" dirty="0" err="1" smtClean="0">
                <a:solidFill>
                  <a:schemeClr val="bg1"/>
                </a:solidFill>
              </a:rPr>
              <a:t>int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en-US" sz="1400" dirty="0">
                <a:solidFill>
                  <a:schemeClr val="bg1"/>
                </a:solidFill>
              </a:rPr>
              <a:t> = 300000</a:t>
            </a:r>
            <a:r>
              <a:rPr lang="en-US" sz="1400" dirty="0" smtClean="0">
                <a:solidFill>
                  <a:schemeClr val="bg1"/>
                </a:solidFill>
              </a:rPr>
              <a:t>;</a:t>
            </a:r>
            <a:endParaRPr lang="bg-BG" sz="1400" dirty="0" smtClean="0">
              <a:solidFill>
                <a:schemeClr val="bg1"/>
              </a:solidFill>
            </a:endParaRPr>
          </a:p>
          <a:p>
            <a:r>
              <a:rPr lang="bg-BG" sz="2400" dirty="0" smtClean="0">
                <a:solidFill>
                  <a:schemeClr val="bg1"/>
                </a:solidFill>
              </a:rPr>
              <a:t>В примера литералите са </a:t>
            </a:r>
            <a:r>
              <a:rPr lang="ru-RU" sz="2400" dirty="0"/>
              <a:t>true, 'C', 100, 20000 и </a:t>
            </a:r>
            <a:r>
              <a:rPr lang="ru-RU" sz="2400" dirty="0" smtClean="0"/>
              <a:t>300000.</a:t>
            </a:r>
            <a:endParaRPr lang="bg-BG" dirty="0" smtClean="0"/>
          </a:p>
          <a:p>
            <a:r>
              <a:rPr lang="bg-BG" sz="2400" dirty="0" smtClean="0"/>
              <a:t>Видове литерали:</a:t>
            </a:r>
          </a:p>
          <a:p>
            <a:pPr lvl="2"/>
            <a:r>
              <a:rPr lang="ru-RU" sz="1600" dirty="0">
                <a:solidFill>
                  <a:schemeClr val="bg1"/>
                </a:solidFill>
              </a:rPr>
              <a:t>булеви </a:t>
            </a:r>
            <a:endParaRPr lang="ru-RU" sz="1600" dirty="0" smtClean="0">
              <a:solidFill>
                <a:schemeClr val="bg1"/>
              </a:solidFill>
            </a:endParaRPr>
          </a:p>
          <a:p>
            <a:pPr lvl="2"/>
            <a:r>
              <a:rPr lang="ru-RU" sz="1600" dirty="0" smtClean="0">
                <a:solidFill>
                  <a:schemeClr val="bg1"/>
                </a:solidFill>
              </a:rPr>
              <a:t>целочислени </a:t>
            </a:r>
          </a:p>
          <a:p>
            <a:pPr lvl="2"/>
            <a:r>
              <a:rPr lang="ru-RU" sz="1600" dirty="0" smtClean="0">
                <a:solidFill>
                  <a:schemeClr val="bg1"/>
                </a:solidFill>
              </a:rPr>
              <a:t>реални </a:t>
            </a:r>
          </a:p>
          <a:p>
            <a:pPr lvl="2"/>
            <a:r>
              <a:rPr lang="ru-RU" sz="1600" dirty="0" smtClean="0">
                <a:solidFill>
                  <a:schemeClr val="bg1"/>
                </a:solidFill>
              </a:rPr>
              <a:t>символни </a:t>
            </a:r>
          </a:p>
          <a:p>
            <a:pPr lvl="2"/>
            <a:r>
              <a:rPr lang="ru-RU" sz="1600" dirty="0" smtClean="0">
                <a:solidFill>
                  <a:schemeClr val="bg1"/>
                </a:solidFill>
              </a:rPr>
              <a:t>низови </a:t>
            </a:r>
          </a:p>
          <a:p>
            <a:pPr lvl="2"/>
            <a:r>
              <a:rPr lang="ru-RU" sz="1600" dirty="0" smtClean="0">
                <a:solidFill>
                  <a:schemeClr val="bg1"/>
                </a:solidFill>
              </a:rPr>
              <a:t>обектният </a:t>
            </a:r>
            <a:r>
              <a:rPr lang="ru-RU" sz="1600" dirty="0">
                <a:solidFill>
                  <a:schemeClr val="bg1"/>
                </a:solidFill>
              </a:rPr>
              <a:t>литерал null</a:t>
            </a:r>
            <a:endParaRPr lang="ru-RU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11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685800"/>
            <a:ext cx="8229600" cy="1143000"/>
          </a:xfrm>
        </p:spPr>
        <p:txBody>
          <a:bodyPr/>
          <a:lstStyle/>
          <a:p>
            <a:r>
              <a:rPr lang="bg-BG" dirty="0" smtClean="0"/>
              <a:t>Вход от конзолата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876800"/>
          </a:xfrm>
        </p:spPr>
        <p:txBody>
          <a:bodyPr/>
          <a:lstStyle/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err="1" smtClean="0"/>
              <a:t>Console.ReadKey</a:t>
            </a:r>
            <a:r>
              <a:rPr lang="en-US" b="1" dirty="0" smtClean="0"/>
              <a:t>()</a:t>
            </a:r>
            <a:endParaRPr lang="bg-BG" dirty="0" smtClean="0"/>
          </a:p>
          <a:p>
            <a:r>
              <a:rPr lang="en-US" b="1" dirty="0" err="1" smtClean="0"/>
              <a:t>Console.ReadLine</a:t>
            </a:r>
            <a:r>
              <a:rPr lang="en-US" b="1" dirty="0" smtClean="0"/>
              <a:t>()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905000"/>
            <a:ext cx="4876800" cy="280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3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Демонстрация на променливи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209800"/>
            <a:ext cx="3714750" cy="2952750"/>
          </a:xfrm>
        </p:spPr>
      </p:pic>
    </p:spTree>
    <p:extLst>
      <p:ext uri="{BB962C8B-B14F-4D97-AF65-F5344CB8AC3E}">
        <p14:creationId xmlns:p14="http://schemas.microsoft.com/office/powerpoint/2010/main" val="405614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8229600" cy="1143000"/>
          </a:xfrm>
        </p:spPr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Аритметични оператори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Аритметичните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оператори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представят математически операции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Стандартни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математически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оператори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+, -, *, /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Модулен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оператор за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остатък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делене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%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Съкратен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запис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инкреминиране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с 1  ++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Съкратен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запис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декреминиране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с 1 --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13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438400"/>
            <a:ext cx="3138617" cy="3138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38200" y="685800"/>
            <a:ext cx="8229600" cy="198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Демонстрация на аритметични оператори</a:t>
            </a:r>
            <a:endParaRPr lang="bg-B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64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8229600" cy="1143000"/>
          </a:xfrm>
        </p:spPr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Тип </a:t>
            </a:r>
            <a:r>
              <a:rPr lang="en-US" dirty="0" smtClean="0">
                <a:solidFill>
                  <a:schemeClr val="accent6"/>
                </a:solidFill>
              </a:rPr>
              <a:t>String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Референтен тип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Представя поредица от символи (текст)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Размерът на променливата се определя от броя символи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Default null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Низовете (стрингове) могат да се долепят чрез конкатенация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оператор: +)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0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208" y="685800"/>
            <a:ext cx="8229600" cy="1143000"/>
          </a:xfrm>
        </p:spPr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Демонстрация на </a:t>
            </a:r>
            <a:r>
              <a:rPr lang="en-US" dirty="0" smtClean="0">
                <a:solidFill>
                  <a:schemeClr val="accent6"/>
                </a:solidFill>
              </a:rPr>
              <a:t>String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://codingbat.com/doc/string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819400"/>
            <a:ext cx="5196017" cy="203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115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1143000"/>
          </a:xfrm>
        </p:spPr>
        <p:txBody>
          <a:bodyPr/>
          <a:lstStyle/>
          <a:p>
            <a:r>
              <a:rPr lang="bg-BG" dirty="0" smtClean="0"/>
              <a:t>Какво е променлива?!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600" y="1828800"/>
            <a:ext cx="5384800" cy="4038600"/>
          </a:xfrm>
        </p:spPr>
      </p:pic>
    </p:spTree>
    <p:extLst>
      <p:ext uri="{BB962C8B-B14F-4D97-AF65-F5344CB8AC3E}">
        <p14:creationId xmlns:p14="http://schemas.microsoft.com/office/powerpoint/2010/main" val="62858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8229600" cy="1143000"/>
          </a:xfrm>
        </p:spPr>
        <p:txBody>
          <a:bodyPr/>
          <a:lstStyle/>
          <a:p>
            <a:r>
              <a:rPr lang="bg-BG" dirty="0" smtClean="0"/>
              <a:t>Оператори за с</a:t>
            </a:r>
            <a:r>
              <a:rPr lang="bg-BG" dirty="0" smtClean="0">
                <a:solidFill>
                  <a:schemeClr val="accent6"/>
                </a:solidFill>
              </a:rPr>
              <a:t>равнение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Сравнението в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C#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 се извършва с операторите за сравнение: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==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!=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&lt;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&gt;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&lt;=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&gt;=</a:t>
            </a:r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Резултатът от сравнението винаги е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Boolean (true/false)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01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Демонстрация на оператори за сравнение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438400"/>
            <a:ext cx="7848600" cy="3763963"/>
          </a:xfrm>
        </p:spPr>
        <p:txBody>
          <a:bodyPr/>
          <a:lstStyle/>
          <a:p>
            <a:endParaRPr lang="bg-BG" dirty="0" smtClean="0"/>
          </a:p>
          <a:p>
            <a:endParaRPr lang="en-US" dirty="0"/>
          </a:p>
        </p:txBody>
      </p:sp>
      <p:pic>
        <p:nvPicPr>
          <p:cNvPr id="4" name="Picture 2" descr="http://img.c4learn.com/2012/03/Boolean-data-type-in-java-programm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349" y="2895600"/>
            <a:ext cx="2595901" cy="260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060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8229600" cy="1143000"/>
          </a:xfrm>
        </p:spPr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Логически оператори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Извършват се върху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boolean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променливи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или изрази за сравнение (защото те връщат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boolean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bg-BG" sz="2800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&amp;&amp;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- логическо 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||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- логическо ИЛИ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^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-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XOR</a:t>
            </a:r>
            <a:endParaRPr lang="bg-BG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! -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оператор за отрицание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Приоритет на операторите: !,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^, &amp;&amp;, ||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84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 за логически операции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438400"/>
            <a:ext cx="7848600" cy="3763963"/>
          </a:xfrm>
        </p:spPr>
        <p:txBody>
          <a:bodyPr/>
          <a:lstStyle/>
          <a:p>
            <a:endParaRPr lang="bg-BG" dirty="0" smtClean="0"/>
          </a:p>
          <a:p>
            <a:endParaRPr lang="en-US" dirty="0"/>
          </a:p>
        </p:txBody>
      </p:sp>
      <p:pic>
        <p:nvPicPr>
          <p:cNvPr id="5" name="Picture 2" descr="http://www.java-samples.com/images/java.h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481912"/>
            <a:ext cx="6332839" cy="254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81078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63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648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програма, която чете от конзолата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2 числа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от тип int и отпечатва тяхната сума.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булев израз, който да проверява дали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даден низ от символи (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string)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е равен на „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Hello”.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Отпечатайте в конзолата резултата от проверката.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Направете програма, която приема две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цели числа - съответно страната и височината на триъгълник.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Пресметнете лицето на дадения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триъгълник и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я изведете на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конзолата.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Напишете проргама която приема 2 целочислени числа за вход и извежда остатъка от делението на числата.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приема 2 символни низа (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string)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като вход, и изведете като резултат конкатениран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string </a:t>
            </a:r>
            <a:r>
              <a:rPr lang="bg-BG" sz="2000" smtClean="0">
                <a:solidFill>
                  <a:schemeClr val="bg1">
                    <a:lumMod val="95000"/>
                  </a:schemeClr>
                </a:solidFill>
              </a:rPr>
              <a:t>със „_“ между двата входни низа.</a:t>
            </a: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1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648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приема реално число като вход, и изкарва на конзолата резултата от делението му с цяло число.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приема два стринга като вход. След това проверява дали 2рия стринг се съдържа в 1вия. Покажете резултата от проверката на конзолата.</a:t>
            </a:r>
            <a:r>
              <a:rPr lang="bg-BG" sz="2000" dirty="0">
                <a:solidFill>
                  <a:srgbClr val="FF0000"/>
                </a:solidFill>
              </a:rPr>
              <a:t> </a:t>
            </a:r>
            <a:r>
              <a:rPr lang="bg-BG" sz="4000" dirty="0" smtClean="0">
                <a:solidFill>
                  <a:srgbClr val="FF0000"/>
                </a:solidFill>
              </a:rPr>
              <a:t>*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приема стринг от конзолата, и извежда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N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-тия символ от стринга, като резултат. </a:t>
            </a:r>
            <a:r>
              <a:rPr lang="bg-BG" sz="3600" dirty="0" smtClean="0">
                <a:solidFill>
                  <a:srgbClr val="FF0000"/>
                </a:solidFill>
              </a:rPr>
              <a:t>*</a:t>
            </a:r>
            <a:endParaRPr lang="ru-RU" sz="200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15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99" y="685800"/>
            <a:ext cx="8229600" cy="1143000"/>
          </a:xfrm>
        </p:spPr>
        <p:txBody>
          <a:bodyPr/>
          <a:lstStyle/>
          <a:p>
            <a:r>
              <a:rPr lang="bg-BG" dirty="0" smtClean="0"/>
              <a:t>Променлива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bg-BG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http://mathbits.com/MathBits/Java/DataBasics/memorypic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599" y="2590800"/>
            <a:ext cx="4989401" cy="180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55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685800"/>
            <a:ext cx="8229600" cy="1143000"/>
          </a:xfrm>
        </p:spPr>
        <p:txBody>
          <a:bodyPr/>
          <a:lstStyle/>
          <a:p>
            <a:r>
              <a:rPr lang="bg-BG" dirty="0" smtClean="0"/>
              <a:t>Именуване на променливи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Образуват се от буквите </a:t>
            </a:r>
            <a:r>
              <a:rPr lang="en-US" dirty="0" smtClean="0"/>
              <a:t>a-z, A-Z, </a:t>
            </a:r>
            <a:r>
              <a:rPr lang="bg-BG" dirty="0" smtClean="0"/>
              <a:t>цифрите 0-9, както и </a:t>
            </a:r>
            <a:r>
              <a:rPr lang="en-US" dirty="0" smtClean="0"/>
              <a:t>‘</a:t>
            </a:r>
            <a:r>
              <a:rPr lang="bg-BG" dirty="0" smtClean="0"/>
              <a:t>_‘</a:t>
            </a:r>
            <a:endParaRPr lang="en-US" dirty="0" smtClean="0"/>
          </a:p>
          <a:p>
            <a:r>
              <a:rPr lang="bg-BG" dirty="0" smtClean="0"/>
              <a:t>Не могат да започват с цифра</a:t>
            </a:r>
          </a:p>
          <a:p>
            <a:r>
              <a:rPr lang="bg-BG" dirty="0" smtClean="0"/>
              <a:t>Не могат да съвпадат със служебни думи</a:t>
            </a:r>
          </a:p>
          <a:p>
            <a:r>
              <a:rPr lang="bg-BG" dirty="0" smtClean="0"/>
              <a:t>Декларация:</a:t>
            </a:r>
          </a:p>
          <a:p>
            <a:pPr lvl="1"/>
            <a:r>
              <a:rPr lang="bg-BG" sz="2400" dirty="0" smtClean="0">
                <a:solidFill>
                  <a:schemeClr val="bg1"/>
                </a:solidFill>
              </a:rPr>
              <a:t>&lt;тип данни&gt; &lt;идентификатор&gt; </a:t>
            </a:r>
            <a:r>
              <a:rPr lang="en-US" sz="2400" dirty="0" smtClean="0">
                <a:solidFill>
                  <a:schemeClr val="bg1"/>
                </a:solidFill>
              </a:rPr>
              <a:t>[</a:t>
            </a:r>
            <a:r>
              <a:rPr lang="bg-BG" sz="2400" dirty="0" smtClean="0">
                <a:solidFill>
                  <a:schemeClr val="bg1"/>
                </a:solidFill>
              </a:rPr>
              <a:t>=&lt;инициализация&gt;</a:t>
            </a:r>
            <a:r>
              <a:rPr lang="en-US" sz="2400" dirty="0" smtClean="0">
                <a:solidFill>
                  <a:schemeClr val="bg1"/>
                </a:solidFill>
              </a:rPr>
              <a:t>]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03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685800"/>
            <a:ext cx="8229600" cy="1143000"/>
          </a:xfrm>
        </p:spPr>
        <p:txBody>
          <a:bodyPr/>
          <a:lstStyle/>
          <a:p>
            <a:r>
              <a:rPr lang="bg-BG" dirty="0" smtClean="0"/>
              <a:t>Типове данни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Множества от стойности с еднакви характеристики</a:t>
            </a:r>
          </a:p>
          <a:p>
            <a:endParaRPr lang="bg-BG" dirty="0" smtClean="0"/>
          </a:p>
          <a:p>
            <a:r>
              <a:rPr lang="bg-BG" dirty="0" smtClean="0"/>
              <a:t>А тези характеристики са:</a:t>
            </a:r>
          </a:p>
          <a:p>
            <a:pPr lvl="1"/>
            <a:r>
              <a:rPr lang="bg-BG" dirty="0" smtClean="0">
                <a:solidFill>
                  <a:schemeClr val="bg1"/>
                </a:solidFill>
              </a:rPr>
              <a:t>Име</a:t>
            </a:r>
          </a:p>
          <a:p>
            <a:pPr lvl="1"/>
            <a:r>
              <a:rPr lang="bg-BG" dirty="0" smtClean="0">
                <a:solidFill>
                  <a:schemeClr val="bg1"/>
                </a:solidFill>
              </a:rPr>
              <a:t>Размер в паметта</a:t>
            </a:r>
          </a:p>
          <a:p>
            <a:pPr lvl="1"/>
            <a:r>
              <a:rPr lang="bg-BG" dirty="0" smtClean="0">
                <a:solidFill>
                  <a:schemeClr val="bg1"/>
                </a:solidFill>
              </a:rPr>
              <a:t>Стойност по подразбиране</a:t>
            </a: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38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Видове примитивни типове данни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286000"/>
            <a:ext cx="7848600" cy="3916363"/>
          </a:xfrm>
        </p:spPr>
        <p:txBody>
          <a:bodyPr/>
          <a:lstStyle/>
          <a:p>
            <a:r>
              <a:rPr lang="bg-BG" sz="2400" dirty="0"/>
              <a:t>Целочислени типове – </a:t>
            </a:r>
            <a:r>
              <a:rPr lang="en-US" sz="2400" dirty="0" err="1"/>
              <a:t>sbyte</a:t>
            </a:r>
            <a:r>
              <a:rPr lang="en-US" sz="2400" dirty="0"/>
              <a:t>, byte, short, </a:t>
            </a:r>
            <a:r>
              <a:rPr lang="en-US" sz="2400" dirty="0" err="1"/>
              <a:t>ushort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, </a:t>
            </a:r>
            <a:r>
              <a:rPr lang="en-US" sz="2400" dirty="0" err="1"/>
              <a:t>uint</a:t>
            </a:r>
            <a:r>
              <a:rPr lang="en-US" sz="2400" dirty="0"/>
              <a:t>, long, </a:t>
            </a:r>
            <a:r>
              <a:rPr lang="en-US" sz="2400" dirty="0" err="1"/>
              <a:t>ulong</a:t>
            </a:r>
            <a:r>
              <a:rPr lang="en-US" sz="2400" dirty="0"/>
              <a:t>; </a:t>
            </a:r>
            <a:endParaRPr lang="bg-BG" sz="2400" dirty="0" smtClean="0"/>
          </a:p>
          <a:p>
            <a:r>
              <a:rPr lang="bg-BG" sz="2400" dirty="0" smtClean="0"/>
              <a:t>Реални </a:t>
            </a:r>
            <a:r>
              <a:rPr lang="bg-BG" sz="2400" dirty="0"/>
              <a:t>типове с плаваща запетая – </a:t>
            </a:r>
            <a:r>
              <a:rPr lang="en-US" sz="2400" dirty="0"/>
              <a:t>float, double; </a:t>
            </a:r>
            <a:endParaRPr lang="bg-BG" sz="2400" dirty="0" smtClean="0"/>
          </a:p>
          <a:p>
            <a:r>
              <a:rPr lang="bg-BG" sz="2400" dirty="0" smtClean="0"/>
              <a:t>Реални </a:t>
            </a:r>
            <a:r>
              <a:rPr lang="bg-BG" sz="2400" dirty="0"/>
              <a:t>типове с десетична точност – </a:t>
            </a:r>
            <a:r>
              <a:rPr lang="en-US" sz="2400" dirty="0"/>
              <a:t>decimal; </a:t>
            </a:r>
            <a:endParaRPr lang="bg-BG" sz="2400" dirty="0" smtClean="0"/>
          </a:p>
          <a:p>
            <a:r>
              <a:rPr lang="bg-BG" sz="2400" dirty="0" smtClean="0"/>
              <a:t>Булев </a:t>
            </a:r>
            <a:r>
              <a:rPr lang="bg-BG" sz="2400" dirty="0"/>
              <a:t>тип – </a:t>
            </a:r>
            <a:r>
              <a:rPr lang="en-US" sz="2400" dirty="0" err="1"/>
              <a:t>bool</a:t>
            </a:r>
            <a:r>
              <a:rPr lang="en-US" sz="2400" dirty="0" smtClean="0"/>
              <a:t>;</a:t>
            </a:r>
            <a:endParaRPr lang="bg-BG" sz="2400" dirty="0" smtClean="0"/>
          </a:p>
          <a:p>
            <a:r>
              <a:rPr lang="bg-BG" sz="2400" dirty="0" smtClean="0"/>
              <a:t>Символен </a:t>
            </a:r>
            <a:r>
              <a:rPr lang="bg-BG" sz="2400" dirty="0"/>
              <a:t>тип – </a:t>
            </a:r>
            <a:r>
              <a:rPr lang="en-US" sz="2400" dirty="0"/>
              <a:t>char</a:t>
            </a:r>
            <a:r>
              <a:rPr lang="en-US" sz="2400" dirty="0" smtClean="0"/>
              <a:t>;</a:t>
            </a:r>
            <a:endParaRPr lang="bg-BG" sz="2400" dirty="0" smtClean="0"/>
          </a:p>
          <a:p>
            <a:r>
              <a:rPr lang="bg-BG" sz="2400" dirty="0" smtClean="0"/>
              <a:t>Символен </a:t>
            </a:r>
            <a:r>
              <a:rPr lang="bg-BG" sz="2400" dirty="0"/>
              <a:t>низ (стринг) – </a:t>
            </a:r>
            <a:r>
              <a:rPr lang="en-US" sz="2400" dirty="0"/>
              <a:t>string; </a:t>
            </a:r>
            <a:r>
              <a:rPr lang="en-US" sz="2400" dirty="0" smtClean="0"/>
              <a:t>-</a:t>
            </a:r>
            <a:endParaRPr lang="bg-BG" sz="2400" dirty="0" smtClean="0"/>
          </a:p>
          <a:p>
            <a:r>
              <a:rPr lang="bg-BG" sz="2400" dirty="0" smtClean="0"/>
              <a:t>Обектен </a:t>
            </a:r>
            <a:r>
              <a:rPr lang="bg-BG" sz="2400" dirty="0"/>
              <a:t>тип – </a:t>
            </a:r>
            <a:r>
              <a:rPr lang="en-US" sz="2400" dirty="0"/>
              <a:t>object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351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229600" cy="1143000"/>
          </a:xfrm>
        </p:spPr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Стойности в паметта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458200" cy="4800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 err="1" smtClean="0">
                <a:solidFill>
                  <a:schemeClr val="bg1">
                    <a:lumMod val="95000"/>
                  </a:schemeClr>
                </a:solidFill>
              </a:rPr>
              <a:t>sbyte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–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стойностен тип 8 бита,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default: 0,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[-128, +127]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  <a:t>byte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–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стойностен тип 8 бита,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default: 0,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[0, +255 ]</a:t>
            </a:r>
            <a:endParaRPr lang="bg-BG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  <a:t>short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16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бита,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default: 0,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[-32768, +32767]</a:t>
            </a:r>
            <a:endParaRPr lang="bg-BG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32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бита,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default: 0,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[-2147483648, +214748647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]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long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64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 бита,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default: 0L, [-9223372036854775808, +9223372036854775807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]</a:t>
            </a:r>
            <a:endParaRPr lang="bg-BG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err="1" smtClean="0">
                <a:solidFill>
                  <a:schemeClr val="bg1">
                    <a:lumMod val="95000"/>
                  </a:schemeClr>
                </a:solidFill>
              </a:rPr>
              <a:t>boolean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–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бита,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default: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false,  true/false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  <a:t>char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16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бита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default: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‘\u0000’, [0, +65535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]</a:t>
            </a:r>
            <a:endParaRPr lang="bg-BG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s</a:t>
            </a:r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  <a:t>tring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–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низ от </a:t>
            </a:r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  <a:t>char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default: null</a:t>
            </a:r>
            <a:endParaRPr lang="bg-BG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61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685800"/>
            <a:ext cx="8229600" cy="11430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734" y="2252498"/>
            <a:ext cx="4172532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69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609600"/>
            <a:ext cx="8229600" cy="1447800"/>
          </a:xfrm>
        </p:spPr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Стойности в паметта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bg-BG" dirty="0" smtClean="0">
                <a:solidFill>
                  <a:schemeClr val="accent6"/>
                </a:solidFill>
              </a:rPr>
              <a:t>на</a:t>
            </a:r>
            <a:br>
              <a:rPr lang="bg-BG" dirty="0" smtClean="0">
                <a:solidFill>
                  <a:schemeClr val="accent6"/>
                </a:solidFill>
              </a:rPr>
            </a:br>
            <a:r>
              <a:rPr lang="bg-BG" dirty="0" smtClean="0"/>
              <a:t>реалните типове данни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0"/>
            <a:ext cx="8458200" cy="3352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  <a:t>float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–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32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бита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default: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0.0f, [-3.4E+38, +3.4E+38]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  <a:t>double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64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бита,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default: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0.0d, [-1.7E+308, +1.7E+308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]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  <a:t>decimal –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стойностен тип 128 бита,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default: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0.0, [-7.9x10</a:t>
            </a:r>
            <a:r>
              <a:rPr lang="en-US" sz="2400" baseline="30000" dirty="0" smtClean="0">
                <a:solidFill>
                  <a:schemeClr val="bg1">
                    <a:lumMod val="95000"/>
                  </a:schemeClr>
                </a:solidFill>
              </a:rPr>
              <a:t>28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, +7.9x10</a:t>
            </a:r>
            <a:r>
              <a:rPr lang="en-US" sz="2400" baseline="30000" dirty="0" smtClean="0">
                <a:solidFill>
                  <a:schemeClr val="bg1">
                    <a:lumMod val="95000"/>
                  </a:schemeClr>
                </a:solidFill>
              </a:rPr>
              <a:t>28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]</a:t>
            </a:r>
            <a:endParaRPr lang="bg-BG" sz="2400" b="1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18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04-Data-Types</Template>
  <TotalTime>282</TotalTime>
  <Words>815</Words>
  <Application>Microsoft Office PowerPoint</Application>
  <PresentationFormat>On-screen Show (4:3)</PresentationFormat>
  <Paragraphs>119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Wingdings</vt:lpstr>
      <vt:lpstr>Office Theme</vt:lpstr>
      <vt:lpstr>Типове данни, променливи и оператори </vt:lpstr>
      <vt:lpstr>Какво е променлива?!</vt:lpstr>
      <vt:lpstr>Променлива</vt:lpstr>
      <vt:lpstr>Именуване на променливи</vt:lpstr>
      <vt:lpstr>Типове данни</vt:lpstr>
      <vt:lpstr>Видове примитивни типове данни</vt:lpstr>
      <vt:lpstr>Стойности в паметта</vt:lpstr>
      <vt:lpstr>Demo</vt:lpstr>
      <vt:lpstr>Стойности в паметта на реалните типове данни</vt:lpstr>
      <vt:lpstr>Demo</vt:lpstr>
      <vt:lpstr>Обектен Тип</vt:lpstr>
      <vt:lpstr>Нулеви Типове</vt:lpstr>
      <vt:lpstr>Литерали</vt:lpstr>
      <vt:lpstr>Вход от конзолата</vt:lpstr>
      <vt:lpstr>Демонстрация на променливи</vt:lpstr>
      <vt:lpstr>Аритметични оператори</vt:lpstr>
      <vt:lpstr>PowerPoint Presentation</vt:lpstr>
      <vt:lpstr>Тип String</vt:lpstr>
      <vt:lpstr>Демонстрация на String</vt:lpstr>
      <vt:lpstr>Оператори за сравнение</vt:lpstr>
      <vt:lpstr>Демонстрация на оператори за сравнение</vt:lpstr>
      <vt:lpstr>Логически оператори</vt:lpstr>
      <vt:lpstr>Пример за логически операции</vt:lpstr>
      <vt:lpstr>Въпроси</vt:lpstr>
      <vt:lpstr>Задачи за домашна работа</vt:lpstr>
      <vt:lpstr>Задачи за домашна работа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Процедурно програмиране.  Различни типове данни, променливи и оператори</dc:title>
  <dc:creator>Ivaylo Babalev</dc:creator>
  <cp:lastModifiedBy>Ivaylo Babalev</cp:lastModifiedBy>
  <cp:revision>16</cp:revision>
  <dcterms:created xsi:type="dcterms:W3CDTF">2015-04-29T14:18:36Z</dcterms:created>
  <dcterms:modified xsi:type="dcterms:W3CDTF">2015-05-08T12:58:56Z</dcterms:modified>
</cp:coreProperties>
</file>