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1" r:id="rId25"/>
    <p:sldId id="282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Изпълнение на няколко нишки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295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8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 .NET Framework за изпълнение на нишки се използва класът </a:t>
            </a:r>
            <a:r>
              <a:rPr lang="bg-BG" b="1" dirty="0" smtClean="0">
                <a:solidFill>
                  <a:schemeClr val="bg1"/>
                </a:solidFill>
              </a:rPr>
              <a:t>System.Threading.Thread</a:t>
            </a:r>
            <a:r>
              <a:rPr lang="bg-BG" dirty="0">
                <a:solidFill>
                  <a:schemeClr val="bg1"/>
                </a:solidFill>
              </a:rPr>
              <a:t>. Този клас предоставя функционалност за стартиране и управление на нишки.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2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(</a:t>
            </a:r>
            <a:r>
              <a:rPr lang="en-US" dirty="0" err="1">
                <a:solidFill>
                  <a:schemeClr val="bg1"/>
                </a:solidFill>
              </a:rPr>
              <a:t>ThreadStart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Създава инстанция. Подава се делегат с метод, който да се изпълни при стартиране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Sleep</a:t>
            </a:r>
            <a:r>
              <a:rPr lang="ru-RU" dirty="0" smtClean="0">
                <a:solidFill>
                  <a:schemeClr val="bg1"/>
                </a:solidFill>
              </a:rPr>
              <a:t>(...) - "</a:t>
            </a:r>
            <a:r>
              <a:rPr lang="ru-RU" dirty="0">
                <a:solidFill>
                  <a:schemeClr val="bg1"/>
                </a:solidFill>
              </a:rPr>
              <a:t>Приспива" текущата нишка за указания брой милисекунди. Методът е статичен и блокира текущо изпълняваната нишка. След изтичането на  зададения интервал, тя продължава работата си.</a:t>
            </a:r>
          </a:p>
          <a:p>
            <a:r>
              <a:rPr lang="ru-RU" dirty="0">
                <a:solidFill>
                  <a:schemeClr val="bg1"/>
                </a:solidFill>
              </a:rPr>
              <a:t>Suspend</a:t>
            </a:r>
            <a:r>
              <a:rPr lang="ru-RU" dirty="0" smtClean="0">
                <a:solidFill>
                  <a:schemeClr val="bg1"/>
                </a:solidFill>
              </a:rPr>
              <a:t>() - Ако </a:t>
            </a:r>
            <a:r>
              <a:rPr lang="ru-RU" dirty="0">
                <a:solidFill>
                  <a:schemeClr val="bg1"/>
                </a:solidFill>
              </a:rPr>
              <a:t>нишката работи, я преустановява временно. Ако е преустановена, не се случва нищо. За разлика от Sleep(), чрез който нишка преустановява себе си за някакъв фиксиран интервал от време, Suspend() преустановява нишка за неопределено време и тя остава в това състояние до извикването на Resume(), който подновява изпълнението й.</a:t>
            </a:r>
          </a:p>
          <a:p>
            <a:r>
              <a:rPr lang="ru-RU" dirty="0">
                <a:solidFill>
                  <a:schemeClr val="bg1"/>
                </a:solidFill>
              </a:rPr>
              <a:t>Resume</a:t>
            </a:r>
            <a:r>
              <a:rPr lang="ru-RU" dirty="0" smtClean="0">
                <a:solidFill>
                  <a:schemeClr val="bg1"/>
                </a:solidFill>
              </a:rPr>
              <a:t>() - Подновява </a:t>
            </a:r>
            <a:r>
              <a:rPr lang="ru-RU" dirty="0">
                <a:solidFill>
                  <a:schemeClr val="bg1"/>
                </a:solidFill>
              </a:rPr>
              <a:t>нишка, която е била преустановена (suspended). Ако нишката работи, не прави нищо.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Suspend() </a:t>
            </a:r>
            <a:r>
              <a:rPr lang="bg-BG" b="1" dirty="0">
                <a:solidFill>
                  <a:schemeClr val="accent6"/>
                </a:solidFill>
              </a:rPr>
              <a:t>и </a:t>
            </a:r>
            <a:r>
              <a:rPr lang="en-US" b="1" dirty="0">
                <a:solidFill>
                  <a:schemeClr val="accent6"/>
                </a:solidFill>
              </a:rPr>
              <a:t>Resume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  <a:r>
              <a:rPr lang="bg-BG" b="1" dirty="0" smtClean="0">
                <a:solidFill>
                  <a:schemeClr val="accent6"/>
                </a:solidFill>
              </a:rPr>
              <a:t>!!!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Некоректното използване на Suspend() и Resume() може да доведе до синхронизационни проблеми. Ако две нишки взаимно се чакат за Resume(), нито една няма да може да продължи и ще се стигне до "мъртва хватка" (deadlock).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6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Suspend() </a:t>
            </a:r>
            <a:r>
              <a:rPr lang="bg-BG" dirty="0">
                <a:solidFill>
                  <a:schemeClr val="accent6"/>
                </a:solidFill>
              </a:rPr>
              <a:t>и </a:t>
            </a:r>
            <a:r>
              <a:rPr lang="en-US" dirty="0">
                <a:solidFill>
                  <a:schemeClr val="accent6"/>
                </a:solidFill>
              </a:rPr>
              <a:t>Resume</a:t>
            </a:r>
            <a:r>
              <a:rPr lang="en-US" dirty="0" smtClean="0">
                <a:solidFill>
                  <a:schemeClr val="accent6"/>
                </a:solidFill>
              </a:rPr>
              <a:t>()</a:t>
            </a:r>
            <a:r>
              <a:rPr lang="bg-BG" dirty="0" smtClean="0">
                <a:solidFill>
                  <a:schemeClr val="accent6"/>
                </a:solidFill>
              </a:rPr>
              <a:t> Демо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IsAlive - </a:t>
            </a:r>
            <a:r>
              <a:rPr lang="ru-RU" dirty="0" smtClean="0">
                <a:solidFill>
                  <a:schemeClr val="bg1"/>
                </a:solidFill>
              </a:rPr>
              <a:t>Свойството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след като нишката се стартира. Нормалното приключ­ване на нишката или прекратяването й поради външна намеса променят стойността на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на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 Повече информация за състоянията, през които една нишка преминава, дава </a:t>
            </a:r>
            <a:r>
              <a:rPr lang="ru-RU" b="1" dirty="0">
                <a:solidFill>
                  <a:schemeClr val="bg1"/>
                </a:solidFill>
              </a:rPr>
              <a:t>ThreadState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IsBackground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Една нишка може да е на преден (foreground) или заден (background) план.</a:t>
            </a:r>
          </a:p>
          <a:p>
            <a:r>
              <a:rPr lang="ru-RU" dirty="0">
                <a:solidFill>
                  <a:schemeClr val="bg1"/>
                </a:solidFill>
              </a:rPr>
              <a:t>Когато всички нишки на преден план в един процес приключат, той приключва. CLR вика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всички нишки на заден план (известни още като нишки, работещи във фонов режим).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IsThreadPoolThread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ако нишката принадлежи на управлявания пул от нишки, иначе е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Name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името. Всяка нишка в .NET Framework може да има име. Това свойство е полезно за идентифицирането на нишките при дебъгване и извеждане на диагностични съобщения.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Priority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приоритета на нишката. Възможните стойности са </a:t>
            </a:r>
            <a:r>
              <a:rPr lang="ru-RU" b="1" dirty="0">
                <a:solidFill>
                  <a:schemeClr val="bg1"/>
                </a:solidFill>
              </a:rPr>
              <a:t>Lowest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BelowNormal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Normal</a:t>
            </a:r>
            <a:r>
              <a:rPr lang="ru-RU" dirty="0">
                <a:solidFill>
                  <a:schemeClr val="bg1"/>
                </a:solidFill>
              </a:rPr>
              <a:t> (по подразбиране), </a:t>
            </a:r>
            <a:r>
              <a:rPr lang="ru-RU" b="1" dirty="0">
                <a:solidFill>
                  <a:schemeClr val="bg1"/>
                </a:solidFill>
              </a:rPr>
              <a:t>AboveNormal</a:t>
            </a:r>
            <a:r>
              <a:rPr lang="ru-RU" dirty="0">
                <a:solidFill>
                  <a:schemeClr val="bg1"/>
                </a:solidFill>
              </a:rPr>
              <a:t> и </a:t>
            </a:r>
            <a:r>
              <a:rPr lang="ru-RU" b="1" dirty="0">
                <a:solidFill>
                  <a:schemeClr val="bg1"/>
                </a:solidFill>
              </a:rPr>
              <a:t>Highest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Start</a:t>
            </a:r>
            <a:r>
              <a:rPr lang="ru-RU" b="1" dirty="0" smtClean="0">
                <a:solidFill>
                  <a:schemeClr val="bg1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Стартира </a:t>
            </a:r>
            <a:r>
              <a:rPr lang="ru-RU" dirty="0">
                <a:solidFill>
                  <a:schemeClr val="bg1"/>
                </a:solidFill>
              </a:rPr>
              <a:t>посочената нишка. Операцията не е блокираща (връща управле­нието веднага). При извикване на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 операционната система съз­дава нова нишка и сменя състоянието й в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. При опит за повторно стартиране, се хвърля </a:t>
            </a:r>
            <a:r>
              <a:rPr lang="ru-RU" b="1" dirty="0">
                <a:solidFill>
                  <a:schemeClr val="bg1"/>
                </a:solidFill>
              </a:rPr>
              <a:t>ThreadStateException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ThreadState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само за четене. Съдържа състоянието на нишката. Състоянията, в които една нишка може да попадне, ще бъдат подробно обяснени в следващата точка – засега можем да считаме, че състоянието на една нишка определя например дали текущо тя работи или изчаква.</a:t>
            </a:r>
          </a:p>
          <a:p>
            <a:r>
              <a:rPr lang="ru-RU" b="1" dirty="0">
                <a:solidFill>
                  <a:schemeClr val="bg1"/>
                </a:solidFill>
              </a:rPr>
              <a:t>Abort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Хвърля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 в извиканата нишка, с което обикновено прекратява нишката. При определени условия,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може и да не прекрати нишката. Това ще бъде обяснено в точка "Прекратяване".</a:t>
            </a:r>
          </a:p>
          <a:p>
            <a:r>
              <a:rPr lang="ru-RU" b="1" dirty="0">
                <a:solidFill>
                  <a:schemeClr val="bg1"/>
                </a:solidFill>
              </a:rPr>
              <a:t>Interrupt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Ако </a:t>
            </a:r>
            <a:r>
              <a:rPr lang="ru-RU" dirty="0">
                <a:solidFill>
                  <a:schemeClr val="bg1"/>
                </a:solidFill>
              </a:rPr>
              <a:t>нишката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хвърля </a:t>
            </a:r>
            <a:r>
              <a:rPr lang="ru-RU" b="1" dirty="0">
                <a:solidFill>
                  <a:schemeClr val="bg1"/>
                </a:solidFill>
              </a:rPr>
              <a:t>ThreadInterrupted­Exception</a:t>
            </a:r>
            <a:r>
              <a:rPr lang="ru-RU" dirty="0">
                <a:solidFill>
                  <a:schemeClr val="bg1"/>
                </a:solidFill>
              </a:rPr>
              <a:t>. Нишката може да прихване това изключение и да продължи изпълнението си. Ако тя не го прихване, CLR го прихваща и прекратява нишката.</a:t>
            </a:r>
          </a:p>
          <a:p>
            <a:r>
              <a:rPr lang="ru-RU" dirty="0">
                <a:solidFill>
                  <a:schemeClr val="bg1"/>
                </a:solidFill>
              </a:rPr>
              <a:t>Ако нишката не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извикването на </a:t>
            </a:r>
            <a:r>
              <a:rPr lang="ru-RU" b="1" dirty="0">
                <a:solidFill>
                  <a:schemeClr val="bg1"/>
                </a:solidFill>
              </a:rPr>
              <a:t>Interrupt()</a:t>
            </a:r>
            <a:r>
              <a:rPr lang="ru-RU" dirty="0">
                <a:solidFill>
                  <a:schemeClr val="bg1"/>
                </a:solidFill>
              </a:rPr>
              <a:t> не прави нищо.</a:t>
            </a:r>
          </a:p>
          <a:p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Извикващата </a:t>
            </a:r>
            <a:r>
              <a:rPr lang="ru-RU" dirty="0">
                <a:solidFill>
                  <a:schemeClr val="bg1"/>
                </a:solidFill>
              </a:rPr>
              <a:t>нишка изчаква, докато извиканата приключи. Може да се укаже таймаут.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3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Join() - </a:t>
            </a:r>
            <a:r>
              <a:rPr lang="bg-BG" dirty="0" smtClean="0">
                <a:solidFill>
                  <a:schemeClr val="accent6"/>
                </a:solidFill>
              </a:rPr>
              <a:t>пример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85934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</a:rPr>
              <a:t>В повечето имплементации на многонишковост (multithreading), се поддържа и приоритет за нишките. На базата на приоритета, планировчи­кът (task scheduler) определя интервала от време, който следва да бъде отделен на нишката. Операционната система не е длъжна да се съобра­зява с предварително зададения приоритет, но обикновено го прави.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thread2.Priority = </a:t>
            </a:r>
            <a:r>
              <a:rPr lang="en-US" dirty="0" err="1">
                <a:solidFill>
                  <a:schemeClr val="bg1"/>
                </a:solidFill>
              </a:rPr>
              <a:t>ThreadPriority.Highest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thread1.Start();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8382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Многозадачност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Казано накратко, многозадачността е възмож­ността на процесора да разпределя времето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r>
              <a:rPr lang="ru-RU" dirty="0">
                <a:solidFill>
                  <a:schemeClr val="bg1"/>
                </a:solidFill>
              </a:rPr>
              <a:t>върху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4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Unstarted</a:t>
            </a:r>
            <a:r>
              <a:rPr lang="ru-RU" dirty="0">
                <a:solidFill>
                  <a:schemeClr val="bg1"/>
                </a:solidFill>
              </a:rPr>
              <a:t> – нишката е създадена, но не е извикан метода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. В момента, в който </a:t>
            </a:r>
            <a:r>
              <a:rPr lang="ru-RU" b="1" dirty="0">
                <a:solidFill>
                  <a:schemeClr val="bg1"/>
                </a:solidFill>
              </a:rPr>
              <a:t>Start() </a:t>
            </a:r>
            <a:r>
              <a:rPr lang="ru-RU" dirty="0">
                <a:solidFill>
                  <a:schemeClr val="bg1"/>
                </a:solidFill>
              </a:rPr>
              <a:t>бъде извикан, нишката преминава в състояние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и по никакъв начин не може да се върне обратно в това състояние.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– нишката е стартирана, не е блокирана и не очаква да получи </a:t>
            </a:r>
            <a:r>
              <a:rPr lang="ru-RU" b="1" dirty="0">
                <a:solidFill>
                  <a:schemeClr val="bg1"/>
                </a:solidFill>
              </a:rPr>
              <a:t>ThreadAbortedException</a:t>
            </a:r>
            <a:r>
              <a:rPr lang="ru-RU" dirty="0">
                <a:solidFill>
                  <a:schemeClr val="bg1"/>
                </a:solidFill>
              </a:rPr>
              <a:t> (изключение, което се хвърля при извикване на метода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 – нишката е блокирана, след като е бил извикан някой от методите </a:t>
            </a:r>
            <a:r>
              <a:rPr lang="ru-RU" b="1" dirty="0">
                <a:solidFill>
                  <a:schemeClr val="bg1"/>
                </a:solidFill>
              </a:rPr>
              <a:t>Wait()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Sleep()</a:t>
            </a:r>
            <a:r>
              <a:rPr lang="ru-RU" dirty="0">
                <a:solidFill>
                  <a:schemeClr val="bg1"/>
                </a:solidFill>
              </a:rPr>
              <a:t> или </a:t>
            </a:r>
            <a:r>
              <a:rPr lang="ru-RU" b="1" dirty="0">
                <a:solidFill>
                  <a:schemeClr val="bg1"/>
                </a:solidFill>
              </a:rPr>
              <a:t>Join()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SuspendRequested</a:t>
            </a:r>
            <a:r>
              <a:rPr lang="ru-RU" dirty="0">
                <a:solidFill>
                  <a:schemeClr val="bg1"/>
                </a:solidFill>
              </a:rPr>
              <a:t> – за нишката е извикан метода </a:t>
            </a:r>
            <a:r>
              <a:rPr lang="ru-RU" b="1" dirty="0">
                <a:solidFill>
                  <a:schemeClr val="bg1"/>
                </a:solidFill>
              </a:rPr>
              <a:t>Suspend()</a:t>
            </a:r>
            <a:r>
              <a:rPr lang="ru-RU" dirty="0">
                <a:solidFill>
                  <a:schemeClr val="bg1"/>
                </a:solidFill>
              </a:rPr>
              <a:t>, но все още не е преустановена, а се изчаква безопасен момент това да се извърши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     </a:t>
            </a:r>
            <a:r>
              <a:rPr lang="ru-RU" b="1" dirty="0">
                <a:solidFill>
                  <a:schemeClr val="bg1"/>
                </a:solidFill>
              </a:rPr>
              <a:t>Suspended</a:t>
            </a:r>
            <a:r>
              <a:rPr lang="ru-RU" dirty="0">
                <a:solidFill>
                  <a:schemeClr val="bg1"/>
                </a:solidFill>
              </a:rPr>
              <a:t> – нишката вече е преустановена.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AbortRequested</a:t>
            </a:r>
            <a:r>
              <a:rPr lang="ru-RU" dirty="0">
                <a:solidFill>
                  <a:schemeClr val="bg1"/>
                </a:solidFill>
              </a:rPr>
              <a:t> – извикан е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нишката, но тя още не е получила изключението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, което ще се опита да я прекрати.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Aborted</a:t>
            </a:r>
            <a:r>
              <a:rPr lang="ru-RU" dirty="0">
                <a:solidFill>
                  <a:schemeClr val="bg1"/>
                </a:solidFill>
              </a:rPr>
              <a:t> – нишката вече е прекратена като едновременно с това се намира и в състоянието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StopRequested</a:t>
            </a:r>
            <a:r>
              <a:rPr lang="ru-RU" dirty="0">
                <a:solidFill>
                  <a:schemeClr val="bg1"/>
                </a:solidFill>
              </a:rPr>
              <a:t> – от нишката е поискано да прекрати работата си.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 – нишката е прекратена или след като й е бил извикан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, или след като е приключила по естествен начин.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Background</a:t>
            </a:r>
            <a:r>
              <a:rPr lang="ru-RU" dirty="0">
                <a:solidFill>
                  <a:schemeClr val="bg1"/>
                </a:solidFill>
              </a:rPr>
              <a:t> – нишката е във фонов режим.</a:t>
            </a:r>
          </a:p>
        </p:txBody>
      </p:sp>
    </p:spTree>
    <p:extLst>
      <p:ext uri="{BB962C8B-B14F-4D97-AF65-F5344CB8AC3E}">
        <p14:creationId xmlns:p14="http://schemas.microsoft.com/office/powerpoint/2010/main" val="39691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 Напишете програма, която стартира предварително зададен брой нишки. Всяка нишка изписва "Thread X started", спи (Thread.Sleep()) случаен брой милисекунди и изписва "Thread X stopped". X трябва да се задава в конструктора на класа, който съдържа метода, използван в ThreadStart делегата.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тях.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Ползите от многозадачността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случаите на многопроцесорни системи многозадачността води до повишена производителност. Когато изпълнението на приложението е разделено на части, които могат да бъдат изпълнени независимо една от друга, то те могат да се разпределят между процесорите и да приключат за по-малко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Видове многозадачност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К</a:t>
            </a:r>
            <a:r>
              <a:rPr lang="bg-BG" dirty="0" smtClean="0">
                <a:solidFill>
                  <a:schemeClr val="bg1"/>
                </a:solidFill>
              </a:rPr>
              <a:t>ооперативната многозадачност - </a:t>
            </a:r>
            <a:r>
              <a:rPr lang="ru-RU" dirty="0">
                <a:solidFill>
                  <a:schemeClr val="bg1"/>
                </a:solidFill>
              </a:rPr>
              <a:t>всяка нишка сама решава колко процесорно време й е необходимо. Веднъж заела процесора, тя го освобождава само ако приключи работата си или трябва да чака за някакъв </a:t>
            </a:r>
            <a:r>
              <a:rPr lang="ru-RU" dirty="0" smtClean="0">
                <a:solidFill>
                  <a:schemeClr val="bg1"/>
                </a:solidFill>
              </a:rPr>
              <a:t>ресурс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Изпреварваща многозадачност - </a:t>
            </a:r>
            <a:r>
              <a:rPr lang="ru-RU" dirty="0">
                <a:solidFill>
                  <a:schemeClr val="bg1"/>
                </a:solidFill>
              </a:rPr>
              <a:t>за вся­ка нишка предварително се заделя процесорно време. Системен софтуер, наречен планировчик (task scheduler), е отговорен за това разпределение на времето. В края на всеки такъв предварително зададен интервал от време, нишката се снема от процесора, без значение дали е приключила работата си.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3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Пример за отделна задача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ni.com/cms/images/devzone/tut/MultithreadedLab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0262"/>
            <a:ext cx="6096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5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Решението –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Процесът е съвкупността от памет, стек и код на приложението. Опера­ционната система работи с процеси, които потребителите възприемат като приложения - това са две имена за едно и също понятие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</a:rPr>
              <a:t>дин </a:t>
            </a:r>
            <a:r>
              <a:rPr lang="ru-RU" dirty="0">
                <a:solidFill>
                  <a:schemeClr val="bg1"/>
                </a:solidFill>
              </a:rPr>
              <a:t>процес може да изисква паралелно изпълнение на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Затова процесите са съставени от една или повече нишки, които се изпълняват едновременно от гледна точка на </a:t>
            </a:r>
            <a:r>
              <a:rPr lang="ru-RU" dirty="0" smtClean="0">
                <a:solidFill>
                  <a:schemeClr val="bg1"/>
                </a:solidFill>
              </a:rPr>
              <a:t>потребителя</a:t>
            </a:r>
          </a:p>
          <a:p>
            <a:r>
              <a:rPr lang="ru-RU" dirty="0">
                <a:solidFill>
                  <a:schemeClr val="bg1"/>
                </a:solidFill>
              </a:rPr>
              <a:t>Нишката е основната единица, за която се заделя процесорно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Прилики и разлики между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Както процесите, така и нишките, имат собствен стек и имат определен приоритет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Процесите са независими един от друг по отношение на памет и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 разлика от тях, всички нишки в един процес споделят обща памет – паметта на процеса, към който принадлежат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Докато процесите съдържат изпълнимия код, нишките го изпълняват – процесите са пасивни, а нишките – активни.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Какво предлагат нишките?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Използването на няколко нишки създава впечатление за извършване на много задачи едновременно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Причината е, че процесорът се предоставя на всяка нишка за някакъв определен интервал от време (квант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r>
              <a:rPr lang="ru-RU" dirty="0">
                <a:solidFill>
                  <a:schemeClr val="bg1"/>
                </a:solidFill>
              </a:rPr>
              <a:t>След изтичането на този квант, се получава прекъсване и процесорът се предоставя на следващата чакаща нишка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Кога са удобни нишките</a:t>
            </a:r>
            <a:r>
              <a:rPr lang="bg-BG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Удобно е да се ползват нишки при обслужване на много потребители едновременно, напр. при приложение от тип уеб сървър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 мрежова комуникация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комуникацията може да бъде изолирана в отделна нишка и докато приложението чака отговор от другата страна, да извършва друга полезна работа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bg-BG" dirty="0">
                <a:solidFill>
                  <a:schemeClr val="bg1"/>
                </a:solidFill>
              </a:rPr>
              <a:t>Всяка нишка има приоритет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Изпълняването на дълги </a:t>
            </a:r>
            <a:r>
              <a:rPr lang="ru-RU" dirty="0" smtClean="0">
                <a:solidFill>
                  <a:schemeClr val="bg1"/>
                </a:solidFill>
              </a:rPr>
              <a:t>изчисления, винаги </a:t>
            </a:r>
            <a:r>
              <a:rPr lang="ru-RU" dirty="0">
                <a:solidFill>
                  <a:schemeClr val="bg1"/>
                </a:solidFill>
              </a:rPr>
              <a:t>трябва да става на заден план, за да може потребителският интерфейс да реагира на потребителски заявки.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17270</TotalTime>
  <Words>866</Words>
  <Application>Microsoft Office PowerPoint</Application>
  <PresentationFormat>On-screen Show (4:3)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Office Theme</vt:lpstr>
      <vt:lpstr>Многонишково програмиране</vt:lpstr>
      <vt:lpstr>Многозадачност </vt:lpstr>
      <vt:lpstr>Ползите от многозадачността</vt:lpstr>
      <vt:lpstr>Видове многозадачност</vt:lpstr>
      <vt:lpstr>Пример за отделна задача</vt:lpstr>
      <vt:lpstr>Решението – процеси и нишки</vt:lpstr>
      <vt:lpstr>Прилики и разлики между процеси и нишки</vt:lpstr>
      <vt:lpstr>Какво предлагат нишките?</vt:lpstr>
      <vt:lpstr>Кога са удобни нишките?</vt:lpstr>
      <vt:lpstr>Изпълнение на няколко нишки - пример</vt:lpstr>
      <vt:lpstr>Класът Thread</vt:lpstr>
      <vt:lpstr>Основни методи на класа Thread</vt:lpstr>
      <vt:lpstr>Suspend() и Resume()!!!</vt:lpstr>
      <vt:lpstr>Suspend() и Resume() Демо</vt:lpstr>
      <vt:lpstr>Основни методи и свойства на класа Thread</vt:lpstr>
      <vt:lpstr>Основни методи и свойства на класа Thread</vt:lpstr>
      <vt:lpstr>Join() - пример</vt:lpstr>
      <vt:lpstr>Приоритет</vt:lpstr>
      <vt:lpstr>Приоритет - пример</vt:lpstr>
      <vt:lpstr>Състояния</vt:lpstr>
      <vt:lpstr>Състояния</vt:lpstr>
      <vt:lpstr>Задача</vt:lpstr>
      <vt:lpstr>ThreadPool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271</cp:revision>
  <dcterms:created xsi:type="dcterms:W3CDTF">2015-03-24T20:13:30Z</dcterms:created>
  <dcterms:modified xsi:type="dcterms:W3CDTF">2015-06-15T08:21:30Z</dcterms:modified>
</cp:coreProperties>
</file>