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0" r:id="rId4"/>
    <p:sldId id="438" r:id="rId5"/>
    <p:sldId id="415" r:id="rId6"/>
    <p:sldId id="433" r:id="rId7"/>
    <p:sldId id="435" r:id="rId8"/>
    <p:sldId id="434" r:id="rId9"/>
    <p:sldId id="432" r:id="rId10"/>
    <p:sldId id="439" r:id="rId11"/>
    <p:sldId id="440" r:id="rId12"/>
    <p:sldId id="441" r:id="rId13"/>
    <p:sldId id="442" r:id="rId14"/>
    <p:sldId id="443" r:id="rId15"/>
    <p:sldId id="409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268" r:id="rId26"/>
    <p:sldId id="378" r:id="rId27"/>
    <p:sldId id="453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на </a:t>
            </a:r>
            <a:r>
              <a:rPr lang="en-US" dirty="0" err="1" smtClean="0">
                <a:solidFill>
                  <a:schemeClr val="accent6"/>
                </a:solidFill>
              </a:rPr>
              <a:t>ArrayList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Add(object</a:t>
            </a:r>
            <a:r>
              <a:rPr lang="ru-RU" dirty="0">
                <a:solidFill>
                  <a:schemeClr val="bg1"/>
                </a:solidFill>
              </a:rPr>
              <a:t>) – добавяне на нов елемент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Insert(int</a:t>
            </a:r>
            <a:r>
              <a:rPr lang="ru-RU" dirty="0">
                <a:solidFill>
                  <a:schemeClr val="bg1"/>
                </a:solidFill>
              </a:rPr>
              <a:t>, object) – добавяне на елемент на определено място (индекс)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Count </a:t>
            </a:r>
            <a:r>
              <a:rPr lang="ru-RU" dirty="0">
                <a:solidFill>
                  <a:schemeClr val="bg1"/>
                </a:solidFill>
              </a:rPr>
              <a:t>– връща броя на елементите в списъка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Remove(object</a:t>
            </a:r>
            <a:r>
              <a:rPr lang="ru-RU" dirty="0">
                <a:solidFill>
                  <a:schemeClr val="bg1"/>
                </a:solidFill>
              </a:rPr>
              <a:t>) – премахване на определен елемент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RemoveAt(int</a:t>
            </a:r>
            <a:r>
              <a:rPr lang="ru-RU" dirty="0">
                <a:solidFill>
                  <a:schemeClr val="bg1"/>
                </a:solidFill>
              </a:rPr>
              <a:t>) – премахване на елемента на определено място (индекс)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Clear</a:t>
            </a:r>
            <a:r>
              <a:rPr lang="ru-RU" dirty="0">
                <a:solidFill>
                  <a:schemeClr val="bg1"/>
                </a:solidFill>
              </a:rPr>
              <a:t>() – изтрива елементите на списъка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this[int</a:t>
            </a:r>
            <a:r>
              <a:rPr lang="ru-RU" dirty="0">
                <a:solidFill>
                  <a:schemeClr val="bg1"/>
                </a:solidFill>
              </a:rPr>
              <a:t>] – индексатор, позволява достъп на елементите по подадена позиция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Шаблонни класове(</a:t>
            </a:r>
            <a:r>
              <a:rPr lang="en-US" dirty="0" smtClean="0">
                <a:solidFill>
                  <a:schemeClr val="accent6"/>
                </a:solidFill>
              </a:rPr>
              <a:t>Generics)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Когато използваме класа ArrayList, 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сблъскваме с </a:t>
            </a:r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добавя</a:t>
            </a:r>
            <a:r>
              <a:rPr lang="bg-BG" dirty="0" smtClean="0">
                <a:solidFill>
                  <a:schemeClr val="bg1"/>
                </a:solidFill>
              </a:rPr>
              <a:t>не на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нов елемент от даден клас </a:t>
            </a:r>
            <a:r>
              <a:rPr lang="ru-RU" dirty="0" smtClean="0">
                <a:solidFill>
                  <a:schemeClr val="bg1"/>
                </a:solidFill>
              </a:rPr>
              <a:t>като </a:t>
            </a:r>
            <a:r>
              <a:rPr lang="ru-RU" dirty="0">
                <a:solidFill>
                  <a:schemeClr val="bg1"/>
                </a:solidFill>
              </a:rPr>
              <a:t>обект от тип </a:t>
            </a:r>
            <a:r>
              <a:rPr lang="ru-RU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ru-RU" dirty="0">
                <a:solidFill>
                  <a:schemeClr val="bg1"/>
                </a:solidFill>
              </a:rPr>
              <a:t>За справяне с описаните проблеми на помощ идват шаблонните класове.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GenericType</a:t>
            </a:r>
            <a:r>
              <a:rPr lang="bg-BG" dirty="0" smtClean="0">
                <a:solidFill>
                  <a:schemeClr val="bg1"/>
                </a:solidFill>
              </a:rPr>
              <a:t>&lt;Т&gt;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instance = new </a:t>
            </a:r>
            <a:r>
              <a:rPr lang="en-US" dirty="0" err="1" smtClean="0">
                <a:solidFill>
                  <a:schemeClr val="bg1"/>
                </a:solidFill>
              </a:rPr>
              <a:t>GenericType</a:t>
            </a:r>
            <a:r>
              <a:rPr lang="bg-BG" dirty="0" smtClean="0">
                <a:solidFill>
                  <a:schemeClr val="bg1"/>
                </a:solidFill>
              </a:rPr>
              <a:t>&lt;Т&gt;</a:t>
            </a:r>
            <a:r>
              <a:rPr lang="en-US" dirty="0" smtClean="0">
                <a:solidFill>
                  <a:schemeClr val="bg1"/>
                </a:solidFill>
              </a:rPr>
              <a:t>();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 smtClean="0">
                <a:solidFill>
                  <a:schemeClr val="accent6"/>
                </a:solidFill>
              </a:rPr>
              <a:t>&lt;Т&gt;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List&lt;Т&gt; </a:t>
            </a:r>
            <a:r>
              <a:rPr lang="ru-RU" dirty="0">
                <a:solidFill>
                  <a:schemeClr val="bg1"/>
                </a:solidFill>
              </a:rPr>
              <a:t>е шаблонният вариант на </a:t>
            </a:r>
            <a:r>
              <a:rPr lang="ru-RU" dirty="0" smtClean="0">
                <a:solidFill>
                  <a:schemeClr val="bg1"/>
                </a:solidFill>
              </a:rPr>
              <a:t>ArrayList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При инициализация указваме типа на елементите, които ще съдържа списъка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List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bg-BG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intList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new </a:t>
            </a:r>
            <a:r>
              <a:rPr lang="en-US" dirty="0" smtClean="0">
                <a:solidFill>
                  <a:schemeClr val="bg1"/>
                </a:solidFill>
              </a:rPr>
              <a:t>List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bg-BG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bg-BG" dirty="0" smtClean="0">
                <a:solidFill>
                  <a:schemeClr val="bg1"/>
                </a:solidFill>
              </a:rPr>
              <a:t>списък от цели числа)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Кога да използваме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>
                <a:solidFill>
                  <a:schemeClr val="accent6"/>
                </a:solidFill>
              </a:rPr>
              <a:t>&lt;Т&gt;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Използвайте List, когато не очаквате често вмъкване и премахване на елементи, но очаквате да добавяте нови елементи в края или </a:t>
            </a:r>
            <a:r>
              <a:rPr lang="ru-RU" dirty="0" smtClean="0">
                <a:solidFill>
                  <a:schemeClr val="bg1"/>
                </a:solidFill>
              </a:rPr>
              <a:t>ползвате </a:t>
            </a:r>
            <a:r>
              <a:rPr lang="ru-RU" dirty="0">
                <a:solidFill>
                  <a:schemeClr val="bg1"/>
                </a:solidFill>
              </a:rPr>
              <a:t>елементите по </a:t>
            </a:r>
            <a:r>
              <a:rPr lang="ru-RU" dirty="0" smtClean="0">
                <a:solidFill>
                  <a:schemeClr val="bg1"/>
                </a:solidFill>
              </a:rPr>
              <a:t>индекс, защото: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Търсенето </a:t>
            </a:r>
            <a:r>
              <a:rPr lang="ru-RU" dirty="0">
                <a:solidFill>
                  <a:schemeClr val="bg1"/>
                </a:solidFill>
              </a:rPr>
              <a:t>по индекс става много бързо – можем да достъпваме с еднаква скорост всеки един от елементите независимо от общия им брой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Търсенето по стойност на елемент работи с толкова сравнения, колкото са елементите (в най-лошия случай), т.е. не е бързо.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Кога да използваме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bg-BG" dirty="0">
                <a:solidFill>
                  <a:schemeClr val="accent6"/>
                </a:solidFill>
              </a:rPr>
              <a:t>&lt;Т&gt;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chemeClr val="bg1"/>
                </a:solidFill>
              </a:rPr>
              <a:t>Добавянето и премахването на елементи е бавна операция – когато добавяме или премахваме елементи, особено, ако те не се намират в края на списъка, се налага да разместваме всички останали </a:t>
            </a:r>
            <a:r>
              <a:rPr lang="ru-RU" dirty="0" smtClean="0">
                <a:solidFill>
                  <a:schemeClr val="bg1"/>
                </a:solidFill>
              </a:rPr>
              <a:t>елементи</a:t>
            </a:r>
            <a:r>
              <a:rPr lang="ru-RU" dirty="0">
                <a:solidFill>
                  <a:schemeClr val="bg1"/>
                </a:solidFill>
              </a:rPr>
              <a:t>, а това е много бавна операция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добавяне понякога се налага и увеличаване на капацитета на масива, което само по себе си е бавна операция, но се случва много рядко и средната скорост на добавяне на елемент към List не зависи от броя елементи, т.е. работи много бързо.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Company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полета: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 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брой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служители. 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List с 3 произволни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Намерете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омпанията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 най-много служители и я премахнете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списъка.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2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1 компания на мястото на компанията с най-дълго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err="1" smtClean="0">
                <a:solidFill>
                  <a:schemeClr val="accent6"/>
                </a:solidFill>
              </a:rPr>
              <a:t>LinkedList</a:t>
            </a:r>
            <a:r>
              <a:rPr lang="en-US" dirty="0" smtClean="0">
                <a:solidFill>
                  <a:schemeClr val="accent6"/>
                </a:solidFill>
              </a:rPr>
              <a:t>&lt;T&gt;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LinkedList притежава същите операции като List, което прави двата класа взаимнозаменяеми в зависимост от конкретната задача. По- късно ще видим, че LinkedList се използва и при работа с опашки.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Кога да ползваме </a:t>
            </a:r>
            <a:r>
              <a:rPr lang="en-US" dirty="0" err="1">
                <a:solidFill>
                  <a:schemeClr val="accent6"/>
                </a:solidFill>
              </a:rPr>
              <a:t>LinkedList</a:t>
            </a:r>
            <a:r>
              <a:rPr lang="en-US" dirty="0">
                <a:solidFill>
                  <a:schemeClr val="accent6"/>
                </a:solidFill>
              </a:rPr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Класът LinkedList е за предпочитане тогава, когато се налага добавяне/премахване на елементи на произволно място в списъка и когато достъпа до елементите е последователен. Когато обаче се търсят елементи или се достъпват по индекс, то List се оказва по- подходящия избор. От гледна точка на памет, LinkedList е по- икономичен, тъй като заделя памет за точно толкова елементи, колкото са текущо необходими.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Stack (</a:t>
            </a:r>
            <a:r>
              <a:rPr lang="bg-BG" dirty="0" smtClean="0">
                <a:solidFill>
                  <a:schemeClr val="accent6"/>
                </a:solidFill>
              </a:rPr>
              <a:t>Стек)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C# можем да използваме имплементирания стандартно в .NET Framework клас System.Collections.Generics.Stack. Той е имплементиран статично чрез масив, като масива се преоразмерява при </a:t>
            </a:r>
            <a:r>
              <a:rPr lang="ru-RU" dirty="0" smtClean="0">
                <a:solidFill>
                  <a:schemeClr val="bg1"/>
                </a:solidFill>
              </a:rPr>
              <a:t>необходимост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Работи на принципа </a:t>
            </a:r>
            <a:r>
              <a:rPr lang="en-US" dirty="0" smtClean="0">
                <a:solidFill>
                  <a:schemeClr val="bg1"/>
                </a:solidFill>
              </a:rPr>
              <a:t>LIFO (Last In First 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Stack&lt;T&gt; </a:t>
            </a:r>
            <a:r>
              <a:rPr lang="en-US" dirty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основни операции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Push(T) – </a:t>
            </a:r>
            <a:r>
              <a:rPr lang="bg-BG" dirty="0">
                <a:solidFill>
                  <a:schemeClr val="bg1"/>
                </a:solidFill>
              </a:rPr>
              <a:t>добавя нов елемент на върха на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най-горния елемент като го премахва от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Peek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</a:t>
            </a:r>
            <a:r>
              <a:rPr lang="bg-BG" dirty="0" smtClean="0">
                <a:solidFill>
                  <a:schemeClr val="bg1"/>
                </a:solidFill>
              </a:rPr>
              <a:t>най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bg-BG" dirty="0" smtClean="0">
                <a:solidFill>
                  <a:schemeClr val="bg1"/>
                </a:solidFill>
              </a:rPr>
              <a:t>горния </a:t>
            </a:r>
            <a:r>
              <a:rPr lang="bg-BG" dirty="0">
                <a:solidFill>
                  <a:schemeClr val="bg1"/>
                </a:solidFill>
              </a:rPr>
              <a:t>елемент без да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bg-BG" dirty="0">
                <a:solidFill>
                  <a:schemeClr val="bg1"/>
                </a:solidFill>
              </a:rPr>
              <a:t>връща броя на елементите в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премахва всички елементи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Contains(T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bg-BG" dirty="0">
                <a:solidFill>
                  <a:schemeClr val="bg1"/>
                </a:solidFill>
              </a:rPr>
              <a:t>проверява дали елементът се съдържа в стека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ToArray</a:t>
            </a:r>
            <a:r>
              <a:rPr lang="en-US" dirty="0">
                <a:solidFill>
                  <a:schemeClr val="bg1"/>
                </a:solidFill>
              </a:rPr>
              <a:t>() – </a:t>
            </a:r>
            <a:r>
              <a:rPr lang="bg-BG" dirty="0">
                <a:solidFill>
                  <a:schemeClr val="bg1"/>
                </a:solidFill>
              </a:rPr>
              <a:t>връща масив, съдържащ елементите от стека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е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представлява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поредица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са подредени един след друг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се достъпват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масивите започва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Всички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 са от един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Дължината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фиксирана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сортират с вградена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Stack Demo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der-wirtschaftsingenieur.de/bilder/sta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2724944"/>
            <a:ext cx="31718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Опашка (</a:t>
            </a:r>
            <a:r>
              <a:rPr lang="en-US" dirty="0" smtClean="0">
                <a:solidFill>
                  <a:schemeClr val="accent6"/>
                </a:solidFill>
              </a:rPr>
              <a:t>Queue)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Структурата "опашка" е създадена да моделира опашки, като например опашка от чакащи документи за принтиране, чакащи процеси за достъп до общ ресурс и други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Изпълнява условието </a:t>
            </a:r>
            <a:r>
              <a:rPr lang="en-US" dirty="0" smtClean="0">
                <a:solidFill>
                  <a:schemeClr val="bg1"/>
                </a:solidFill>
              </a:rPr>
              <a:t>FIFO(First In First 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Queue&lt;T&gt;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C# се използва статичната реализация на опашка чрез класа </a:t>
            </a:r>
            <a:r>
              <a:rPr lang="ru-RU" dirty="0" smtClean="0">
                <a:solidFill>
                  <a:schemeClr val="bg1"/>
                </a:solidFill>
              </a:rPr>
              <a:t>Queue</a:t>
            </a:r>
            <a:r>
              <a:rPr lang="en-US" dirty="0" smtClean="0">
                <a:solidFill>
                  <a:schemeClr val="bg1"/>
                </a:solidFill>
              </a:rPr>
              <a:t>&lt;T&gt;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Тук отново можем да укажем типа на елементите, с които ще работим, тъй като опашката и свързаният списък са шаблонни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Queue&lt;T&gt; </a:t>
            </a:r>
            <a:r>
              <a:rPr lang="en-US" dirty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основни операции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Enqueue(T) – добавя елемент накрая на опашката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Dequeue</a:t>
            </a:r>
            <a:r>
              <a:rPr lang="ru-RU" dirty="0">
                <a:solidFill>
                  <a:schemeClr val="bg1"/>
                </a:solidFill>
              </a:rPr>
              <a:t>() – взима елемента от началото на опашката и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Peek</a:t>
            </a:r>
            <a:r>
              <a:rPr lang="ru-RU" dirty="0">
                <a:solidFill>
                  <a:schemeClr val="bg1"/>
                </a:solidFill>
              </a:rPr>
              <a:t>() – връща елементът от началото на опашката без да го премахва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Clear</a:t>
            </a:r>
            <a:r>
              <a:rPr lang="ru-RU" dirty="0">
                <a:solidFill>
                  <a:schemeClr val="bg1"/>
                </a:solidFill>
              </a:rPr>
              <a:t>() – премахва всички елементи от опашката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Contains(Т</a:t>
            </a:r>
            <a:r>
              <a:rPr lang="ru-RU" dirty="0">
                <a:solidFill>
                  <a:schemeClr val="bg1"/>
                </a:solidFill>
              </a:rPr>
              <a:t>) – проверява дали елемента се съдържа в опашката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Queue Demo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static.flickr.com/2331/1534356662_f97bada3a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1631"/>
            <a:ext cx="3657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прочита от конзолата поредица от цели положителни числа. Поредицата спира когато се въведе празен ред. Програмата трябва да изчислява сумата и средното аритметично на поредицата. Използвайте List.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при дадена редица изтрива всички числа, които се срещат нечетен брой пъти.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Пример</a:t>
            </a:r>
            <a:r>
              <a:rPr lang="ru-RU" sz="2000" dirty="0">
                <a:solidFill>
                  <a:schemeClr val="accent6"/>
                </a:solidFill>
              </a:rPr>
              <a:t>: array = {4, 2, 2, 5, 2, 3, 2, 3, 1, 5, 2} </a:t>
            </a:r>
            <a:r>
              <a:rPr lang="en-US" sz="2000" dirty="0" smtClean="0">
                <a:solidFill>
                  <a:schemeClr val="accent6"/>
                </a:solidFill>
              </a:rPr>
              <a:t>-&gt;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>
                <a:solidFill>
                  <a:schemeClr val="accent6"/>
                </a:solidFill>
              </a:rPr>
              <a:t>{5, 3, 3, 5</a:t>
            </a:r>
            <a:r>
              <a:rPr lang="ru-RU" sz="2000" dirty="0" smtClean="0">
                <a:solidFill>
                  <a:schemeClr val="accent6"/>
                </a:solidFill>
              </a:rPr>
              <a:t>}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по даден масив от цели числа в интервала [0..1000], намира по колко пъти се среща всяко число.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Пример</a:t>
            </a:r>
            <a:r>
              <a:rPr lang="ru-RU" sz="1800" dirty="0">
                <a:solidFill>
                  <a:schemeClr val="accent6"/>
                </a:solidFill>
              </a:rPr>
              <a:t>: array = {3, 4, 4, 2, 3, 3, 4, 3, 2} </a:t>
            </a:r>
            <a:endParaRPr lang="en-US" sz="1800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accent6"/>
                </a:solidFill>
              </a:rPr>
              <a:t>2 </a:t>
            </a:r>
            <a:r>
              <a:rPr lang="en-US" sz="1800" dirty="0">
                <a:solidFill>
                  <a:schemeClr val="accent6"/>
                </a:solidFill>
              </a:rPr>
              <a:t>-&gt;</a:t>
            </a:r>
            <a:r>
              <a:rPr lang="ru-RU" sz="1800" dirty="0">
                <a:solidFill>
                  <a:schemeClr val="accent6"/>
                </a:solidFill>
              </a:rPr>
              <a:t> 2 пъти </a:t>
            </a:r>
            <a:endParaRPr lang="en-US" sz="1800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accent6"/>
                </a:solidFill>
              </a:rPr>
              <a:t>3 </a:t>
            </a:r>
            <a:r>
              <a:rPr lang="en-US" sz="1800" dirty="0">
                <a:solidFill>
                  <a:schemeClr val="accent6"/>
                </a:solidFill>
              </a:rPr>
              <a:t>-&gt; </a:t>
            </a:r>
            <a:r>
              <a:rPr lang="ru-RU" sz="1800" dirty="0">
                <a:solidFill>
                  <a:schemeClr val="accent6"/>
                </a:solidFill>
              </a:rPr>
              <a:t>4 пъти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800" dirty="0" smtClean="0">
                <a:solidFill>
                  <a:schemeClr val="accent6"/>
                </a:solidFill>
              </a:rPr>
              <a:t>4 </a:t>
            </a:r>
            <a:r>
              <a:rPr lang="en-US" sz="1800" dirty="0">
                <a:solidFill>
                  <a:schemeClr val="accent6"/>
                </a:solidFill>
              </a:rPr>
              <a:t>-&gt; </a:t>
            </a:r>
            <a:r>
              <a:rPr lang="ru-RU" sz="1800" dirty="0">
                <a:solidFill>
                  <a:schemeClr val="accent6"/>
                </a:solidFill>
              </a:rPr>
              <a:t>3 пъти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Мажорант на масив от N елемента е стойност, която се среща поне N/2+1 пъти. Напишете програма, която по даден масив от числа намира мажоранта на масива и го отпечатва. Ако мажоранта не съществува – отпечатва "The majorant does not exists!”.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Пример</a:t>
            </a:r>
            <a:r>
              <a:rPr lang="ru-RU" sz="2000" dirty="0">
                <a:solidFill>
                  <a:schemeClr val="accent6"/>
                </a:solidFill>
              </a:rPr>
              <a:t>: {2, 2, 3, 3, 2, 3, 4, 3, 3} </a:t>
            </a:r>
            <a:r>
              <a:rPr lang="en-US" sz="2000" dirty="0">
                <a:solidFill>
                  <a:schemeClr val="accent6"/>
                </a:solidFill>
              </a:rPr>
              <a:t>-</a:t>
            </a:r>
            <a:r>
              <a:rPr lang="en-US" sz="2000" dirty="0" smtClean="0">
                <a:solidFill>
                  <a:schemeClr val="accent6"/>
                </a:solidFill>
              </a:rPr>
              <a:t>&gt;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Сортиране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tipstr.com/wp-content/uploads/2015/04/Sorting-JavaScript-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810000" cy="2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Видове структури от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Линейни – към тях спадат списъците, стековете и опашките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Дървовидни </a:t>
            </a:r>
            <a:r>
              <a:rPr lang="ru-RU" dirty="0">
                <a:solidFill>
                  <a:schemeClr val="bg1"/>
                </a:solidFill>
              </a:rPr>
              <a:t>– различни типове дървета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Речници </a:t>
            </a:r>
            <a:r>
              <a:rPr lang="ru-RU" dirty="0">
                <a:solidFill>
                  <a:schemeClr val="bg1"/>
                </a:solidFill>
              </a:rPr>
              <a:t>– хеш-таблици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Абстрактна структура данни "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списък"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Списък е линейна структура от данни, която съдържа поредица от елементи. Списъкът има свойството дължина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елемен­тите му са наредени последователно.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Стандартни методи за създаване на списък: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Add(object) - </a:t>
            </a:r>
            <a:r>
              <a:rPr lang="bg-BG" dirty="0">
                <a:solidFill>
                  <a:schemeClr val="bg1"/>
                </a:solidFill>
              </a:rPr>
              <a:t>добавя елемент в края на </a:t>
            </a:r>
            <a:r>
              <a:rPr lang="bg-BG" dirty="0" smtClean="0">
                <a:solidFill>
                  <a:schemeClr val="bg1"/>
                </a:solidFill>
              </a:rPr>
              <a:t>списъка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 object) - </a:t>
            </a:r>
            <a:r>
              <a:rPr lang="bg-BG" dirty="0">
                <a:solidFill>
                  <a:schemeClr val="bg1"/>
                </a:solidFill>
              </a:rPr>
              <a:t>добавя елемент на предварително избрана позиция в </a:t>
            </a:r>
            <a:r>
              <a:rPr lang="bg-BG" dirty="0" smtClean="0">
                <a:solidFill>
                  <a:schemeClr val="bg1"/>
                </a:solidFill>
              </a:rPr>
              <a:t>списъка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 Clear() – </a:t>
            </a:r>
            <a:r>
              <a:rPr lang="bg-BG" dirty="0">
                <a:solidFill>
                  <a:schemeClr val="bg1"/>
                </a:solidFill>
              </a:rPr>
              <a:t>изтрива всички елементи от списъка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Contains(object) – </a:t>
            </a:r>
            <a:r>
              <a:rPr lang="bg-BG" dirty="0">
                <a:solidFill>
                  <a:schemeClr val="bg1"/>
                </a:solidFill>
              </a:rPr>
              <a:t>проверява дали елементът се съдържа в списъка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>
                <a:solidFill>
                  <a:schemeClr val="bg1"/>
                </a:solidFill>
              </a:rPr>
              <a:t>Remove(object) – </a:t>
            </a:r>
            <a:r>
              <a:rPr lang="bg-BG" dirty="0">
                <a:solidFill>
                  <a:schemeClr val="bg1"/>
                </a:solidFill>
              </a:rPr>
              <a:t>премахва съответния елемент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– </a:t>
            </a:r>
            <a:r>
              <a:rPr lang="bg-BG" dirty="0">
                <a:solidFill>
                  <a:schemeClr val="bg1"/>
                </a:solidFill>
              </a:rPr>
              <a:t>премахва елемента на дадена позиция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>
                <a:solidFill>
                  <a:schemeClr val="bg1"/>
                </a:solidFill>
              </a:rPr>
              <a:t>(object) – </a:t>
            </a:r>
            <a:r>
              <a:rPr lang="bg-BG" dirty="0">
                <a:solidFill>
                  <a:schemeClr val="bg1"/>
                </a:solidFill>
              </a:rPr>
              <a:t>връща позицията на </a:t>
            </a:r>
            <a:r>
              <a:rPr lang="bg-BG" dirty="0" smtClean="0">
                <a:solidFill>
                  <a:schemeClr val="bg1"/>
                </a:solidFill>
              </a:rPr>
              <a:t>елемента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this[int</a:t>
            </a:r>
            <a:r>
              <a:rPr lang="ru-RU" dirty="0">
                <a:solidFill>
                  <a:schemeClr val="bg1"/>
                </a:solidFill>
              </a:rPr>
              <a:t>] – индексатор, позволява достъп на елементите по подадена позиция </a:t>
            </a:r>
          </a:p>
        </p:txBody>
      </p:sp>
    </p:spTree>
    <p:extLst>
      <p:ext uri="{BB962C8B-B14F-4D97-AF65-F5344CB8AC3E}">
        <p14:creationId xmlns:p14="http://schemas.microsoft.com/office/powerpoint/2010/main" val="4272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Статичен списък (реализация чрез масив)</a:t>
            </a:r>
          </a:p>
        </p:txBody>
      </p:sp>
      <p:pic>
        <p:nvPicPr>
          <p:cNvPr id="2050" name="Picture 2" descr="http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Свързан списък (динамична реализация)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85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представляват структура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данни,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която няма фиксирана дължина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имат определен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могат да се добавят и премахат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който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 ArrayList</a:t>
            </a:r>
          </a:p>
        </p:txBody>
      </p:sp>
    </p:spTree>
    <p:extLst>
      <p:ext uri="{BB962C8B-B14F-4D97-AF65-F5344CB8AC3E}">
        <p14:creationId xmlns:p14="http://schemas.microsoft.com/office/powerpoint/2010/main" val="15394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16413</TotalTime>
  <Words>1224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Структури от данни</vt:lpstr>
      <vt:lpstr>Да си припомним какво е масив</vt:lpstr>
      <vt:lpstr>Демо – Сортиране на масив</vt:lpstr>
      <vt:lpstr>Видове структури от данни</vt:lpstr>
      <vt:lpstr>Списък</vt:lpstr>
      <vt:lpstr>Списък</vt:lpstr>
      <vt:lpstr>Списък</vt:lpstr>
      <vt:lpstr>Списък</vt:lpstr>
      <vt:lpstr>Лист или списък</vt:lpstr>
      <vt:lpstr>Методи на ArrayList</vt:lpstr>
      <vt:lpstr>Шаблонни класове(Generics)</vt:lpstr>
      <vt:lpstr>Класът List&lt;Т&gt;</vt:lpstr>
      <vt:lpstr>Кога да използваме List&lt;Т&gt;</vt:lpstr>
      <vt:lpstr>Кога да използваме List&lt;Т&gt;</vt:lpstr>
      <vt:lpstr>Задача</vt:lpstr>
      <vt:lpstr>Класът LinkedList&lt;T&gt; </vt:lpstr>
      <vt:lpstr>Кога да ползваме LinkedList? </vt:lpstr>
      <vt:lpstr>Stack (Стек)</vt:lpstr>
      <vt:lpstr>Класът Stack&lt;T&gt; – основни операции</vt:lpstr>
      <vt:lpstr>Stack Demo</vt:lpstr>
      <vt:lpstr>Опашка (Queue)</vt:lpstr>
      <vt:lpstr>Класът Queue&lt;T&gt;</vt:lpstr>
      <vt:lpstr>Класът Queue&lt;T&gt; – основни операции</vt:lpstr>
      <vt:lpstr>Queue Demo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Mihaela</cp:lastModifiedBy>
  <cp:revision>201</cp:revision>
  <dcterms:created xsi:type="dcterms:W3CDTF">2015-03-24T20:13:30Z</dcterms:created>
  <dcterms:modified xsi:type="dcterms:W3CDTF">2016-01-11T19:42:20Z</dcterms:modified>
</cp:coreProperties>
</file>